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</p:sldMasterIdLst>
  <p:notesMasterIdLst>
    <p:notesMasterId r:id="rId54"/>
  </p:notesMasterIdLst>
  <p:sldIdLst>
    <p:sldId id="257" r:id="rId4"/>
    <p:sldId id="258" r:id="rId5"/>
    <p:sldId id="259" r:id="rId6"/>
    <p:sldId id="344" r:id="rId7"/>
    <p:sldId id="262" r:id="rId8"/>
    <p:sldId id="256" r:id="rId9"/>
    <p:sldId id="346" r:id="rId10"/>
    <p:sldId id="266" r:id="rId11"/>
    <p:sldId id="270" r:id="rId12"/>
    <p:sldId id="282" r:id="rId13"/>
    <p:sldId id="284" r:id="rId14"/>
    <p:sldId id="285" r:id="rId15"/>
    <p:sldId id="286" r:id="rId16"/>
    <p:sldId id="287" r:id="rId17"/>
    <p:sldId id="295" r:id="rId18"/>
    <p:sldId id="348" r:id="rId19"/>
    <p:sldId id="296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71" r:id="rId28"/>
    <p:sldId id="298" r:id="rId29"/>
    <p:sldId id="297" r:id="rId30"/>
    <p:sldId id="310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22" r:id="rId43"/>
    <p:sldId id="323" r:id="rId44"/>
    <p:sldId id="324" r:id="rId45"/>
    <p:sldId id="325" r:id="rId46"/>
    <p:sldId id="352" r:id="rId47"/>
    <p:sldId id="327" r:id="rId48"/>
    <p:sldId id="353" r:id="rId49"/>
    <p:sldId id="331" r:id="rId50"/>
    <p:sldId id="342" r:id="rId51"/>
    <p:sldId id="343" r:id="rId52"/>
    <p:sldId id="345" r:id="rId5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HBg5nui/0JUuM/0qwpHIQ==" hashData="MGMyTizRGNNe/08mqQaRF6APaL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836" y="-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681592-6FCF-4AE7-9E2F-32CAFA86A86B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CC4B9D73-0D3B-434E-BF13-16DA4B6C6923}">
      <dgm:prSet phldrT="[Texte]"/>
      <dgm:spPr/>
      <dgm:t>
        <a:bodyPr/>
        <a:lstStyle/>
        <a:p>
          <a:r>
            <a:rPr lang="fr-FR" dirty="0" smtClean="0">
              <a:solidFill>
                <a:schemeClr val="bg1"/>
              </a:solidFill>
            </a:rPr>
            <a:t>p</a:t>
          </a:r>
          <a:endParaRPr lang="fr-FR" dirty="0">
            <a:solidFill>
              <a:schemeClr val="bg1"/>
            </a:solidFill>
          </a:endParaRPr>
        </a:p>
      </dgm:t>
    </dgm:pt>
    <dgm:pt modelId="{B72BE934-14AB-4667-9247-4B9D5F88A5ED}" type="parTrans" cxnId="{80008082-771D-47E2-94B2-93C9730CD21B}">
      <dgm:prSet/>
      <dgm:spPr/>
      <dgm:t>
        <a:bodyPr/>
        <a:lstStyle/>
        <a:p>
          <a:endParaRPr lang="fr-FR"/>
        </a:p>
      </dgm:t>
    </dgm:pt>
    <dgm:pt modelId="{2D0C772B-A1E8-454F-A719-A51FBD25E3CC}" type="sibTrans" cxnId="{80008082-771D-47E2-94B2-93C9730CD21B}">
      <dgm:prSet/>
      <dgm:spPr/>
      <dgm:t>
        <a:bodyPr/>
        <a:lstStyle/>
        <a:p>
          <a:endParaRPr lang="fr-FR"/>
        </a:p>
      </dgm:t>
    </dgm:pt>
    <dgm:pt modelId="{8CDD54F3-04E6-4C8A-974D-F0744DD59B3B}">
      <dgm:prSet phldrT="[Texte]"/>
      <dgm:spPr/>
      <dgm:t>
        <a:bodyPr/>
        <a:lstStyle/>
        <a:p>
          <a:r>
            <a:rPr lang="fr-FR" dirty="0" smtClean="0">
              <a:solidFill>
                <a:schemeClr val="bg1"/>
              </a:solidFill>
            </a:rPr>
            <a:t>p</a:t>
          </a:r>
          <a:endParaRPr lang="fr-FR" dirty="0">
            <a:solidFill>
              <a:schemeClr val="bg1"/>
            </a:solidFill>
          </a:endParaRPr>
        </a:p>
      </dgm:t>
    </dgm:pt>
    <dgm:pt modelId="{3910016B-D0E6-4EA0-BB43-522D7EBD0E27}" type="parTrans" cxnId="{A023DFD1-642D-4D8B-AF87-EC84CB8A9A96}">
      <dgm:prSet/>
      <dgm:spPr/>
      <dgm:t>
        <a:bodyPr/>
        <a:lstStyle/>
        <a:p>
          <a:endParaRPr lang="fr-FR"/>
        </a:p>
      </dgm:t>
    </dgm:pt>
    <dgm:pt modelId="{186B4E63-CD91-4E6D-B1DC-6E5DFB2B3CAC}" type="sibTrans" cxnId="{A023DFD1-642D-4D8B-AF87-EC84CB8A9A96}">
      <dgm:prSet/>
      <dgm:spPr/>
      <dgm:t>
        <a:bodyPr/>
        <a:lstStyle/>
        <a:p>
          <a:endParaRPr lang="fr-FR"/>
        </a:p>
      </dgm:t>
    </dgm:pt>
    <dgm:pt modelId="{BAE5F34A-5684-477F-899A-3B8F62D266CE}">
      <dgm:prSet phldrT="[Texte]"/>
      <dgm:spPr/>
      <dgm:t>
        <a:bodyPr/>
        <a:lstStyle/>
        <a:p>
          <a:r>
            <a:rPr lang="fr-FR" dirty="0" smtClean="0">
              <a:solidFill>
                <a:schemeClr val="bg1"/>
              </a:solidFill>
            </a:rPr>
            <a:t>p</a:t>
          </a:r>
          <a:endParaRPr lang="fr-FR" dirty="0">
            <a:solidFill>
              <a:schemeClr val="bg1"/>
            </a:solidFill>
          </a:endParaRPr>
        </a:p>
      </dgm:t>
    </dgm:pt>
    <dgm:pt modelId="{E975A8A5-B92E-4495-999B-3F3455179201}" type="parTrans" cxnId="{07D67197-6EAF-4246-A514-5E8157F0E3BE}">
      <dgm:prSet/>
      <dgm:spPr/>
      <dgm:t>
        <a:bodyPr/>
        <a:lstStyle/>
        <a:p>
          <a:endParaRPr lang="fr-FR"/>
        </a:p>
      </dgm:t>
    </dgm:pt>
    <dgm:pt modelId="{2FC73143-24F5-4BF9-8EE1-B421CEEB25A9}" type="sibTrans" cxnId="{07D67197-6EAF-4246-A514-5E8157F0E3BE}">
      <dgm:prSet/>
      <dgm:spPr/>
      <dgm:t>
        <a:bodyPr/>
        <a:lstStyle/>
        <a:p>
          <a:endParaRPr lang="fr-FR"/>
        </a:p>
      </dgm:t>
    </dgm:pt>
    <dgm:pt modelId="{8158B39C-225D-49D3-9507-C94B7FDF1084}">
      <dgm:prSet phldrT="[Texte]"/>
      <dgm:spPr/>
      <dgm:t>
        <a:bodyPr/>
        <a:lstStyle/>
        <a:p>
          <a:r>
            <a:rPr lang="fr-FR" dirty="0" smtClean="0">
              <a:solidFill>
                <a:schemeClr val="bg1"/>
              </a:solidFill>
            </a:rPr>
            <a:t>p</a:t>
          </a:r>
          <a:endParaRPr lang="fr-FR" dirty="0">
            <a:solidFill>
              <a:schemeClr val="bg1"/>
            </a:solidFill>
          </a:endParaRPr>
        </a:p>
      </dgm:t>
    </dgm:pt>
    <dgm:pt modelId="{F9B946BB-A5AD-4F79-BB98-35D540A890D5}" type="sibTrans" cxnId="{18D8E838-3947-4277-A71A-65CBAC75AAD1}">
      <dgm:prSet/>
      <dgm:spPr/>
      <dgm:t>
        <a:bodyPr/>
        <a:lstStyle/>
        <a:p>
          <a:endParaRPr lang="fr-FR"/>
        </a:p>
      </dgm:t>
    </dgm:pt>
    <dgm:pt modelId="{5EC2CAA8-695A-4704-B9A3-6CFE616C678C}" type="parTrans" cxnId="{18D8E838-3947-4277-A71A-65CBAC75AAD1}">
      <dgm:prSet/>
      <dgm:spPr/>
      <dgm:t>
        <a:bodyPr/>
        <a:lstStyle/>
        <a:p>
          <a:endParaRPr lang="fr-FR"/>
        </a:p>
      </dgm:t>
    </dgm:pt>
    <dgm:pt modelId="{1C77FAA3-E691-4D47-8AA6-6A04D80C3831}" type="pres">
      <dgm:prSet presAssocID="{D1681592-6FCF-4AE7-9E2F-32CAFA86A86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DF4EE7A-00CC-4FB1-BE7C-E1E7EDE4F21E}" type="pres">
      <dgm:prSet presAssocID="{CC4B9D73-0D3B-434E-BF13-16DA4B6C6923}" presName="dummy" presStyleCnt="0"/>
      <dgm:spPr/>
    </dgm:pt>
    <dgm:pt modelId="{968E7E3D-51E4-416D-9DD8-AB1035D7BF85}" type="pres">
      <dgm:prSet presAssocID="{CC4B9D73-0D3B-434E-BF13-16DA4B6C6923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A78948B-1673-4B31-8E5D-B82383761C97}" type="pres">
      <dgm:prSet presAssocID="{2D0C772B-A1E8-454F-A719-A51FBD25E3CC}" presName="sibTrans" presStyleLbl="node1" presStyleIdx="0" presStyleCnt="4" custAng="2837562" custLinFactNeighborX="52569" custLinFactNeighborY="-6444"/>
      <dgm:spPr/>
      <dgm:t>
        <a:bodyPr/>
        <a:lstStyle/>
        <a:p>
          <a:endParaRPr lang="fr-FR"/>
        </a:p>
      </dgm:t>
    </dgm:pt>
    <dgm:pt modelId="{BAD1BCC2-E40A-4611-A08D-8069A9FF8CF1}" type="pres">
      <dgm:prSet presAssocID="{8CDD54F3-04E6-4C8A-974D-F0744DD59B3B}" presName="dummy" presStyleCnt="0"/>
      <dgm:spPr/>
    </dgm:pt>
    <dgm:pt modelId="{BD086DEF-E8F3-4807-B202-2DE2CD59B998}" type="pres">
      <dgm:prSet presAssocID="{8CDD54F3-04E6-4C8A-974D-F0744DD59B3B}" presName="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8A4F224-1408-4C6B-A1FF-1F504CF744DC}" type="pres">
      <dgm:prSet presAssocID="{186B4E63-CD91-4E6D-B1DC-6E5DFB2B3CAC}" presName="sibTrans" presStyleLbl="node1" presStyleIdx="1" presStyleCnt="4" custLinFactNeighborX="13984" custLinFactNeighborY="3663"/>
      <dgm:spPr/>
      <dgm:t>
        <a:bodyPr/>
        <a:lstStyle/>
        <a:p>
          <a:endParaRPr lang="fr-FR"/>
        </a:p>
      </dgm:t>
    </dgm:pt>
    <dgm:pt modelId="{758A53A9-8210-4D66-A63C-3B60FD5E210B}" type="pres">
      <dgm:prSet presAssocID="{8158B39C-225D-49D3-9507-C94B7FDF1084}" presName="dummy" presStyleCnt="0"/>
      <dgm:spPr/>
    </dgm:pt>
    <dgm:pt modelId="{869AA4FF-8160-4FA3-B9C2-A2CF6228B6DF}" type="pres">
      <dgm:prSet presAssocID="{8158B39C-225D-49D3-9507-C94B7FDF1084}" presName="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9402BBD-34F6-42F9-AF48-9EF7A1DA911F}" type="pres">
      <dgm:prSet presAssocID="{F9B946BB-A5AD-4F79-BB98-35D540A890D5}" presName="sibTrans" presStyleLbl="node1" presStyleIdx="2" presStyleCnt="4" custAng="2965392" custLinFactNeighborX="-6266" custLinFactNeighborY="-7958"/>
      <dgm:spPr/>
      <dgm:t>
        <a:bodyPr/>
        <a:lstStyle/>
        <a:p>
          <a:endParaRPr lang="fr-FR"/>
        </a:p>
      </dgm:t>
    </dgm:pt>
    <dgm:pt modelId="{D06BF884-EA24-45F2-B3F7-5497D8D14D89}" type="pres">
      <dgm:prSet presAssocID="{BAE5F34A-5684-477F-899A-3B8F62D266CE}" presName="dummy" presStyleCnt="0"/>
      <dgm:spPr/>
    </dgm:pt>
    <dgm:pt modelId="{89D61E95-47A4-4B1C-8E5C-BFC2639BDEFD}" type="pres">
      <dgm:prSet presAssocID="{BAE5F34A-5684-477F-899A-3B8F62D266CE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438964A-AFEB-44C2-B96C-1DC9DBC69D1A}" type="pres">
      <dgm:prSet presAssocID="{2FC73143-24F5-4BF9-8EE1-B421CEEB25A9}" presName="sibTrans" presStyleLbl="node1" presStyleIdx="3" presStyleCnt="4" custAng="1274713" custLinFactNeighborX="39334" custLinFactNeighborY="-12834"/>
      <dgm:spPr/>
      <dgm:t>
        <a:bodyPr/>
        <a:lstStyle/>
        <a:p>
          <a:endParaRPr lang="fr-FR"/>
        </a:p>
      </dgm:t>
    </dgm:pt>
  </dgm:ptLst>
  <dgm:cxnLst>
    <dgm:cxn modelId="{CB26B49B-C150-4BA0-B4C3-B7CFBED3983D}" type="presOf" srcId="{2FC73143-24F5-4BF9-8EE1-B421CEEB25A9}" destId="{4438964A-AFEB-44C2-B96C-1DC9DBC69D1A}" srcOrd="0" destOrd="0" presId="urn:microsoft.com/office/officeart/2005/8/layout/cycle1"/>
    <dgm:cxn modelId="{B7E8DE23-439F-49D7-A15E-608AC9C70FDD}" type="presOf" srcId="{D1681592-6FCF-4AE7-9E2F-32CAFA86A86B}" destId="{1C77FAA3-E691-4D47-8AA6-6A04D80C3831}" srcOrd="0" destOrd="0" presId="urn:microsoft.com/office/officeart/2005/8/layout/cycle1"/>
    <dgm:cxn modelId="{27B4C373-01F1-4F23-AC67-64C985FFF47E}" type="presOf" srcId="{BAE5F34A-5684-477F-899A-3B8F62D266CE}" destId="{89D61E95-47A4-4B1C-8E5C-BFC2639BDEFD}" srcOrd="0" destOrd="0" presId="urn:microsoft.com/office/officeart/2005/8/layout/cycle1"/>
    <dgm:cxn modelId="{5943D63C-7288-4A84-AF80-2EDCA870BF71}" type="presOf" srcId="{8CDD54F3-04E6-4C8A-974D-F0744DD59B3B}" destId="{BD086DEF-E8F3-4807-B202-2DE2CD59B998}" srcOrd="0" destOrd="0" presId="urn:microsoft.com/office/officeart/2005/8/layout/cycle1"/>
    <dgm:cxn modelId="{18D8E838-3947-4277-A71A-65CBAC75AAD1}" srcId="{D1681592-6FCF-4AE7-9E2F-32CAFA86A86B}" destId="{8158B39C-225D-49D3-9507-C94B7FDF1084}" srcOrd="2" destOrd="0" parTransId="{5EC2CAA8-695A-4704-B9A3-6CFE616C678C}" sibTransId="{F9B946BB-A5AD-4F79-BB98-35D540A890D5}"/>
    <dgm:cxn modelId="{D7E913E7-4FE9-4D70-91B1-795459BB025F}" type="presOf" srcId="{186B4E63-CD91-4E6D-B1DC-6E5DFB2B3CAC}" destId="{D8A4F224-1408-4C6B-A1FF-1F504CF744DC}" srcOrd="0" destOrd="0" presId="urn:microsoft.com/office/officeart/2005/8/layout/cycle1"/>
    <dgm:cxn modelId="{80008082-771D-47E2-94B2-93C9730CD21B}" srcId="{D1681592-6FCF-4AE7-9E2F-32CAFA86A86B}" destId="{CC4B9D73-0D3B-434E-BF13-16DA4B6C6923}" srcOrd="0" destOrd="0" parTransId="{B72BE934-14AB-4667-9247-4B9D5F88A5ED}" sibTransId="{2D0C772B-A1E8-454F-A719-A51FBD25E3CC}"/>
    <dgm:cxn modelId="{D3432634-7AB7-4BA2-BCED-4096E6FE1C41}" type="presOf" srcId="{8158B39C-225D-49D3-9507-C94B7FDF1084}" destId="{869AA4FF-8160-4FA3-B9C2-A2CF6228B6DF}" srcOrd="0" destOrd="0" presId="urn:microsoft.com/office/officeart/2005/8/layout/cycle1"/>
    <dgm:cxn modelId="{97A2A2DB-1892-4E70-A791-A600CFED272A}" type="presOf" srcId="{CC4B9D73-0D3B-434E-BF13-16DA4B6C6923}" destId="{968E7E3D-51E4-416D-9DD8-AB1035D7BF85}" srcOrd="0" destOrd="0" presId="urn:microsoft.com/office/officeart/2005/8/layout/cycle1"/>
    <dgm:cxn modelId="{FDCF5897-860D-4A1A-A7D0-A0C32DC2E191}" type="presOf" srcId="{2D0C772B-A1E8-454F-A719-A51FBD25E3CC}" destId="{BA78948B-1673-4B31-8E5D-B82383761C97}" srcOrd="0" destOrd="0" presId="urn:microsoft.com/office/officeart/2005/8/layout/cycle1"/>
    <dgm:cxn modelId="{25633224-B17D-42DC-A777-6DF937232EDD}" type="presOf" srcId="{F9B946BB-A5AD-4F79-BB98-35D540A890D5}" destId="{A9402BBD-34F6-42F9-AF48-9EF7A1DA911F}" srcOrd="0" destOrd="0" presId="urn:microsoft.com/office/officeart/2005/8/layout/cycle1"/>
    <dgm:cxn modelId="{07D67197-6EAF-4246-A514-5E8157F0E3BE}" srcId="{D1681592-6FCF-4AE7-9E2F-32CAFA86A86B}" destId="{BAE5F34A-5684-477F-899A-3B8F62D266CE}" srcOrd="3" destOrd="0" parTransId="{E975A8A5-B92E-4495-999B-3F3455179201}" sibTransId="{2FC73143-24F5-4BF9-8EE1-B421CEEB25A9}"/>
    <dgm:cxn modelId="{A023DFD1-642D-4D8B-AF87-EC84CB8A9A96}" srcId="{D1681592-6FCF-4AE7-9E2F-32CAFA86A86B}" destId="{8CDD54F3-04E6-4C8A-974D-F0744DD59B3B}" srcOrd="1" destOrd="0" parTransId="{3910016B-D0E6-4EA0-BB43-522D7EBD0E27}" sibTransId="{186B4E63-CD91-4E6D-B1DC-6E5DFB2B3CAC}"/>
    <dgm:cxn modelId="{ABBE7DB9-CD02-4D3A-BE25-5BBC729B6A4F}" type="presParOf" srcId="{1C77FAA3-E691-4D47-8AA6-6A04D80C3831}" destId="{9DF4EE7A-00CC-4FB1-BE7C-E1E7EDE4F21E}" srcOrd="0" destOrd="0" presId="urn:microsoft.com/office/officeart/2005/8/layout/cycle1"/>
    <dgm:cxn modelId="{950EC35E-A883-454B-8275-241C797C2549}" type="presParOf" srcId="{1C77FAA3-E691-4D47-8AA6-6A04D80C3831}" destId="{968E7E3D-51E4-416D-9DD8-AB1035D7BF85}" srcOrd="1" destOrd="0" presId="urn:microsoft.com/office/officeart/2005/8/layout/cycle1"/>
    <dgm:cxn modelId="{2A22DC59-8443-4A28-88B4-01A84DFCEC98}" type="presParOf" srcId="{1C77FAA3-E691-4D47-8AA6-6A04D80C3831}" destId="{BA78948B-1673-4B31-8E5D-B82383761C97}" srcOrd="2" destOrd="0" presId="urn:microsoft.com/office/officeart/2005/8/layout/cycle1"/>
    <dgm:cxn modelId="{71D0C7CC-CB3F-4257-BA99-920F9530C731}" type="presParOf" srcId="{1C77FAA3-E691-4D47-8AA6-6A04D80C3831}" destId="{BAD1BCC2-E40A-4611-A08D-8069A9FF8CF1}" srcOrd="3" destOrd="0" presId="urn:microsoft.com/office/officeart/2005/8/layout/cycle1"/>
    <dgm:cxn modelId="{3DAB11F4-76DB-49A8-83A2-5C80EADA8AAA}" type="presParOf" srcId="{1C77FAA3-E691-4D47-8AA6-6A04D80C3831}" destId="{BD086DEF-E8F3-4807-B202-2DE2CD59B998}" srcOrd="4" destOrd="0" presId="urn:microsoft.com/office/officeart/2005/8/layout/cycle1"/>
    <dgm:cxn modelId="{531DF2D2-1471-4DAB-A59F-42260465D6CE}" type="presParOf" srcId="{1C77FAA3-E691-4D47-8AA6-6A04D80C3831}" destId="{D8A4F224-1408-4C6B-A1FF-1F504CF744DC}" srcOrd="5" destOrd="0" presId="urn:microsoft.com/office/officeart/2005/8/layout/cycle1"/>
    <dgm:cxn modelId="{4CFD1123-4772-40A2-8034-4F80789C6344}" type="presParOf" srcId="{1C77FAA3-E691-4D47-8AA6-6A04D80C3831}" destId="{758A53A9-8210-4D66-A63C-3B60FD5E210B}" srcOrd="6" destOrd="0" presId="urn:microsoft.com/office/officeart/2005/8/layout/cycle1"/>
    <dgm:cxn modelId="{46567FAE-EC7F-47A2-B81A-F869D89B31F6}" type="presParOf" srcId="{1C77FAA3-E691-4D47-8AA6-6A04D80C3831}" destId="{869AA4FF-8160-4FA3-B9C2-A2CF6228B6DF}" srcOrd="7" destOrd="0" presId="urn:microsoft.com/office/officeart/2005/8/layout/cycle1"/>
    <dgm:cxn modelId="{9CA5EF13-38F9-4191-AE78-AA30F08EC86D}" type="presParOf" srcId="{1C77FAA3-E691-4D47-8AA6-6A04D80C3831}" destId="{A9402BBD-34F6-42F9-AF48-9EF7A1DA911F}" srcOrd="8" destOrd="0" presId="urn:microsoft.com/office/officeart/2005/8/layout/cycle1"/>
    <dgm:cxn modelId="{125C395A-3609-49CB-A9AE-E1C939813B6A}" type="presParOf" srcId="{1C77FAA3-E691-4D47-8AA6-6A04D80C3831}" destId="{D06BF884-EA24-45F2-B3F7-5497D8D14D89}" srcOrd="9" destOrd="0" presId="urn:microsoft.com/office/officeart/2005/8/layout/cycle1"/>
    <dgm:cxn modelId="{E1544D86-A7D8-4A0E-A5B1-DF124D8EA0CA}" type="presParOf" srcId="{1C77FAA3-E691-4D47-8AA6-6A04D80C3831}" destId="{89D61E95-47A4-4B1C-8E5C-BFC2639BDEFD}" srcOrd="10" destOrd="0" presId="urn:microsoft.com/office/officeart/2005/8/layout/cycle1"/>
    <dgm:cxn modelId="{BF3FEA81-5930-4AC4-BFB5-54472441A56A}" type="presParOf" srcId="{1C77FAA3-E691-4D47-8AA6-6A04D80C3831}" destId="{4438964A-AFEB-44C2-B96C-1DC9DBC69D1A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681592-6FCF-4AE7-9E2F-32CAFA86A86B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CC4B9D73-0D3B-434E-BF13-16DA4B6C6923}">
      <dgm:prSet phldrT="[Texte]"/>
      <dgm:spPr/>
      <dgm:t>
        <a:bodyPr/>
        <a:lstStyle/>
        <a:p>
          <a:r>
            <a:rPr lang="fr-FR" dirty="0" smtClean="0">
              <a:solidFill>
                <a:schemeClr val="bg1"/>
              </a:solidFill>
            </a:rPr>
            <a:t>p</a:t>
          </a:r>
          <a:endParaRPr lang="fr-FR" dirty="0">
            <a:solidFill>
              <a:schemeClr val="bg1"/>
            </a:solidFill>
          </a:endParaRPr>
        </a:p>
      </dgm:t>
    </dgm:pt>
    <dgm:pt modelId="{B72BE934-14AB-4667-9247-4B9D5F88A5ED}" type="parTrans" cxnId="{80008082-771D-47E2-94B2-93C9730CD21B}">
      <dgm:prSet/>
      <dgm:spPr/>
      <dgm:t>
        <a:bodyPr/>
        <a:lstStyle/>
        <a:p>
          <a:endParaRPr lang="fr-FR"/>
        </a:p>
      </dgm:t>
    </dgm:pt>
    <dgm:pt modelId="{2D0C772B-A1E8-454F-A719-A51FBD25E3CC}" type="sibTrans" cxnId="{80008082-771D-47E2-94B2-93C9730CD21B}">
      <dgm:prSet/>
      <dgm:spPr/>
      <dgm:t>
        <a:bodyPr/>
        <a:lstStyle/>
        <a:p>
          <a:endParaRPr lang="fr-FR"/>
        </a:p>
      </dgm:t>
    </dgm:pt>
    <dgm:pt modelId="{8CDD54F3-04E6-4C8A-974D-F0744DD59B3B}">
      <dgm:prSet phldrT="[Texte]"/>
      <dgm:spPr/>
      <dgm:t>
        <a:bodyPr/>
        <a:lstStyle/>
        <a:p>
          <a:r>
            <a:rPr lang="fr-FR" dirty="0" smtClean="0">
              <a:solidFill>
                <a:schemeClr val="bg1"/>
              </a:solidFill>
            </a:rPr>
            <a:t>p</a:t>
          </a:r>
          <a:endParaRPr lang="fr-FR" dirty="0">
            <a:solidFill>
              <a:schemeClr val="bg1"/>
            </a:solidFill>
          </a:endParaRPr>
        </a:p>
      </dgm:t>
    </dgm:pt>
    <dgm:pt modelId="{3910016B-D0E6-4EA0-BB43-522D7EBD0E27}" type="parTrans" cxnId="{A023DFD1-642D-4D8B-AF87-EC84CB8A9A96}">
      <dgm:prSet/>
      <dgm:spPr/>
      <dgm:t>
        <a:bodyPr/>
        <a:lstStyle/>
        <a:p>
          <a:endParaRPr lang="fr-FR"/>
        </a:p>
      </dgm:t>
    </dgm:pt>
    <dgm:pt modelId="{186B4E63-CD91-4E6D-B1DC-6E5DFB2B3CAC}" type="sibTrans" cxnId="{A023DFD1-642D-4D8B-AF87-EC84CB8A9A96}">
      <dgm:prSet/>
      <dgm:spPr/>
      <dgm:t>
        <a:bodyPr/>
        <a:lstStyle/>
        <a:p>
          <a:endParaRPr lang="fr-FR"/>
        </a:p>
      </dgm:t>
    </dgm:pt>
    <dgm:pt modelId="{BAE5F34A-5684-477F-899A-3B8F62D266CE}">
      <dgm:prSet phldrT="[Texte]"/>
      <dgm:spPr/>
      <dgm:t>
        <a:bodyPr/>
        <a:lstStyle/>
        <a:p>
          <a:r>
            <a:rPr lang="fr-FR" dirty="0" smtClean="0">
              <a:solidFill>
                <a:schemeClr val="bg1"/>
              </a:solidFill>
            </a:rPr>
            <a:t>p</a:t>
          </a:r>
          <a:endParaRPr lang="fr-FR" dirty="0">
            <a:solidFill>
              <a:schemeClr val="bg1"/>
            </a:solidFill>
          </a:endParaRPr>
        </a:p>
      </dgm:t>
    </dgm:pt>
    <dgm:pt modelId="{E975A8A5-B92E-4495-999B-3F3455179201}" type="parTrans" cxnId="{07D67197-6EAF-4246-A514-5E8157F0E3BE}">
      <dgm:prSet/>
      <dgm:spPr/>
      <dgm:t>
        <a:bodyPr/>
        <a:lstStyle/>
        <a:p>
          <a:endParaRPr lang="fr-FR"/>
        </a:p>
      </dgm:t>
    </dgm:pt>
    <dgm:pt modelId="{2FC73143-24F5-4BF9-8EE1-B421CEEB25A9}" type="sibTrans" cxnId="{07D67197-6EAF-4246-A514-5E8157F0E3BE}">
      <dgm:prSet/>
      <dgm:spPr/>
      <dgm:t>
        <a:bodyPr/>
        <a:lstStyle/>
        <a:p>
          <a:endParaRPr lang="fr-FR"/>
        </a:p>
      </dgm:t>
    </dgm:pt>
    <dgm:pt modelId="{8158B39C-225D-49D3-9507-C94B7FDF1084}">
      <dgm:prSet phldrT="[Texte]"/>
      <dgm:spPr/>
      <dgm:t>
        <a:bodyPr/>
        <a:lstStyle/>
        <a:p>
          <a:r>
            <a:rPr lang="fr-FR" dirty="0" smtClean="0"/>
            <a:t>p</a:t>
          </a:r>
          <a:endParaRPr lang="fr-FR" dirty="0"/>
        </a:p>
      </dgm:t>
    </dgm:pt>
    <dgm:pt modelId="{F9B946BB-A5AD-4F79-BB98-35D540A890D5}" type="sibTrans" cxnId="{18D8E838-3947-4277-A71A-65CBAC75AAD1}">
      <dgm:prSet/>
      <dgm:spPr/>
      <dgm:t>
        <a:bodyPr/>
        <a:lstStyle/>
        <a:p>
          <a:endParaRPr lang="fr-FR"/>
        </a:p>
      </dgm:t>
    </dgm:pt>
    <dgm:pt modelId="{5EC2CAA8-695A-4704-B9A3-6CFE616C678C}" type="parTrans" cxnId="{18D8E838-3947-4277-A71A-65CBAC75AAD1}">
      <dgm:prSet/>
      <dgm:spPr/>
      <dgm:t>
        <a:bodyPr/>
        <a:lstStyle/>
        <a:p>
          <a:endParaRPr lang="fr-FR"/>
        </a:p>
      </dgm:t>
    </dgm:pt>
    <dgm:pt modelId="{1C77FAA3-E691-4D47-8AA6-6A04D80C3831}" type="pres">
      <dgm:prSet presAssocID="{D1681592-6FCF-4AE7-9E2F-32CAFA86A86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9DF4EE7A-00CC-4FB1-BE7C-E1E7EDE4F21E}" type="pres">
      <dgm:prSet presAssocID="{CC4B9D73-0D3B-434E-BF13-16DA4B6C6923}" presName="dummy" presStyleCnt="0"/>
      <dgm:spPr/>
    </dgm:pt>
    <dgm:pt modelId="{968E7E3D-51E4-416D-9DD8-AB1035D7BF85}" type="pres">
      <dgm:prSet presAssocID="{CC4B9D73-0D3B-434E-BF13-16DA4B6C6923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BA78948B-1673-4B31-8E5D-B82383761C97}" type="pres">
      <dgm:prSet presAssocID="{2D0C772B-A1E8-454F-A719-A51FBD25E3CC}" presName="sibTrans" presStyleLbl="node1" presStyleIdx="0" presStyleCnt="4" custAng="2837562" custLinFactNeighborX="52569" custLinFactNeighborY="-6444"/>
      <dgm:spPr/>
      <dgm:t>
        <a:bodyPr/>
        <a:lstStyle/>
        <a:p>
          <a:endParaRPr lang="fr-FR"/>
        </a:p>
      </dgm:t>
    </dgm:pt>
    <dgm:pt modelId="{BAD1BCC2-E40A-4611-A08D-8069A9FF8CF1}" type="pres">
      <dgm:prSet presAssocID="{8CDD54F3-04E6-4C8A-974D-F0744DD59B3B}" presName="dummy" presStyleCnt="0"/>
      <dgm:spPr/>
    </dgm:pt>
    <dgm:pt modelId="{BD086DEF-E8F3-4807-B202-2DE2CD59B998}" type="pres">
      <dgm:prSet presAssocID="{8CDD54F3-04E6-4C8A-974D-F0744DD59B3B}" presName="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8A4F224-1408-4C6B-A1FF-1F504CF744DC}" type="pres">
      <dgm:prSet presAssocID="{186B4E63-CD91-4E6D-B1DC-6E5DFB2B3CAC}" presName="sibTrans" presStyleLbl="node1" presStyleIdx="1" presStyleCnt="4" custLinFactNeighborX="13984" custLinFactNeighborY="3663"/>
      <dgm:spPr/>
      <dgm:t>
        <a:bodyPr/>
        <a:lstStyle/>
        <a:p>
          <a:endParaRPr lang="fr-FR"/>
        </a:p>
      </dgm:t>
    </dgm:pt>
    <dgm:pt modelId="{758A53A9-8210-4D66-A63C-3B60FD5E210B}" type="pres">
      <dgm:prSet presAssocID="{8158B39C-225D-49D3-9507-C94B7FDF1084}" presName="dummy" presStyleCnt="0"/>
      <dgm:spPr/>
    </dgm:pt>
    <dgm:pt modelId="{869AA4FF-8160-4FA3-B9C2-A2CF6228B6DF}" type="pres">
      <dgm:prSet presAssocID="{8158B39C-225D-49D3-9507-C94B7FDF1084}" presName="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A9402BBD-34F6-42F9-AF48-9EF7A1DA911F}" type="pres">
      <dgm:prSet presAssocID="{F9B946BB-A5AD-4F79-BB98-35D540A890D5}" presName="sibTrans" presStyleLbl="node1" presStyleIdx="2" presStyleCnt="4" custAng="2965392" custLinFactNeighborX="-6266" custLinFactNeighborY="-7958"/>
      <dgm:spPr/>
      <dgm:t>
        <a:bodyPr/>
        <a:lstStyle/>
        <a:p>
          <a:endParaRPr lang="fr-FR"/>
        </a:p>
      </dgm:t>
    </dgm:pt>
    <dgm:pt modelId="{D06BF884-EA24-45F2-B3F7-5497D8D14D89}" type="pres">
      <dgm:prSet presAssocID="{BAE5F34A-5684-477F-899A-3B8F62D266CE}" presName="dummy" presStyleCnt="0"/>
      <dgm:spPr/>
    </dgm:pt>
    <dgm:pt modelId="{89D61E95-47A4-4B1C-8E5C-BFC2639BDEFD}" type="pres">
      <dgm:prSet presAssocID="{BAE5F34A-5684-477F-899A-3B8F62D266CE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4438964A-AFEB-44C2-B96C-1DC9DBC69D1A}" type="pres">
      <dgm:prSet presAssocID="{2FC73143-24F5-4BF9-8EE1-B421CEEB25A9}" presName="sibTrans" presStyleLbl="node1" presStyleIdx="3" presStyleCnt="4" custAng="1274713" custLinFactNeighborX="39334" custLinFactNeighborY="-12834"/>
      <dgm:spPr/>
      <dgm:t>
        <a:bodyPr/>
        <a:lstStyle/>
        <a:p>
          <a:endParaRPr lang="fr-FR"/>
        </a:p>
      </dgm:t>
    </dgm:pt>
  </dgm:ptLst>
  <dgm:cxnLst>
    <dgm:cxn modelId="{117AB185-0B70-44AF-9A6D-2BE53E9B534F}" type="presOf" srcId="{F9B946BB-A5AD-4F79-BB98-35D540A890D5}" destId="{A9402BBD-34F6-42F9-AF48-9EF7A1DA911F}" srcOrd="0" destOrd="0" presId="urn:microsoft.com/office/officeart/2005/8/layout/cycle1"/>
    <dgm:cxn modelId="{80008082-771D-47E2-94B2-93C9730CD21B}" srcId="{D1681592-6FCF-4AE7-9E2F-32CAFA86A86B}" destId="{CC4B9D73-0D3B-434E-BF13-16DA4B6C6923}" srcOrd="0" destOrd="0" parTransId="{B72BE934-14AB-4667-9247-4B9D5F88A5ED}" sibTransId="{2D0C772B-A1E8-454F-A719-A51FBD25E3CC}"/>
    <dgm:cxn modelId="{30F7E2B0-ABDD-44E2-BE38-15EDA11F0766}" type="presOf" srcId="{D1681592-6FCF-4AE7-9E2F-32CAFA86A86B}" destId="{1C77FAA3-E691-4D47-8AA6-6A04D80C3831}" srcOrd="0" destOrd="0" presId="urn:microsoft.com/office/officeart/2005/8/layout/cycle1"/>
    <dgm:cxn modelId="{20B78AAC-14B4-46E6-B3C8-BA83304DCC98}" type="presOf" srcId="{2D0C772B-A1E8-454F-A719-A51FBD25E3CC}" destId="{BA78948B-1673-4B31-8E5D-B82383761C97}" srcOrd="0" destOrd="0" presId="urn:microsoft.com/office/officeart/2005/8/layout/cycle1"/>
    <dgm:cxn modelId="{2EB090F4-2E59-4511-B0FE-4A76B91BC6CD}" type="presOf" srcId="{8CDD54F3-04E6-4C8A-974D-F0744DD59B3B}" destId="{BD086DEF-E8F3-4807-B202-2DE2CD59B998}" srcOrd="0" destOrd="0" presId="urn:microsoft.com/office/officeart/2005/8/layout/cycle1"/>
    <dgm:cxn modelId="{07D67197-6EAF-4246-A514-5E8157F0E3BE}" srcId="{D1681592-6FCF-4AE7-9E2F-32CAFA86A86B}" destId="{BAE5F34A-5684-477F-899A-3B8F62D266CE}" srcOrd="3" destOrd="0" parTransId="{E975A8A5-B92E-4495-999B-3F3455179201}" sibTransId="{2FC73143-24F5-4BF9-8EE1-B421CEEB25A9}"/>
    <dgm:cxn modelId="{5F2D2C6A-9867-45D1-B17D-1F39ABD87C4B}" type="presOf" srcId="{BAE5F34A-5684-477F-899A-3B8F62D266CE}" destId="{89D61E95-47A4-4B1C-8E5C-BFC2639BDEFD}" srcOrd="0" destOrd="0" presId="urn:microsoft.com/office/officeart/2005/8/layout/cycle1"/>
    <dgm:cxn modelId="{18D8E838-3947-4277-A71A-65CBAC75AAD1}" srcId="{D1681592-6FCF-4AE7-9E2F-32CAFA86A86B}" destId="{8158B39C-225D-49D3-9507-C94B7FDF1084}" srcOrd="2" destOrd="0" parTransId="{5EC2CAA8-695A-4704-B9A3-6CFE616C678C}" sibTransId="{F9B946BB-A5AD-4F79-BB98-35D540A890D5}"/>
    <dgm:cxn modelId="{A023DFD1-642D-4D8B-AF87-EC84CB8A9A96}" srcId="{D1681592-6FCF-4AE7-9E2F-32CAFA86A86B}" destId="{8CDD54F3-04E6-4C8A-974D-F0744DD59B3B}" srcOrd="1" destOrd="0" parTransId="{3910016B-D0E6-4EA0-BB43-522D7EBD0E27}" sibTransId="{186B4E63-CD91-4E6D-B1DC-6E5DFB2B3CAC}"/>
    <dgm:cxn modelId="{C9C9184B-8CE9-4FA2-9827-58AF67B65850}" type="presOf" srcId="{8158B39C-225D-49D3-9507-C94B7FDF1084}" destId="{869AA4FF-8160-4FA3-B9C2-A2CF6228B6DF}" srcOrd="0" destOrd="0" presId="urn:microsoft.com/office/officeart/2005/8/layout/cycle1"/>
    <dgm:cxn modelId="{E1C6B09B-A9A6-4FCE-B34F-B994FA031630}" type="presOf" srcId="{2FC73143-24F5-4BF9-8EE1-B421CEEB25A9}" destId="{4438964A-AFEB-44C2-B96C-1DC9DBC69D1A}" srcOrd="0" destOrd="0" presId="urn:microsoft.com/office/officeart/2005/8/layout/cycle1"/>
    <dgm:cxn modelId="{4C52DFFD-920C-4650-8E6D-82D25FBDB283}" type="presOf" srcId="{186B4E63-CD91-4E6D-B1DC-6E5DFB2B3CAC}" destId="{D8A4F224-1408-4C6B-A1FF-1F504CF744DC}" srcOrd="0" destOrd="0" presId="urn:microsoft.com/office/officeart/2005/8/layout/cycle1"/>
    <dgm:cxn modelId="{42CC9C50-E0C1-49B0-A46E-1437E1C2B9F7}" type="presOf" srcId="{CC4B9D73-0D3B-434E-BF13-16DA4B6C6923}" destId="{968E7E3D-51E4-416D-9DD8-AB1035D7BF85}" srcOrd="0" destOrd="0" presId="urn:microsoft.com/office/officeart/2005/8/layout/cycle1"/>
    <dgm:cxn modelId="{C7AFF1AF-B0A0-425F-8011-35158AFF9AC1}" type="presParOf" srcId="{1C77FAA3-E691-4D47-8AA6-6A04D80C3831}" destId="{9DF4EE7A-00CC-4FB1-BE7C-E1E7EDE4F21E}" srcOrd="0" destOrd="0" presId="urn:microsoft.com/office/officeart/2005/8/layout/cycle1"/>
    <dgm:cxn modelId="{1D0E342E-8F0C-4F60-A0CC-909B8D041CE8}" type="presParOf" srcId="{1C77FAA3-E691-4D47-8AA6-6A04D80C3831}" destId="{968E7E3D-51E4-416D-9DD8-AB1035D7BF85}" srcOrd="1" destOrd="0" presId="urn:microsoft.com/office/officeart/2005/8/layout/cycle1"/>
    <dgm:cxn modelId="{21E3891F-1B81-448B-8CCE-486B29DAFC95}" type="presParOf" srcId="{1C77FAA3-E691-4D47-8AA6-6A04D80C3831}" destId="{BA78948B-1673-4B31-8E5D-B82383761C97}" srcOrd="2" destOrd="0" presId="urn:microsoft.com/office/officeart/2005/8/layout/cycle1"/>
    <dgm:cxn modelId="{064508A8-9133-46E0-9032-58810032BA7D}" type="presParOf" srcId="{1C77FAA3-E691-4D47-8AA6-6A04D80C3831}" destId="{BAD1BCC2-E40A-4611-A08D-8069A9FF8CF1}" srcOrd="3" destOrd="0" presId="urn:microsoft.com/office/officeart/2005/8/layout/cycle1"/>
    <dgm:cxn modelId="{AF29FC4F-3C6A-4F55-BAE4-EF2C8D48FAC0}" type="presParOf" srcId="{1C77FAA3-E691-4D47-8AA6-6A04D80C3831}" destId="{BD086DEF-E8F3-4807-B202-2DE2CD59B998}" srcOrd="4" destOrd="0" presId="urn:microsoft.com/office/officeart/2005/8/layout/cycle1"/>
    <dgm:cxn modelId="{D4D46643-3863-4B43-BAA5-5A0104CB05B6}" type="presParOf" srcId="{1C77FAA3-E691-4D47-8AA6-6A04D80C3831}" destId="{D8A4F224-1408-4C6B-A1FF-1F504CF744DC}" srcOrd="5" destOrd="0" presId="urn:microsoft.com/office/officeart/2005/8/layout/cycle1"/>
    <dgm:cxn modelId="{87EC462B-E170-449B-96FC-4DA7E0330E79}" type="presParOf" srcId="{1C77FAA3-E691-4D47-8AA6-6A04D80C3831}" destId="{758A53A9-8210-4D66-A63C-3B60FD5E210B}" srcOrd="6" destOrd="0" presId="urn:microsoft.com/office/officeart/2005/8/layout/cycle1"/>
    <dgm:cxn modelId="{5B073DDA-2705-4FBB-B270-99CD16945055}" type="presParOf" srcId="{1C77FAA3-E691-4D47-8AA6-6A04D80C3831}" destId="{869AA4FF-8160-4FA3-B9C2-A2CF6228B6DF}" srcOrd="7" destOrd="0" presId="urn:microsoft.com/office/officeart/2005/8/layout/cycle1"/>
    <dgm:cxn modelId="{36EA141D-9661-49C5-A315-993E3A7A21EC}" type="presParOf" srcId="{1C77FAA3-E691-4D47-8AA6-6A04D80C3831}" destId="{A9402BBD-34F6-42F9-AF48-9EF7A1DA911F}" srcOrd="8" destOrd="0" presId="urn:microsoft.com/office/officeart/2005/8/layout/cycle1"/>
    <dgm:cxn modelId="{ACA0B44C-163A-4896-9369-295184596586}" type="presParOf" srcId="{1C77FAA3-E691-4D47-8AA6-6A04D80C3831}" destId="{D06BF884-EA24-45F2-B3F7-5497D8D14D89}" srcOrd="9" destOrd="0" presId="urn:microsoft.com/office/officeart/2005/8/layout/cycle1"/>
    <dgm:cxn modelId="{841F0C92-03DC-4A80-98CF-3F5DC7DF7C33}" type="presParOf" srcId="{1C77FAA3-E691-4D47-8AA6-6A04D80C3831}" destId="{89D61E95-47A4-4B1C-8E5C-BFC2639BDEFD}" srcOrd="10" destOrd="0" presId="urn:microsoft.com/office/officeart/2005/8/layout/cycle1"/>
    <dgm:cxn modelId="{41F5A51E-5C29-4BCE-AB57-B2B97FA0824D}" type="presParOf" srcId="{1C77FAA3-E691-4D47-8AA6-6A04D80C3831}" destId="{4438964A-AFEB-44C2-B96C-1DC9DBC69D1A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8E7E3D-51E4-416D-9DD8-AB1035D7BF85}">
      <dsp:nvSpPr>
        <dsp:cNvPr id="0" name=""/>
        <dsp:cNvSpPr/>
      </dsp:nvSpPr>
      <dsp:spPr>
        <a:xfrm>
          <a:off x="3551358" y="90962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>
              <a:solidFill>
                <a:schemeClr val="bg1"/>
              </a:solidFill>
            </a:rPr>
            <a:t>p</a:t>
          </a:r>
          <a:endParaRPr lang="fr-FR" sz="6500" kern="1200" dirty="0">
            <a:solidFill>
              <a:schemeClr val="bg1"/>
            </a:solidFill>
          </a:endParaRPr>
        </a:p>
      </dsp:txBody>
      <dsp:txXfrm>
        <a:off x="3551358" y="90962"/>
        <a:ext cx="1437679" cy="1437679"/>
      </dsp:txXfrm>
    </dsp:sp>
    <dsp:sp modelId="{BA78948B-1673-4B31-8E5D-B82383761C97}">
      <dsp:nvSpPr>
        <dsp:cNvPr id="0" name=""/>
        <dsp:cNvSpPr/>
      </dsp:nvSpPr>
      <dsp:spPr>
        <a:xfrm rot="2837562">
          <a:off x="3152412" y="-262063"/>
          <a:ext cx="4064317" cy="4064317"/>
        </a:xfrm>
        <a:prstGeom prst="circularArrow">
          <a:avLst>
            <a:gd name="adj1" fmla="val 6898"/>
            <a:gd name="adj2" fmla="val 465012"/>
            <a:gd name="adj3" fmla="val 550847"/>
            <a:gd name="adj4" fmla="val 205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086DEF-E8F3-4807-B202-2DE2CD59B998}">
      <dsp:nvSpPr>
        <dsp:cNvPr id="0" name=""/>
        <dsp:cNvSpPr/>
      </dsp:nvSpPr>
      <dsp:spPr>
        <a:xfrm>
          <a:off x="3551358" y="2535358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>
              <a:solidFill>
                <a:schemeClr val="bg1"/>
              </a:solidFill>
            </a:rPr>
            <a:t>p</a:t>
          </a:r>
          <a:endParaRPr lang="fr-FR" sz="6500" kern="1200" dirty="0">
            <a:solidFill>
              <a:schemeClr val="bg1"/>
            </a:solidFill>
          </a:endParaRPr>
        </a:p>
      </dsp:txBody>
      <dsp:txXfrm>
        <a:off x="3551358" y="2535358"/>
        <a:ext cx="1437679" cy="1437679"/>
      </dsp:txXfrm>
    </dsp:sp>
    <dsp:sp modelId="{D8A4F224-1408-4C6B-A1FF-1F504CF744DC}">
      <dsp:nvSpPr>
        <dsp:cNvPr id="0" name=""/>
        <dsp:cNvSpPr/>
      </dsp:nvSpPr>
      <dsp:spPr>
        <a:xfrm>
          <a:off x="1584195" y="148717"/>
          <a:ext cx="4064317" cy="4064317"/>
        </a:xfrm>
        <a:prstGeom prst="circularArrow">
          <a:avLst>
            <a:gd name="adj1" fmla="val 6898"/>
            <a:gd name="adj2" fmla="val 465012"/>
            <a:gd name="adj3" fmla="val 5950847"/>
            <a:gd name="adj4" fmla="val 43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9AA4FF-8160-4FA3-B9C2-A2CF6228B6DF}">
      <dsp:nvSpPr>
        <dsp:cNvPr id="0" name=""/>
        <dsp:cNvSpPr/>
      </dsp:nvSpPr>
      <dsp:spPr>
        <a:xfrm>
          <a:off x="1106962" y="2535358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>
              <a:solidFill>
                <a:schemeClr val="bg1"/>
              </a:solidFill>
            </a:rPr>
            <a:t>p</a:t>
          </a:r>
          <a:endParaRPr lang="fr-FR" sz="6500" kern="1200" dirty="0">
            <a:solidFill>
              <a:schemeClr val="bg1"/>
            </a:solidFill>
          </a:endParaRPr>
        </a:p>
      </dsp:txBody>
      <dsp:txXfrm>
        <a:off x="1106962" y="2535358"/>
        <a:ext cx="1437679" cy="1437679"/>
      </dsp:txXfrm>
    </dsp:sp>
    <dsp:sp modelId="{A9402BBD-34F6-42F9-AF48-9EF7A1DA911F}">
      <dsp:nvSpPr>
        <dsp:cNvPr id="0" name=""/>
        <dsp:cNvSpPr/>
      </dsp:nvSpPr>
      <dsp:spPr>
        <a:xfrm rot="2965392">
          <a:off x="761171" y="-323597"/>
          <a:ext cx="4064317" cy="4064317"/>
        </a:xfrm>
        <a:prstGeom prst="circularArrow">
          <a:avLst>
            <a:gd name="adj1" fmla="val 6898"/>
            <a:gd name="adj2" fmla="val 465012"/>
            <a:gd name="adj3" fmla="val 11350847"/>
            <a:gd name="adj4" fmla="val 97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D61E95-47A4-4B1C-8E5C-BFC2639BDEFD}">
      <dsp:nvSpPr>
        <dsp:cNvPr id="0" name=""/>
        <dsp:cNvSpPr/>
      </dsp:nvSpPr>
      <dsp:spPr>
        <a:xfrm>
          <a:off x="1106962" y="90962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>
              <a:solidFill>
                <a:schemeClr val="bg1"/>
              </a:solidFill>
            </a:rPr>
            <a:t>p</a:t>
          </a:r>
          <a:endParaRPr lang="fr-FR" sz="6500" kern="1200" dirty="0">
            <a:solidFill>
              <a:schemeClr val="bg1"/>
            </a:solidFill>
          </a:endParaRPr>
        </a:p>
      </dsp:txBody>
      <dsp:txXfrm>
        <a:off x="1106962" y="90962"/>
        <a:ext cx="1437679" cy="1437679"/>
      </dsp:txXfrm>
    </dsp:sp>
    <dsp:sp modelId="{4438964A-AFEB-44C2-B96C-1DC9DBC69D1A}">
      <dsp:nvSpPr>
        <dsp:cNvPr id="0" name=""/>
        <dsp:cNvSpPr/>
      </dsp:nvSpPr>
      <dsp:spPr>
        <a:xfrm rot="1274713">
          <a:off x="2614499" y="-521773"/>
          <a:ext cx="4064317" cy="4064317"/>
        </a:xfrm>
        <a:prstGeom prst="circularArrow">
          <a:avLst>
            <a:gd name="adj1" fmla="val 6898"/>
            <a:gd name="adj2" fmla="val 465012"/>
            <a:gd name="adj3" fmla="val 16750847"/>
            <a:gd name="adj4" fmla="val 151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8E7E3D-51E4-416D-9DD8-AB1035D7BF85}">
      <dsp:nvSpPr>
        <dsp:cNvPr id="0" name=""/>
        <dsp:cNvSpPr/>
      </dsp:nvSpPr>
      <dsp:spPr>
        <a:xfrm>
          <a:off x="3551358" y="90962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>
              <a:solidFill>
                <a:schemeClr val="bg1"/>
              </a:solidFill>
            </a:rPr>
            <a:t>p</a:t>
          </a:r>
          <a:endParaRPr lang="fr-FR" sz="6500" kern="1200" dirty="0">
            <a:solidFill>
              <a:schemeClr val="bg1"/>
            </a:solidFill>
          </a:endParaRPr>
        </a:p>
      </dsp:txBody>
      <dsp:txXfrm>
        <a:off x="3551358" y="90962"/>
        <a:ext cx="1437679" cy="1437679"/>
      </dsp:txXfrm>
    </dsp:sp>
    <dsp:sp modelId="{BA78948B-1673-4B31-8E5D-B82383761C97}">
      <dsp:nvSpPr>
        <dsp:cNvPr id="0" name=""/>
        <dsp:cNvSpPr/>
      </dsp:nvSpPr>
      <dsp:spPr>
        <a:xfrm rot="2837562">
          <a:off x="3152412" y="-262063"/>
          <a:ext cx="4064317" cy="4064317"/>
        </a:xfrm>
        <a:prstGeom prst="circularArrow">
          <a:avLst>
            <a:gd name="adj1" fmla="val 6898"/>
            <a:gd name="adj2" fmla="val 465012"/>
            <a:gd name="adj3" fmla="val 550847"/>
            <a:gd name="adj4" fmla="val 205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086DEF-E8F3-4807-B202-2DE2CD59B998}">
      <dsp:nvSpPr>
        <dsp:cNvPr id="0" name=""/>
        <dsp:cNvSpPr/>
      </dsp:nvSpPr>
      <dsp:spPr>
        <a:xfrm>
          <a:off x="3551358" y="2535358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>
              <a:solidFill>
                <a:schemeClr val="bg1"/>
              </a:solidFill>
            </a:rPr>
            <a:t>p</a:t>
          </a:r>
          <a:endParaRPr lang="fr-FR" sz="6500" kern="1200" dirty="0">
            <a:solidFill>
              <a:schemeClr val="bg1"/>
            </a:solidFill>
          </a:endParaRPr>
        </a:p>
      </dsp:txBody>
      <dsp:txXfrm>
        <a:off x="3551358" y="2535358"/>
        <a:ext cx="1437679" cy="1437679"/>
      </dsp:txXfrm>
    </dsp:sp>
    <dsp:sp modelId="{D8A4F224-1408-4C6B-A1FF-1F504CF744DC}">
      <dsp:nvSpPr>
        <dsp:cNvPr id="0" name=""/>
        <dsp:cNvSpPr/>
      </dsp:nvSpPr>
      <dsp:spPr>
        <a:xfrm>
          <a:off x="1584195" y="148717"/>
          <a:ext cx="4064317" cy="4064317"/>
        </a:xfrm>
        <a:prstGeom prst="circularArrow">
          <a:avLst>
            <a:gd name="adj1" fmla="val 6898"/>
            <a:gd name="adj2" fmla="val 465012"/>
            <a:gd name="adj3" fmla="val 5950847"/>
            <a:gd name="adj4" fmla="val 43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9AA4FF-8160-4FA3-B9C2-A2CF6228B6DF}">
      <dsp:nvSpPr>
        <dsp:cNvPr id="0" name=""/>
        <dsp:cNvSpPr/>
      </dsp:nvSpPr>
      <dsp:spPr>
        <a:xfrm>
          <a:off x="1106962" y="2535358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/>
            <a:t>p</a:t>
          </a:r>
          <a:endParaRPr lang="fr-FR" sz="6500" kern="1200" dirty="0"/>
        </a:p>
      </dsp:txBody>
      <dsp:txXfrm>
        <a:off x="1106962" y="2535358"/>
        <a:ext cx="1437679" cy="1437679"/>
      </dsp:txXfrm>
    </dsp:sp>
    <dsp:sp modelId="{A9402BBD-34F6-42F9-AF48-9EF7A1DA911F}">
      <dsp:nvSpPr>
        <dsp:cNvPr id="0" name=""/>
        <dsp:cNvSpPr/>
      </dsp:nvSpPr>
      <dsp:spPr>
        <a:xfrm rot="2965392">
          <a:off x="761171" y="-323597"/>
          <a:ext cx="4064317" cy="4064317"/>
        </a:xfrm>
        <a:prstGeom prst="circularArrow">
          <a:avLst>
            <a:gd name="adj1" fmla="val 6898"/>
            <a:gd name="adj2" fmla="val 465012"/>
            <a:gd name="adj3" fmla="val 11350847"/>
            <a:gd name="adj4" fmla="val 97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D61E95-47A4-4B1C-8E5C-BFC2639BDEFD}">
      <dsp:nvSpPr>
        <dsp:cNvPr id="0" name=""/>
        <dsp:cNvSpPr/>
      </dsp:nvSpPr>
      <dsp:spPr>
        <a:xfrm>
          <a:off x="1106962" y="90962"/>
          <a:ext cx="1437679" cy="1437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6500" kern="1200" dirty="0" smtClean="0">
              <a:solidFill>
                <a:schemeClr val="bg1"/>
              </a:solidFill>
            </a:rPr>
            <a:t>p</a:t>
          </a:r>
          <a:endParaRPr lang="fr-FR" sz="6500" kern="1200" dirty="0">
            <a:solidFill>
              <a:schemeClr val="bg1"/>
            </a:solidFill>
          </a:endParaRPr>
        </a:p>
      </dsp:txBody>
      <dsp:txXfrm>
        <a:off x="1106962" y="90962"/>
        <a:ext cx="1437679" cy="1437679"/>
      </dsp:txXfrm>
    </dsp:sp>
    <dsp:sp modelId="{4438964A-AFEB-44C2-B96C-1DC9DBC69D1A}">
      <dsp:nvSpPr>
        <dsp:cNvPr id="0" name=""/>
        <dsp:cNvSpPr/>
      </dsp:nvSpPr>
      <dsp:spPr>
        <a:xfrm rot="1274713">
          <a:off x="2614499" y="-521773"/>
          <a:ext cx="4064317" cy="4064317"/>
        </a:xfrm>
        <a:prstGeom prst="circularArrow">
          <a:avLst>
            <a:gd name="adj1" fmla="val 6898"/>
            <a:gd name="adj2" fmla="val 465012"/>
            <a:gd name="adj3" fmla="val 16750847"/>
            <a:gd name="adj4" fmla="val 15184141"/>
            <a:gd name="adj5" fmla="val 8047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8A225-7240-4797-B4F5-106714EBABFB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D8AA91-5DC3-42CF-9428-E13DC7172819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7071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/>
              <a:pPr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/>
              <a:pPr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87DE78-7F42-4B46-A254-15BCCBA19EA3}" type="slidenum">
              <a:rPr lang="fr-FR" smtClean="0"/>
              <a:pPr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>
                <a:solidFill>
                  <a:prstClr val="black"/>
                </a:solidFill>
              </a:rPr>
              <a:pPr/>
              <a:t>15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>
                <a:solidFill>
                  <a:prstClr val="black"/>
                </a:solidFill>
              </a:rPr>
              <a:pPr/>
              <a:t>16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>
                <a:solidFill>
                  <a:prstClr val="black"/>
                </a:solidFill>
              </a:rPr>
              <a:pPr/>
              <a:t>17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75D90A-91A7-4EA4-A094-C66787318DF1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97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3E4674-9A06-421C-8D26-17681F99754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07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064F72-FA16-4791-B76B-149A6B7D50D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BDFAF3E-8092-4A73-908E-29B5306E04F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720C6A1-C77E-4CA3-A33A-0B56478FEE1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C480B6-3091-4D28-A67F-3A743F8394D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17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36AC57-91E6-4D39-8263-17070812F1B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5C6D511-9810-4F14-8789-43310A20FB69}" type="slidenum">
              <a:rPr lang="fr-FR">
                <a:solidFill>
                  <a:prstClr val="black"/>
                </a:solidFill>
              </a:rPr>
              <a:pPr>
                <a:defRPr/>
              </a:pPr>
              <a:t>28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09701A6-C48B-49AC-8328-029727AA6291}" type="slidenum">
              <a:rPr lang="fr-FR">
                <a:solidFill>
                  <a:prstClr val="black"/>
                </a:solidFill>
              </a:rPr>
              <a:pPr>
                <a:defRPr/>
              </a:pPr>
              <a:t>29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AC234A2-9B7F-488B-9316-1DEE4CD609AA}" type="slidenum">
              <a:rPr lang="fr-FR">
                <a:solidFill>
                  <a:prstClr val="black"/>
                </a:solidFill>
              </a:rPr>
              <a:pPr>
                <a:defRPr/>
              </a:pPr>
              <a:t>30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FA422F0-E02C-44FE-B513-401A13337636}" type="slidenum">
              <a:rPr lang="fr-FR">
                <a:solidFill>
                  <a:prstClr val="black"/>
                </a:solidFill>
              </a:rPr>
              <a:pPr>
                <a:defRPr/>
              </a:pPr>
              <a:t>31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A560C7B-383A-4D7C-BCA4-4C3B136B10CE}" type="slidenum">
              <a:rPr lang="fr-FR">
                <a:solidFill>
                  <a:prstClr val="black"/>
                </a:solidFill>
              </a:rPr>
              <a:pPr>
                <a:defRPr/>
              </a:pPr>
              <a:t>32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5BFA0AA-0EEA-43A9-B216-ACD26D2BD649}" type="slidenum">
              <a:rPr lang="fr-FR">
                <a:solidFill>
                  <a:prstClr val="black"/>
                </a:solidFill>
              </a:rPr>
              <a:pPr>
                <a:defRPr/>
              </a:pPr>
              <a:t>33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935207F-F999-4984-BCF8-A46829BF4796}" type="slidenum">
              <a:rPr lang="fr-FR">
                <a:solidFill>
                  <a:prstClr val="black"/>
                </a:solidFill>
              </a:rPr>
              <a:pPr>
                <a:defRPr/>
              </a:pPr>
              <a:t>34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A9947E1-7609-4644-B8F9-7F99A4B7A26C}" type="slidenum">
              <a:rPr lang="fr-FR">
                <a:solidFill>
                  <a:prstClr val="black"/>
                </a:solidFill>
              </a:rPr>
              <a:pPr>
                <a:defRPr/>
              </a:pPr>
              <a:t>35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E071DBBD-6D74-436E-BF14-7C3C3029A10D}" type="slidenum">
              <a:rPr lang="fr-FR">
                <a:solidFill>
                  <a:prstClr val="black"/>
                </a:solidFill>
              </a:rPr>
              <a:pPr>
                <a:defRPr/>
              </a:pPr>
              <a:t>36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1773B91-BE66-4954-9992-06597F0E0C71}" type="slidenum">
              <a:rPr lang="fr-FR">
                <a:solidFill>
                  <a:prstClr val="black"/>
                </a:solidFill>
              </a:rPr>
              <a:pPr>
                <a:defRPr/>
              </a:pPr>
              <a:t>37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4228289A-CACD-4107-89DB-8616B20587C5}" type="slidenum">
              <a:rPr lang="fr-FR">
                <a:solidFill>
                  <a:prstClr val="black"/>
                </a:solidFill>
              </a:rPr>
              <a:pPr>
                <a:defRPr/>
              </a:pPr>
              <a:t>38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2E3A6B1-CD47-4ED5-A9CE-E729EFB8B952}" type="slidenum">
              <a:rPr lang="fr-FR">
                <a:solidFill>
                  <a:prstClr val="black"/>
                </a:solidFill>
              </a:rPr>
              <a:pPr>
                <a:defRPr/>
              </a:pPr>
              <a:t>39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5C6D511-9810-4F14-8789-43310A20FB69}" type="slidenum">
              <a:rPr lang="fr-FR">
                <a:solidFill>
                  <a:prstClr val="black"/>
                </a:solidFill>
              </a:rPr>
              <a:pPr>
                <a:defRPr/>
              </a:pPr>
              <a:t>40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489671-DE6E-4FEF-A664-B4F3FB33DD0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AE628F-4EB5-4275-910E-296848F456B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55DBD33-6210-427E-A0B8-C8EF94EBF641}" type="slidenum">
              <a:rPr lang="fr-FR">
                <a:solidFill>
                  <a:prstClr val="black"/>
                </a:solidFill>
              </a:rPr>
              <a:pPr>
                <a:defRPr/>
              </a:pPr>
              <a:t>48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641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0145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574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9224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23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4959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827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2747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4530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2077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0276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8561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4207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5192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9950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32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0187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760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6813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6411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2978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657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A8227C0-8E4F-4404-B4DA-4C9666CEEA89}" type="datetimeFigureOut">
              <a:rPr lang="fr-FR" smtClean="0"/>
              <a:pPr/>
              <a:t>19/12/2012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7BE1D1-9B53-4F46-823F-BA513F116DF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87011-A3CE-41CC-9AA6-7F363B9D3155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00894-6FD1-490C-B1D6-88BCFA92F93E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99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CBEDC-8B54-4A12-93A1-64C64EAA817E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19/12/2012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0ED8D-3866-43C3-9288-F19030D6C89D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028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9.png"/><Relationship Id="rId7" Type="http://schemas.openxmlformats.org/officeDocument/2006/relationships/diagramLayout" Target="../diagrams/layout1.xm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.xml"/><Relationship Id="rId11" Type="http://schemas.openxmlformats.org/officeDocument/2006/relationships/image" Target="../media/image12.gif"/><Relationship Id="rId5" Type="http://schemas.openxmlformats.org/officeDocument/2006/relationships/image" Target="../media/image11.gif"/><Relationship Id="rId10" Type="http://schemas.microsoft.com/office/2007/relationships/diagramDrawing" Target="../diagrams/drawing1.xml"/><Relationship Id="rId4" Type="http://schemas.openxmlformats.org/officeDocument/2006/relationships/image" Target="../media/image10.jpeg"/><Relationship Id="rId9" Type="http://schemas.openxmlformats.org/officeDocument/2006/relationships/diagramColors" Target="../diagrams/colors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9.png"/><Relationship Id="rId7" Type="http://schemas.openxmlformats.org/officeDocument/2006/relationships/diagramLayout" Target="../diagrams/layout2.xm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.xml"/><Relationship Id="rId11" Type="http://schemas.openxmlformats.org/officeDocument/2006/relationships/image" Target="../media/image12.gif"/><Relationship Id="rId5" Type="http://schemas.openxmlformats.org/officeDocument/2006/relationships/image" Target="../media/image11.gif"/><Relationship Id="rId10" Type="http://schemas.microsoft.com/office/2007/relationships/diagramDrawing" Target="../diagrams/drawing2.xml"/><Relationship Id="rId4" Type="http://schemas.openxmlformats.org/officeDocument/2006/relationships/image" Target="../media/image10.jpeg"/><Relationship Id="rId9" Type="http://schemas.openxmlformats.org/officeDocument/2006/relationships/diagramColors" Target="../diagrams/colors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bebe-123456789-mois-mode-enfant-vetement-pyjama-chaussure-jeux.info/images_img_photos_fotos/baby_be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93879" cy="3528392"/>
          </a:xfrm>
          <a:prstGeom prst="rect">
            <a:avLst/>
          </a:prstGeom>
          <a:noFill/>
        </p:spPr>
      </p:pic>
      <p:pic>
        <p:nvPicPr>
          <p:cNvPr id="11268" name="Picture 4" descr="http://2.bp.blogspot.com/_P99u5XSSVhA/S3wvpTbutkI/AAAAAAAAASo/bCdQRieSP9w/s400/main.jpg"/>
          <p:cNvPicPr>
            <a:picLocks noChangeAspect="1" noChangeArrowheads="1"/>
          </p:cNvPicPr>
          <p:nvPr/>
        </p:nvPicPr>
        <p:blipFill>
          <a:blip r:embed="rId3" cstate="print"/>
          <a:srcRect l="20751"/>
          <a:stretch>
            <a:fillRect/>
          </a:stretch>
        </p:blipFill>
        <p:spPr bwMode="auto">
          <a:xfrm>
            <a:off x="10344" y="3501008"/>
            <a:ext cx="3985592" cy="3356992"/>
          </a:xfrm>
          <a:prstGeom prst="rect">
            <a:avLst/>
          </a:prstGeom>
          <a:noFill/>
        </p:spPr>
      </p:pic>
      <p:pic>
        <p:nvPicPr>
          <p:cNvPr id="11270" name="Picture 6" descr="http://www.eurojob.fr/media/famille_mars_09__034808500_1018_04032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0"/>
            <a:ext cx="5148064" cy="3483431"/>
          </a:xfrm>
          <a:prstGeom prst="rect">
            <a:avLst/>
          </a:prstGeom>
          <a:noFill/>
        </p:spPr>
      </p:pic>
      <p:pic>
        <p:nvPicPr>
          <p:cNvPr id="11272" name="Picture 8" descr="http://www.bibliorama.fr/1000_questions/ovule.jpg"/>
          <p:cNvPicPr>
            <a:picLocks noChangeAspect="1" noChangeArrowheads="1"/>
          </p:cNvPicPr>
          <p:nvPr/>
        </p:nvPicPr>
        <p:blipFill>
          <a:blip r:embed="rId5" cstate="print"/>
          <a:srcRect t="3571"/>
          <a:stretch>
            <a:fillRect/>
          </a:stretch>
        </p:blipFill>
        <p:spPr bwMode="auto">
          <a:xfrm>
            <a:off x="6937188" y="3429000"/>
            <a:ext cx="2206812" cy="1944216"/>
          </a:xfrm>
          <a:prstGeom prst="rect">
            <a:avLst/>
          </a:prstGeom>
          <a:noFill/>
        </p:spPr>
      </p:pic>
      <p:pic>
        <p:nvPicPr>
          <p:cNvPr id="11274" name="Picture 10" descr="http://www.linternaute.com/sante/genital-urinaire/dossier/favoriser-une-grossesse/image/suffit-qu-un-seul-spermatozoide-atteigne-l-ovule-qu-un-embryon-commence-a-se-developper-39538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98734" y="5229200"/>
            <a:ext cx="1845266" cy="1628800"/>
          </a:xfrm>
          <a:prstGeom prst="rect">
            <a:avLst/>
          </a:prstGeom>
          <a:noFill/>
        </p:spPr>
      </p:pic>
      <p:pic>
        <p:nvPicPr>
          <p:cNvPr id="11276" name="Picture 12" descr="http://tncorpshumain.tableau-noir.net/homme/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429001"/>
            <a:ext cx="3356961" cy="342900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1619672" y="1412776"/>
            <a:ext cx="6336704" cy="1200329"/>
          </a:xfrm>
          <a:prstGeom prst="rect">
            <a:avLst/>
          </a:prstGeom>
          <a:solidFill>
            <a:schemeClr val="bg1">
              <a:alpha val="81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Partie 2 : La transmission de la vie chez l’Homme</a:t>
            </a:r>
          </a:p>
        </p:txBody>
      </p:sp>
    </p:spTree>
    <p:extLst>
      <p:ext uri="{BB962C8B-B14F-4D97-AF65-F5344CB8AC3E}">
        <p14:creationId xmlns:p14="http://schemas.microsoft.com/office/powerpoint/2010/main" val="1151700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bebe-123456789-mois-mode-enfant-vetement-pyjama-chaussure-jeux.info/images_img_photos_fotos/baby_be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93879" cy="3528392"/>
          </a:xfrm>
          <a:prstGeom prst="rect">
            <a:avLst/>
          </a:prstGeom>
          <a:noFill/>
        </p:spPr>
      </p:pic>
      <p:pic>
        <p:nvPicPr>
          <p:cNvPr id="11268" name="Picture 4" descr="http://2.bp.blogspot.com/_P99u5XSSVhA/S3wvpTbutkI/AAAAAAAAASo/bCdQRieSP9w/s400/main.jpg"/>
          <p:cNvPicPr>
            <a:picLocks noChangeAspect="1" noChangeArrowheads="1"/>
          </p:cNvPicPr>
          <p:nvPr/>
        </p:nvPicPr>
        <p:blipFill>
          <a:blip r:embed="rId3" cstate="print"/>
          <a:srcRect l="20751"/>
          <a:stretch>
            <a:fillRect/>
          </a:stretch>
        </p:blipFill>
        <p:spPr bwMode="auto">
          <a:xfrm>
            <a:off x="10344" y="3501008"/>
            <a:ext cx="3985592" cy="3356992"/>
          </a:xfrm>
          <a:prstGeom prst="rect">
            <a:avLst/>
          </a:prstGeom>
          <a:noFill/>
        </p:spPr>
      </p:pic>
      <p:pic>
        <p:nvPicPr>
          <p:cNvPr id="11270" name="Picture 6" descr="http://www.eurojob.fr/media/famille_mars_09__034808500_1018_04032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0"/>
            <a:ext cx="5148064" cy="3483431"/>
          </a:xfrm>
          <a:prstGeom prst="rect">
            <a:avLst/>
          </a:prstGeom>
          <a:noFill/>
        </p:spPr>
      </p:pic>
      <p:pic>
        <p:nvPicPr>
          <p:cNvPr id="11272" name="Picture 8" descr="http://www.bibliorama.fr/1000_questions/ovule.jpg"/>
          <p:cNvPicPr>
            <a:picLocks noChangeAspect="1" noChangeArrowheads="1"/>
          </p:cNvPicPr>
          <p:nvPr/>
        </p:nvPicPr>
        <p:blipFill>
          <a:blip r:embed="rId5" cstate="print"/>
          <a:srcRect t="3571"/>
          <a:stretch>
            <a:fillRect/>
          </a:stretch>
        </p:blipFill>
        <p:spPr bwMode="auto">
          <a:xfrm>
            <a:off x="6937188" y="3429000"/>
            <a:ext cx="2206812" cy="1944216"/>
          </a:xfrm>
          <a:prstGeom prst="rect">
            <a:avLst/>
          </a:prstGeom>
          <a:noFill/>
        </p:spPr>
      </p:pic>
      <p:pic>
        <p:nvPicPr>
          <p:cNvPr id="11274" name="Picture 10" descr="http://www.linternaute.com/sante/genital-urinaire/dossier/favoriser-une-grossesse/image/suffit-qu-un-seul-spermatozoide-atteigne-l-ovule-qu-un-embryon-commence-a-se-developper-39538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98734" y="5229200"/>
            <a:ext cx="1845266" cy="1628800"/>
          </a:xfrm>
          <a:prstGeom prst="rect">
            <a:avLst/>
          </a:prstGeom>
          <a:noFill/>
        </p:spPr>
      </p:pic>
      <p:pic>
        <p:nvPicPr>
          <p:cNvPr id="11276" name="Picture 12" descr="http://tncorpshumain.tableau-noir.net/homme/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429001"/>
            <a:ext cx="3356961" cy="342900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1619672" y="1412776"/>
            <a:ext cx="6336704" cy="1200329"/>
          </a:xfrm>
          <a:prstGeom prst="rect">
            <a:avLst/>
          </a:prstGeom>
          <a:solidFill>
            <a:schemeClr val="bg1">
              <a:alpha val="81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Partie 2 : La transmission de la vie chez l’Homme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547664" y="3789040"/>
            <a:ext cx="6480720" cy="1077218"/>
          </a:xfrm>
          <a:prstGeom prst="rect">
            <a:avLst/>
          </a:prstGeom>
          <a:solidFill>
            <a:schemeClr val="bg1">
              <a:alpha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Chapitre </a:t>
            </a:r>
            <a:r>
              <a:rPr lang="fr-FR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fr-FR" sz="32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Devenir une femme, devenir un homme</a:t>
            </a:r>
          </a:p>
        </p:txBody>
      </p:sp>
    </p:spTree>
    <p:extLst>
      <p:ext uri="{BB962C8B-B14F-4D97-AF65-F5344CB8AC3E}">
        <p14:creationId xmlns:p14="http://schemas.microsoft.com/office/powerpoint/2010/main" val="243741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skell.com/BD/Petit-Spirou/Spirou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6632"/>
            <a:ext cx="17907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uk.ch/images/articles/3867/SpirouTJ_Comparaiso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40"/>
          <a:stretch/>
        </p:blipFill>
        <p:spPr bwMode="auto">
          <a:xfrm>
            <a:off x="5148064" y="2828601"/>
            <a:ext cx="1336898" cy="381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spirou - dessins animés dessin animé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04" t="9387" r="9706" b="7886"/>
          <a:stretch/>
        </p:blipFill>
        <p:spPr bwMode="auto">
          <a:xfrm>
            <a:off x="5724128" y="863934"/>
            <a:ext cx="2449672" cy="253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gifsanimes.net/wp-content/gallery/bebes/bd3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40" y="2132856"/>
            <a:ext cx="1104900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4173156162"/>
              </p:ext>
            </p:extLst>
          </p:nvPr>
        </p:nvGraphicFramePr>
        <p:xfrm>
          <a:off x="539552" y="11200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030" name="Picture 6" descr="http://www.bdcentral.com/Petit/Papy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649" y="3804314"/>
            <a:ext cx="1872208" cy="237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691680" y="1844824"/>
            <a:ext cx="4680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dirty="0">
                <a:solidFill>
                  <a:srgbClr val="006600"/>
                </a:solidFill>
              </a:rPr>
              <a:t>Quand devient-on capable de se reproduire ?</a:t>
            </a:r>
          </a:p>
        </p:txBody>
      </p:sp>
    </p:spTree>
    <p:extLst>
      <p:ext uri="{BB962C8B-B14F-4D97-AF65-F5344CB8AC3E}">
        <p14:creationId xmlns:p14="http://schemas.microsoft.com/office/powerpoint/2010/main" val="191887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bebe-123456789-mois-mode-enfant-vetement-pyjama-chaussure-jeux.info/images_img_photos_fotos/baby_be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993879" cy="3528392"/>
          </a:xfrm>
          <a:prstGeom prst="rect">
            <a:avLst/>
          </a:prstGeom>
          <a:noFill/>
        </p:spPr>
      </p:pic>
      <p:pic>
        <p:nvPicPr>
          <p:cNvPr id="11268" name="Picture 4" descr="http://2.bp.blogspot.com/_P99u5XSSVhA/S3wvpTbutkI/AAAAAAAAASo/bCdQRieSP9w/s400/main.jpg"/>
          <p:cNvPicPr>
            <a:picLocks noChangeAspect="1" noChangeArrowheads="1"/>
          </p:cNvPicPr>
          <p:nvPr/>
        </p:nvPicPr>
        <p:blipFill>
          <a:blip r:embed="rId3" cstate="print"/>
          <a:srcRect l="20751"/>
          <a:stretch>
            <a:fillRect/>
          </a:stretch>
        </p:blipFill>
        <p:spPr bwMode="auto">
          <a:xfrm>
            <a:off x="10344" y="3501008"/>
            <a:ext cx="3985592" cy="3356992"/>
          </a:xfrm>
          <a:prstGeom prst="rect">
            <a:avLst/>
          </a:prstGeom>
          <a:noFill/>
        </p:spPr>
      </p:pic>
      <p:pic>
        <p:nvPicPr>
          <p:cNvPr id="11270" name="Picture 6" descr="http://www.eurojob.fr/media/famille_mars_09__034808500_1018_04032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0"/>
            <a:ext cx="5148064" cy="3483431"/>
          </a:xfrm>
          <a:prstGeom prst="rect">
            <a:avLst/>
          </a:prstGeom>
          <a:noFill/>
        </p:spPr>
      </p:pic>
      <p:pic>
        <p:nvPicPr>
          <p:cNvPr id="11272" name="Picture 8" descr="http://www.bibliorama.fr/1000_questions/ovule.jpg"/>
          <p:cNvPicPr>
            <a:picLocks noChangeAspect="1" noChangeArrowheads="1"/>
          </p:cNvPicPr>
          <p:nvPr/>
        </p:nvPicPr>
        <p:blipFill>
          <a:blip r:embed="rId5" cstate="print"/>
          <a:srcRect t="3571"/>
          <a:stretch>
            <a:fillRect/>
          </a:stretch>
        </p:blipFill>
        <p:spPr bwMode="auto">
          <a:xfrm>
            <a:off x="6937188" y="3429000"/>
            <a:ext cx="2206812" cy="1944216"/>
          </a:xfrm>
          <a:prstGeom prst="rect">
            <a:avLst/>
          </a:prstGeom>
          <a:noFill/>
        </p:spPr>
      </p:pic>
      <p:pic>
        <p:nvPicPr>
          <p:cNvPr id="11274" name="Picture 10" descr="http://www.linternaute.com/sante/genital-urinaire/dossier/favoriser-une-grossesse/image/suffit-qu-un-seul-spermatozoide-atteigne-l-ovule-qu-un-embryon-commence-a-se-developper-39538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98734" y="5229200"/>
            <a:ext cx="1845266" cy="1628800"/>
          </a:xfrm>
          <a:prstGeom prst="rect">
            <a:avLst/>
          </a:prstGeom>
          <a:noFill/>
        </p:spPr>
      </p:pic>
      <p:pic>
        <p:nvPicPr>
          <p:cNvPr id="11276" name="Picture 12" descr="http://tncorpshumain.tableau-noir.net/homme/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429001"/>
            <a:ext cx="3356961" cy="3429000"/>
          </a:xfrm>
          <a:prstGeom prst="rect">
            <a:avLst/>
          </a:prstGeom>
          <a:noFill/>
        </p:spPr>
      </p:pic>
      <p:sp>
        <p:nvSpPr>
          <p:cNvPr id="8" name="ZoneTexte 7"/>
          <p:cNvSpPr txBox="1"/>
          <p:nvPr/>
        </p:nvSpPr>
        <p:spPr>
          <a:xfrm>
            <a:off x="683568" y="980728"/>
            <a:ext cx="7776864" cy="5632311"/>
          </a:xfrm>
          <a:prstGeom prst="rect">
            <a:avLst/>
          </a:prstGeom>
          <a:solidFill>
            <a:schemeClr val="bg1">
              <a:alpha val="81000"/>
            </a:schemeClr>
          </a:solid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 smtClean="0">
                <a:solidFill>
                  <a:srgbClr val="FF0000"/>
                </a:solidFill>
                <a:latin typeface="Bookman Old Style" pitchFamily="18" charset="0"/>
              </a:rPr>
              <a:t>L’Homme </a:t>
            </a:r>
            <a:r>
              <a:rPr lang="fr-FR" sz="4000" b="1" dirty="0">
                <a:solidFill>
                  <a:srgbClr val="FF0000"/>
                </a:solidFill>
                <a:latin typeface="Bookman Old Style" pitchFamily="18" charset="0"/>
              </a:rPr>
              <a:t>est capable d’avoir des enfants quand il a passé la puberté.</a:t>
            </a:r>
          </a:p>
          <a:p>
            <a:pPr algn="ctr"/>
            <a:r>
              <a:rPr lang="fr-FR" sz="4000" b="1" dirty="0">
                <a:solidFill>
                  <a:srgbClr val="FF0000"/>
                </a:solidFill>
                <a:latin typeface="Bookman Old Style" pitchFamily="18" charset="0"/>
              </a:rPr>
              <a:t>La </a:t>
            </a:r>
            <a:r>
              <a:rPr lang="fr-FR" sz="4000" b="1" u="sng" dirty="0">
                <a:solidFill>
                  <a:srgbClr val="FF0000"/>
                </a:solidFill>
                <a:latin typeface="Bookman Old Style" pitchFamily="18" charset="0"/>
              </a:rPr>
              <a:t>puberté</a:t>
            </a:r>
            <a:r>
              <a:rPr lang="fr-FR" sz="4000" b="1" dirty="0">
                <a:solidFill>
                  <a:srgbClr val="FF0000"/>
                </a:solidFill>
                <a:latin typeface="Bookman Old Style" pitchFamily="18" charset="0"/>
              </a:rPr>
              <a:t> est une période de la vie au cours de laquelle le corps de </a:t>
            </a:r>
            <a:r>
              <a:rPr lang="fr-FR" sz="4000" b="1" dirty="0" smtClean="0">
                <a:solidFill>
                  <a:srgbClr val="FF0000"/>
                </a:solidFill>
                <a:latin typeface="Bookman Old Style" pitchFamily="18" charset="0"/>
              </a:rPr>
              <a:t>l’</a:t>
            </a:r>
            <a:r>
              <a:rPr lang="fr-FR" sz="4000" b="1" u="sng" dirty="0" smtClean="0">
                <a:solidFill>
                  <a:srgbClr val="FF0000"/>
                </a:solidFill>
                <a:latin typeface="Bookman Old Style" pitchFamily="18" charset="0"/>
              </a:rPr>
              <a:t>enfant</a:t>
            </a:r>
            <a:r>
              <a:rPr lang="fr-FR" sz="4000" b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fr-FR" sz="4000" b="1" dirty="0">
                <a:solidFill>
                  <a:srgbClr val="FF0000"/>
                </a:solidFill>
                <a:latin typeface="Bookman Old Style" pitchFamily="18" charset="0"/>
              </a:rPr>
              <a:t>change pour devenir celui d’un </a:t>
            </a:r>
            <a:r>
              <a:rPr lang="fr-FR" sz="4000" b="1" u="sng" dirty="0">
                <a:solidFill>
                  <a:srgbClr val="FF0000"/>
                </a:solidFill>
                <a:latin typeface="Bookman Old Style" pitchFamily="18" charset="0"/>
              </a:rPr>
              <a:t>adulte</a:t>
            </a:r>
            <a:r>
              <a:rPr lang="fr-FR" sz="4000" b="1" dirty="0">
                <a:solidFill>
                  <a:srgbClr val="FF0000"/>
                </a:solidFill>
                <a:latin typeface="Bookman Old Style" pitchFamily="18" charset="0"/>
              </a:rPr>
              <a:t> capable de se </a:t>
            </a:r>
            <a:r>
              <a:rPr lang="fr-FR" sz="4000" b="1" dirty="0" smtClean="0">
                <a:solidFill>
                  <a:srgbClr val="FF0000"/>
                </a:solidFill>
                <a:latin typeface="Bookman Old Style" pitchFamily="18" charset="0"/>
              </a:rPr>
              <a:t>reproduire.</a:t>
            </a:r>
            <a:endParaRPr lang="fr-FR" sz="4000" b="1" dirty="0">
              <a:solidFill>
                <a:srgbClr val="FF0000"/>
              </a:solidFill>
              <a:latin typeface="Bookman Old Style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78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skell.com/BD/Petit-Spirou/Spirou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6632"/>
            <a:ext cx="17907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uk.ch/images/articles/3867/SpirouTJ_Comparaiso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40"/>
          <a:stretch/>
        </p:blipFill>
        <p:spPr bwMode="auto">
          <a:xfrm>
            <a:off x="5148064" y="2828601"/>
            <a:ext cx="1336898" cy="381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spirou - dessins animés dessin animé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04" t="9387" r="9706" b="7886"/>
          <a:stretch/>
        </p:blipFill>
        <p:spPr bwMode="auto">
          <a:xfrm>
            <a:off x="5724128" y="863934"/>
            <a:ext cx="2449672" cy="253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gifsanimes.net/wp-content/gallery/bebes/bd36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40" y="2132856"/>
            <a:ext cx="1104900" cy="1019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Diagramme 3"/>
          <p:cNvGraphicFramePr/>
          <p:nvPr>
            <p:extLst>
              <p:ext uri="{D42A27DB-BD31-4B8C-83A1-F6EECF244321}">
                <p14:modId xmlns:p14="http://schemas.microsoft.com/office/powerpoint/2010/main" val="444073495"/>
              </p:ext>
            </p:extLst>
          </p:nvPr>
        </p:nvGraphicFramePr>
        <p:xfrm>
          <a:off x="539552" y="11200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030" name="Picture 6" descr="http://www.bdcentral.com/Petit/Papy.GIF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649" y="3804314"/>
            <a:ext cx="1872208" cy="237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331640" y="2086977"/>
            <a:ext cx="5832648" cy="2062103"/>
          </a:xfrm>
          <a:prstGeom prst="rect">
            <a:avLst/>
          </a:prstGeom>
          <a:solidFill>
            <a:srgbClr val="FFFFFF">
              <a:alpha val="65098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solidFill>
                  <a:srgbClr val="006600"/>
                </a:solidFill>
              </a:rPr>
              <a:t>Quelles </a:t>
            </a:r>
            <a:r>
              <a:rPr lang="fr-FR" sz="3200" b="1" dirty="0">
                <a:solidFill>
                  <a:srgbClr val="006600"/>
                </a:solidFill>
              </a:rPr>
              <a:t>sont les transformations observées chez l’Homme au cours de la puberté </a:t>
            </a:r>
            <a:r>
              <a:rPr lang="fr-FR" sz="3200" b="1" dirty="0" smtClean="0">
                <a:solidFill>
                  <a:srgbClr val="006600"/>
                </a:solidFill>
              </a:rPr>
              <a:t>?</a:t>
            </a:r>
            <a:endParaRPr lang="fr-FR" sz="3200" b="1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856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79712" y="836712"/>
            <a:ext cx="6172200" cy="653458"/>
          </a:xfrm>
        </p:spPr>
        <p:txBody>
          <a:bodyPr>
            <a:noAutofit/>
          </a:bodyPr>
          <a:lstStyle/>
          <a:p>
            <a:r>
              <a:rPr lang="fr-FR" sz="4000" u="sng" dirty="0" smtClean="0">
                <a:solidFill>
                  <a:srgbClr val="FF0000"/>
                </a:solidFill>
              </a:rPr>
              <a:t>I – La puberté</a:t>
            </a:r>
            <a:endParaRPr lang="fr-FR" sz="4000" u="sng" dirty="0">
              <a:solidFill>
                <a:srgbClr val="FF0000"/>
              </a:solidFill>
            </a:endParaRPr>
          </a:p>
        </p:txBody>
      </p:sp>
      <p:pic>
        <p:nvPicPr>
          <p:cNvPr id="4098" name="Picture 2" descr="http://clg.lorris.svt.free.fr/IMG/gif/sp-titeuf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04864"/>
            <a:ext cx="1847850" cy="324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09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467544" y="548680"/>
            <a:ext cx="79310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</a:rPr>
              <a:t>- caractères </a:t>
            </a:r>
            <a:r>
              <a:rPr lang="fr-FR" sz="3600" b="1" dirty="0">
                <a:solidFill>
                  <a:srgbClr val="0070C0"/>
                </a:solidFill>
              </a:rPr>
              <a:t>sexuels primaires</a:t>
            </a:r>
            <a:r>
              <a:rPr lang="fr-FR" sz="3600" dirty="0">
                <a:solidFill>
                  <a:srgbClr val="0070C0"/>
                </a:solidFill>
              </a:rPr>
              <a:t> = organes reproducteurs qui distinguent un garçon d’une fille à la </a:t>
            </a:r>
            <a:r>
              <a:rPr lang="fr-FR" sz="3600" dirty="0" smtClean="0">
                <a:solidFill>
                  <a:srgbClr val="0070C0"/>
                </a:solidFill>
              </a:rPr>
              <a:t>naissance</a:t>
            </a:r>
          </a:p>
          <a:p>
            <a:endParaRPr lang="fr-FR" sz="3600" dirty="0">
              <a:solidFill>
                <a:srgbClr val="0070C0"/>
              </a:solidFill>
            </a:endParaRPr>
          </a:p>
          <a:p>
            <a:r>
              <a:rPr lang="fr-FR" sz="3600" b="1" dirty="0">
                <a:solidFill>
                  <a:srgbClr val="0070C0"/>
                </a:solidFill>
              </a:rPr>
              <a:t>- caractères sexuels secondaires </a:t>
            </a:r>
            <a:r>
              <a:rPr lang="fr-FR" sz="3600" dirty="0">
                <a:solidFill>
                  <a:srgbClr val="0070C0"/>
                </a:solidFill>
              </a:rPr>
              <a:t>= différences observables à la puberté qui distinguent un homme d’une femme à l’âge adulte</a:t>
            </a:r>
          </a:p>
        </p:txBody>
      </p:sp>
      <p:pic>
        <p:nvPicPr>
          <p:cNvPr id="5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3" y="5517232"/>
            <a:ext cx="648072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381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4.e-monsite.com/2011/05/04/11/resize_550_550/puberte-garc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667" y="116632"/>
            <a:ext cx="4518670" cy="3360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s4.e-monsite.com/2011/05/04/11/resize_550_550/puberte-fil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645024"/>
            <a:ext cx="4000500" cy="2981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767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3633907"/>
              </p:ext>
            </p:extLst>
          </p:nvPr>
        </p:nvGraphicFramePr>
        <p:xfrm>
          <a:off x="899592" y="980728"/>
          <a:ext cx="7344816" cy="4381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7221"/>
                <a:gridCol w="1792583"/>
                <a:gridCol w="2057445"/>
                <a:gridCol w="1767567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200">
                          <a:effectLst/>
                        </a:rPr>
                        <a:t> </a:t>
                      </a:r>
                      <a:endParaRPr lang="fr-FR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Caractères sexuels primaires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effectLst/>
                        </a:rPr>
                        <a:t>Caractères sexuels secondaires</a:t>
                      </a:r>
                      <a:endParaRPr lang="fr-FR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effectLst/>
                        </a:rPr>
                        <a:t>Premiers signes visibles du fonctionnement des organes reproducteurs</a:t>
                      </a:r>
                      <a:endParaRPr lang="fr-FR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800" dirty="0">
                          <a:effectLst/>
                        </a:rPr>
                        <a:t>Fille</a:t>
                      </a:r>
                      <a:endParaRPr lang="fr-FR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Ovaire, utérus, vulve</a:t>
                      </a:r>
                      <a:endParaRPr lang="fr-FR" sz="18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 </a:t>
                      </a:r>
                      <a:endParaRPr lang="fr-F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élargissement des hanches, poitrine, pilosité</a:t>
                      </a:r>
                      <a:endParaRPr lang="fr-F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premières règles</a:t>
                      </a:r>
                      <a:endParaRPr lang="fr-FR" sz="18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 </a:t>
                      </a:r>
                      <a:endParaRPr lang="fr-F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800" dirty="0">
                          <a:effectLst/>
                        </a:rPr>
                        <a:t>Garçon</a:t>
                      </a:r>
                      <a:endParaRPr lang="fr-FR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>
                          <a:effectLst/>
                        </a:rPr>
                        <a:t>testicules et pénis</a:t>
                      </a:r>
                      <a:endParaRPr lang="fr-FR" sz="1800" b="1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>
                          <a:effectLst/>
                        </a:rPr>
                        <a:t> </a:t>
                      </a:r>
                      <a:endParaRPr lang="fr-FR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>
                          <a:effectLst/>
                        </a:rPr>
                        <a:t>pilosité, élargissement des épaules, muscles, mue de la voix…</a:t>
                      </a:r>
                      <a:endParaRPr lang="fr-FR" sz="18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FR" sz="2000" b="1" dirty="0">
                          <a:effectLst/>
                        </a:rPr>
                        <a:t>premières éjaculations</a:t>
                      </a:r>
                      <a:endParaRPr lang="fr-FR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27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1472" y="222746"/>
            <a:ext cx="79296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Problème : Comment  </a:t>
            </a:r>
            <a:r>
              <a:rPr lang="fr-FR" sz="2800" b="1" dirty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fonctionnent les organes reproducteurs de l’homme après la puberté </a:t>
            </a:r>
            <a:r>
              <a:rPr lang="fr-FR" sz="2800" b="1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?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4" name="Picture 14" descr="planSt Je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571612"/>
            <a:ext cx="2247900" cy="4941888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4286248" y="5429264"/>
            <a:ext cx="928694" cy="10001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880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054746"/>
            <a:ext cx="4037030" cy="4445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Connecteur droit avec flèche 4"/>
          <p:cNvCxnSpPr/>
          <p:nvPr/>
        </p:nvCxnSpPr>
        <p:spPr>
          <a:xfrm rot="10800000">
            <a:off x="3786182" y="4643446"/>
            <a:ext cx="3071834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rot="10800000">
            <a:off x="4000496" y="5143512"/>
            <a:ext cx="285752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rot="10800000">
            <a:off x="3857620" y="4143380"/>
            <a:ext cx="292895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rot="10800000">
            <a:off x="3786182" y="3786190"/>
            <a:ext cx="300039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rot="10800000">
            <a:off x="5143504" y="3000372"/>
            <a:ext cx="164307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 rot="10800000">
            <a:off x="5643570" y="1643050"/>
            <a:ext cx="128588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>
            <a:off x="1357290" y="3643314"/>
            <a:ext cx="185738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>
            <a:off x="1357290" y="4214818"/>
            <a:ext cx="135732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6786578" y="4429132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Testicule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6858016" y="5000636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Bourse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6786578" y="392906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Epididyme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6786578" y="357187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Canal déférent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6786578" y="2786058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Prostate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6858016" y="1285860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Vésicules séminales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500034" y="341685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Urètre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571472" y="4000504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Pénis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1214414" y="5774312"/>
            <a:ext cx="6858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>
                <a:latin typeface="Arial" pitchFamily="34" charset="0"/>
                <a:cs typeface="Arial" pitchFamily="34" charset="0"/>
              </a:rPr>
              <a:t>Titre: Schéma de l’appareil reproducteur de l’homme</a:t>
            </a:r>
            <a:endParaRPr lang="fr-FR" b="1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5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idonie\Desktop\vert.jpg"/>
          <p:cNvPicPr>
            <a:picLocks noChangeAspect="1" noChangeArrowheads="1"/>
          </p:cNvPicPr>
          <p:nvPr/>
        </p:nvPicPr>
        <p:blipFill>
          <a:blip r:embed="rId3" cstate="print"/>
          <a:srcRect l="2575" t="2607" r="2138" b="2230"/>
          <a:stretch>
            <a:fillRect/>
          </a:stretch>
        </p:blipFill>
        <p:spPr bwMode="auto">
          <a:xfrm>
            <a:off x="1643042" y="928670"/>
            <a:ext cx="5286412" cy="52149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117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organe reproducteur mal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-1588"/>
            <a:ext cx="6686550" cy="68580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4746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85" name="Picture 13" descr="organe reproducteur male 23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0"/>
            <a:ext cx="668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86" name="Picture 14" descr="organe reproducteur mal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19050"/>
            <a:ext cx="6667500" cy="6838950"/>
          </a:xfrm>
          <a:prstGeom prst="rect">
            <a:avLst/>
          </a:prstGeom>
          <a:noFill/>
        </p:spPr>
      </p:pic>
      <p:pic>
        <p:nvPicPr>
          <p:cNvPr id="105492" name="Picture 20" descr="organe reproducteur mal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8888" y="-1588"/>
            <a:ext cx="6686550" cy="6858001"/>
          </a:xfrm>
          <a:prstGeom prst="rect">
            <a:avLst/>
          </a:prstGeom>
          <a:noFill/>
        </p:spPr>
      </p:pic>
      <p:sp>
        <p:nvSpPr>
          <p:cNvPr id="105521" name="Line 49"/>
          <p:cNvSpPr>
            <a:spLocks noChangeShapeType="1"/>
          </p:cNvSpPr>
          <p:nvPr/>
        </p:nvSpPr>
        <p:spPr bwMode="auto">
          <a:xfrm flipV="1">
            <a:off x="3419475" y="4437063"/>
            <a:ext cx="0" cy="719137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2" name="Line 50"/>
          <p:cNvSpPr>
            <a:spLocks noChangeShapeType="1"/>
          </p:cNvSpPr>
          <p:nvPr/>
        </p:nvSpPr>
        <p:spPr bwMode="auto">
          <a:xfrm>
            <a:off x="3867150" y="4581525"/>
            <a:ext cx="287338" cy="503238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3" name="Line 51"/>
          <p:cNvSpPr>
            <a:spLocks noChangeShapeType="1"/>
          </p:cNvSpPr>
          <p:nvPr/>
        </p:nvSpPr>
        <p:spPr bwMode="auto">
          <a:xfrm flipH="1" flipV="1">
            <a:off x="4313238" y="5300663"/>
            <a:ext cx="0" cy="504825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4" name="Line 52"/>
          <p:cNvSpPr>
            <a:spLocks noChangeShapeType="1"/>
          </p:cNvSpPr>
          <p:nvPr/>
        </p:nvSpPr>
        <p:spPr bwMode="auto">
          <a:xfrm flipH="1" flipV="1">
            <a:off x="3506788" y="3573463"/>
            <a:ext cx="142875" cy="504825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5" name="Line 53"/>
          <p:cNvSpPr>
            <a:spLocks noChangeShapeType="1"/>
          </p:cNvSpPr>
          <p:nvPr/>
        </p:nvSpPr>
        <p:spPr bwMode="auto">
          <a:xfrm flipV="1">
            <a:off x="3476625" y="1773238"/>
            <a:ext cx="158750" cy="720725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6" name="Line 54"/>
          <p:cNvSpPr>
            <a:spLocks noChangeShapeType="1"/>
          </p:cNvSpPr>
          <p:nvPr/>
        </p:nvSpPr>
        <p:spPr bwMode="auto">
          <a:xfrm>
            <a:off x="4427538" y="503238"/>
            <a:ext cx="1081087" cy="103187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7" name="Line 55"/>
          <p:cNvSpPr>
            <a:spLocks noChangeShapeType="1"/>
          </p:cNvSpPr>
          <p:nvPr/>
        </p:nvSpPr>
        <p:spPr bwMode="auto">
          <a:xfrm flipH="1">
            <a:off x="6443663" y="1500188"/>
            <a:ext cx="144462" cy="633412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8" name="Line 56"/>
          <p:cNvSpPr>
            <a:spLocks noChangeShapeType="1"/>
          </p:cNvSpPr>
          <p:nvPr/>
        </p:nvSpPr>
        <p:spPr bwMode="auto">
          <a:xfrm flipH="1">
            <a:off x="5940425" y="2852738"/>
            <a:ext cx="0" cy="4318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29" name="Line 57"/>
          <p:cNvSpPr>
            <a:spLocks noChangeShapeType="1"/>
          </p:cNvSpPr>
          <p:nvPr/>
        </p:nvSpPr>
        <p:spPr bwMode="auto">
          <a:xfrm flipH="1" flipV="1">
            <a:off x="4427538" y="3673475"/>
            <a:ext cx="792162" cy="244475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30" name="Line 58"/>
          <p:cNvSpPr>
            <a:spLocks noChangeShapeType="1"/>
          </p:cNvSpPr>
          <p:nvPr/>
        </p:nvSpPr>
        <p:spPr bwMode="auto">
          <a:xfrm flipH="1">
            <a:off x="2398713" y="3889375"/>
            <a:ext cx="358775" cy="835025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31" name="Line 59"/>
          <p:cNvSpPr>
            <a:spLocks noChangeShapeType="1"/>
          </p:cNvSpPr>
          <p:nvPr/>
        </p:nvSpPr>
        <p:spPr bwMode="auto">
          <a:xfrm>
            <a:off x="2338388" y="5734050"/>
            <a:ext cx="1587" cy="86360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  <p:sp>
        <p:nvSpPr>
          <p:cNvPr id="105533" name="Text Box 61"/>
          <p:cNvSpPr txBox="1">
            <a:spLocks noChangeArrowheads="1"/>
          </p:cNvSpPr>
          <p:nvPr/>
        </p:nvSpPr>
        <p:spPr bwMode="auto">
          <a:xfrm>
            <a:off x="971947" y="420688"/>
            <a:ext cx="2447925" cy="7016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000" b="1">
                <a:solidFill>
                  <a:srgbClr val="CC0000"/>
                </a:solidFill>
              </a:rPr>
              <a:t>Trajet des spermatozoïdes</a:t>
            </a:r>
          </a:p>
        </p:txBody>
      </p:sp>
      <p:sp>
        <p:nvSpPr>
          <p:cNvPr id="105532" name="Line 60"/>
          <p:cNvSpPr>
            <a:spLocks noChangeShapeType="1"/>
          </p:cNvSpPr>
          <p:nvPr/>
        </p:nvSpPr>
        <p:spPr bwMode="auto">
          <a:xfrm>
            <a:off x="323850" y="692150"/>
            <a:ext cx="576263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 lIns="90000" tIns="46800" rIns="90000" bIns="46800">
            <a:sp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15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521" grpId="0" animBg="1"/>
      <p:bldP spid="105522" grpId="0" animBg="1"/>
      <p:bldP spid="105523" grpId="0" animBg="1"/>
      <p:bldP spid="105524" grpId="0" animBg="1"/>
      <p:bldP spid="105525" grpId="0" animBg="1"/>
      <p:bldP spid="105526" grpId="0" animBg="1"/>
      <p:bldP spid="105527" grpId="0" animBg="1"/>
      <p:bldP spid="105528" grpId="0" animBg="1"/>
      <p:bldP spid="105529" grpId="0" animBg="1"/>
      <p:bldP spid="105530" grpId="0" animBg="1"/>
      <p:bldP spid="105531" grpId="0" animBg="1"/>
      <p:bldP spid="105533" grpId="0" animBg="1"/>
      <p:bldP spid="1055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14348" y="571480"/>
            <a:ext cx="792961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6) Donnez la composition du sperme.</a:t>
            </a:r>
          </a:p>
          <a:p>
            <a:r>
              <a:rPr lang="fr-FR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Le sperme est composé de liquides nourriciers (90%) et de spermatozoïdes (10%).</a:t>
            </a:r>
          </a:p>
          <a:p>
            <a:endParaRPr lang="fr-FR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fr-FR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7) Combien de spermatozoïdes sont émis à chaque éjaculation ?</a:t>
            </a:r>
          </a:p>
          <a:p>
            <a:r>
              <a:rPr lang="fr-FR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Environ 100 millions de spermatozoïdes sont émis à chaque éjaculation.</a:t>
            </a:r>
            <a:endParaRPr lang="fr-FR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571472" y="5929330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Titre: Schéma de la cellule</a:t>
            </a:r>
            <a:endParaRPr lang="fr-FR" b="1" u="sng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3" t="15733" r="28354" b="10933"/>
          <a:stretch>
            <a:fillRect/>
          </a:stretch>
        </p:blipFill>
        <p:spPr bwMode="auto">
          <a:xfrm>
            <a:off x="359446" y="2702080"/>
            <a:ext cx="364105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/>
          <p:cNvSpPr txBox="1"/>
          <p:nvPr/>
        </p:nvSpPr>
        <p:spPr>
          <a:xfrm>
            <a:off x="3995936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Membrane</a:t>
            </a:r>
            <a:endParaRPr lang="fr-FR" sz="2800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4031940" y="3697868"/>
            <a:ext cx="2826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Cytoplasme</a:t>
            </a:r>
            <a:endParaRPr lang="fr-FR" sz="28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4000496" y="4273932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Noyau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984774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14348" y="571480"/>
            <a:ext cx="792961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6) Donnez la composition du sperme.</a:t>
            </a:r>
          </a:p>
          <a:p>
            <a:r>
              <a:rPr lang="fr-FR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Le sperme est composé de liquides nourriciers (90%) et de spermatozoïdes (10%).</a:t>
            </a:r>
          </a:p>
          <a:p>
            <a:endParaRPr lang="fr-FR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fr-FR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7) Combien de spermatozoïdes sont émis à chaque éjaculation ?</a:t>
            </a:r>
          </a:p>
          <a:p>
            <a:r>
              <a:rPr lang="fr-FR" sz="2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Environ 100 millions de spermatozoïdes sont émis à chaque éjaculation.</a:t>
            </a:r>
            <a:endParaRPr lang="fr-FR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Image 2" descr="dyn004_original_399_453_pjpeg_2533802_8e423abba32f21bacbf755cefea12bc6[1]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2857496"/>
            <a:ext cx="3214710" cy="3055945"/>
          </a:xfrm>
          <a:prstGeom prst="rect">
            <a:avLst/>
          </a:prstGeom>
          <a:noFill/>
        </p:spPr>
      </p:pic>
      <p:cxnSp>
        <p:nvCxnSpPr>
          <p:cNvPr id="5" name="Connecteur droit avec flèche 4"/>
          <p:cNvCxnSpPr/>
          <p:nvPr/>
        </p:nvCxnSpPr>
        <p:spPr>
          <a:xfrm rot="10800000">
            <a:off x="2285984" y="4786322"/>
            <a:ext cx="3071834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rot="10800000">
            <a:off x="2428860" y="5500702"/>
            <a:ext cx="292895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 rot="10800000">
            <a:off x="2071670" y="4071942"/>
            <a:ext cx="328614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rot="10800000">
            <a:off x="2357422" y="3500438"/>
            <a:ext cx="300039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rot="10800000">
            <a:off x="2500298" y="3141660"/>
            <a:ext cx="2857520" cy="158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5429256" y="4631304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Flagelle</a:t>
            </a:r>
            <a:endParaRPr lang="fr-FR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5429256" y="528638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Membrane</a:t>
            </a:r>
            <a:endParaRPr lang="fr-FR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5357818" y="391692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Pièce intermédiaire</a:t>
            </a:r>
            <a:endParaRPr lang="fr-FR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5429256" y="3286124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Noyau</a:t>
            </a:r>
            <a:endParaRPr lang="fr-FR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5429256" y="2916792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Cytoplasme</a:t>
            </a:r>
            <a:endParaRPr lang="fr-FR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571472" y="5929330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Titre: Schéma du spermatozoïde</a:t>
            </a:r>
            <a:endParaRPr lang="fr-FR" b="1" u="sng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3" t="15733" r="28354" b="10933"/>
          <a:stretch>
            <a:fillRect/>
          </a:stretch>
        </p:blipFill>
        <p:spPr bwMode="auto">
          <a:xfrm>
            <a:off x="359446" y="2702080"/>
            <a:ext cx="364105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ZoneTexte 16"/>
          <p:cNvSpPr txBox="1"/>
          <p:nvPr/>
        </p:nvSpPr>
        <p:spPr>
          <a:xfrm>
            <a:off x="3995936" y="2636912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Membrane</a:t>
            </a:r>
            <a:endParaRPr lang="fr-FR" sz="2800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4031940" y="3697868"/>
            <a:ext cx="2826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Cytoplasme</a:t>
            </a:r>
            <a:endParaRPr lang="fr-FR" sz="28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4000496" y="4273932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Noyau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649252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5786" y="571480"/>
            <a:ext cx="70723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latin typeface="Arial" pitchFamily="34" charset="0"/>
                <a:cs typeface="Arial" pitchFamily="34" charset="0"/>
              </a:rPr>
              <a:t>9) Où  </a:t>
            </a:r>
            <a:r>
              <a:rPr lang="fr-FR" sz="2000" b="1" dirty="0">
                <a:latin typeface="Arial" pitchFamily="34" charset="0"/>
                <a:cs typeface="Arial" pitchFamily="34" charset="0"/>
              </a:rPr>
              <a:t>sont produits les spermatozoïdes </a:t>
            </a:r>
            <a:r>
              <a:rPr lang="fr-FR" sz="2000" b="1" dirty="0" smtClean="0">
                <a:latin typeface="Arial" pitchFamily="34" charset="0"/>
                <a:cs typeface="Arial" pitchFamily="34" charset="0"/>
              </a:rPr>
              <a:t>?</a:t>
            </a:r>
          </a:p>
          <a:p>
            <a:endParaRPr lang="fr-FR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fr-FR" sz="24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Les spermatozoïdes sont produits dans les tubes séminifères.</a:t>
            </a:r>
            <a:endParaRPr lang="fr-FR" sz="24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857224" y="2643182"/>
            <a:ext cx="757242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latin typeface="Arial" pitchFamily="34" charset="0"/>
                <a:cs typeface="Arial" pitchFamily="34" charset="0"/>
              </a:rPr>
              <a:t>10) </a:t>
            </a:r>
            <a:r>
              <a:rPr lang="fr-FR" sz="2000" b="1" dirty="0">
                <a:latin typeface="Arial" pitchFamily="34" charset="0"/>
                <a:cs typeface="Arial" pitchFamily="34" charset="0"/>
              </a:rPr>
              <a:t>Observez une préparation microscopique du lieu de production des spermatozoïdes</a:t>
            </a:r>
            <a:r>
              <a:rPr lang="fr-FR" sz="2000" b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fr-FR" sz="2000" b="1" dirty="0">
              <a:latin typeface="Arial" pitchFamily="34" charset="0"/>
              <a:cs typeface="Arial" pitchFamily="34" charset="0"/>
            </a:endParaRPr>
          </a:p>
          <a:p>
            <a:r>
              <a:rPr lang="fr-FR" sz="2000" b="1" dirty="0">
                <a:latin typeface="Arial" pitchFamily="34" charset="0"/>
                <a:cs typeface="Arial" pitchFamily="34" charset="0"/>
              </a:rPr>
              <a:t>11) Réalisez un dessin d’observation d’une coupe transversale de tube séminifère au microscope (objectif ×10 ou 40)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0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054746"/>
            <a:ext cx="4037030" cy="4445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Connecteur droit avec flèche 4"/>
          <p:cNvCxnSpPr/>
          <p:nvPr/>
        </p:nvCxnSpPr>
        <p:spPr>
          <a:xfrm rot="10800000">
            <a:off x="3786182" y="4643446"/>
            <a:ext cx="3071834" cy="158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 rot="10800000">
            <a:off x="4000496" y="5143512"/>
            <a:ext cx="285752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rot="10800000">
            <a:off x="3857620" y="4143380"/>
            <a:ext cx="292895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 rot="10800000">
            <a:off x="3786182" y="3786190"/>
            <a:ext cx="3000396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rot="10800000">
            <a:off x="5143504" y="3000372"/>
            <a:ext cx="164307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 rot="10800000">
            <a:off x="5643570" y="1643050"/>
            <a:ext cx="1285884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>
            <a:off x="1357290" y="3643314"/>
            <a:ext cx="185738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>
            <a:off x="1357290" y="4214818"/>
            <a:ext cx="135732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6786578" y="4429132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Testicule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6858016" y="5000636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Bourse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6786578" y="3929066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Epididyme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6786578" y="357187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Canal déférent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6786578" y="2786058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Prostate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6858016" y="1285860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Vésicules séminales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500034" y="341685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Urètre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571472" y="4000504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Pénis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1214414" y="5774312"/>
            <a:ext cx="6858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>
                <a:latin typeface="Arial" pitchFamily="34" charset="0"/>
                <a:cs typeface="Arial" pitchFamily="34" charset="0"/>
              </a:rPr>
              <a:t>Titre: Schéma de l’appareil reproducteur de l’homme</a:t>
            </a:r>
            <a:endParaRPr lang="fr-FR" b="1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Ellipse 1"/>
          <p:cNvSpPr/>
          <p:nvPr/>
        </p:nvSpPr>
        <p:spPr>
          <a:xfrm>
            <a:off x="6660232" y="4369836"/>
            <a:ext cx="1412230" cy="5713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085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48680"/>
            <a:ext cx="6572250" cy="49291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187624" y="5805264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/>
              <a:t>Testicule de souris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01131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33843"/>
            <a:ext cx="6357937" cy="5364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1" name="ZoneTexte 4"/>
          <p:cNvSpPr txBox="1">
            <a:spLocks noChangeArrowheads="1"/>
          </p:cNvSpPr>
          <p:nvPr/>
        </p:nvSpPr>
        <p:spPr bwMode="auto">
          <a:xfrm>
            <a:off x="971600" y="6021288"/>
            <a:ext cx="69688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fr-FR" sz="2400" b="1" dirty="0"/>
              <a:t>Coupe dans le testicule de souris</a:t>
            </a:r>
          </a:p>
        </p:txBody>
      </p:sp>
    </p:spTree>
    <p:extLst>
      <p:ext uri="{BB962C8B-B14F-4D97-AF65-F5344CB8AC3E}">
        <p14:creationId xmlns:p14="http://schemas.microsoft.com/office/powerpoint/2010/main" val="373912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4664"/>
            <a:ext cx="6384032" cy="478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ZoneTexte 4"/>
          <p:cNvSpPr txBox="1">
            <a:spLocks noChangeArrowheads="1"/>
          </p:cNvSpPr>
          <p:nvPr/>
        </p:nvSpPr>
        <p:spPr bwMode="auto">
          <a:xfrm>
            <a:off x="2195736" y="5426512"/>
            <a:ext cx="47148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dirty="0"/>
              <a:t>Coupe dans le testicule de souris</a:t>
            </a:r>
          </a:p>
        </p:txBody>
      </p:sp>
    </p:spTree>
    <p:extLst>
      <p:ext uri="{BB962C8B-B14F-4D97-AF65-F5344CB8AC3E}">
        <p14:creationId xmlns:p14="http://schemas.microsoft.com/office/powerpoint/2010/main" val="100305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755576" y="476672"/>
            <a:ext cx="7772400" cy="914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b="1" dirty="0" smtClean="0"/>
              <a:t>Observation microscopique des testicules de cobaye</a:t>
            </a:r>
            <a:endParaRPr lang="fr-FR" b="1" dirty="0"/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1785938"/>
            <a:ext cx="51435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ZoneTexte 4"/>
          <p:cNvSpPr txBox="1">
            <a:spLocks noChangeArrowheads="1"/>
          </p:cNvSpPr>
          <p:nvPr/>
        </p:nvSpPr>
        <p:spPr bwMode="auto">
          <a:xfrm>
            <a:off x="5652120" y="2191256"/>
            <a:ext cx="28575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 dirty="0"/>
              <a:t>Un testicule contient des </a:t>
            </a:r>
            <a:r>
              <a:rPr lang="fr-FR" sz="2400" b="1" dirty="0" smtClean="0"/>
              <a:t>tubes, </a:t>
            </a:r>
            <a:r>
              <a:rPr lang="fr-FR" sz="2400" b="1" dirty="0"/>
              <a:t>les tubes séminifères (vus ici en section transversale).</a:t>
            </a:r>
          </a:p>
        </p:txBody>
      </p:sp>
    </p:spTree>
    <p:extLst>
      <p:ext uri="{BB962C8B-B14F-4D97-AF65-F5344CB8AC3E}">
        <p14:creationId xmlns:p14="http://schemas.microsoft.com/office/powerpoint/2010/main" val="388489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" y="142875"/>
            <a:ext cx="438150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5" y="3482975"/>
            <a:ext cx="4333875" cy="324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ZoneTexte 5"/>
          <p:cNvSpPr txBox="1">
            <a:spLocks noChangeArrowheads="1"/>
          </p:cNvSpPr>
          <p:nvPr/>
        </p:nvSpPr>
        <p:spPr bwMode="auto">
          <a:xfrm>
            <a:off x="4857750" y="500063"/>
            <a:ext cx="36433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 u="sng" dirty="0"/>
              <a:t>Testicules de cobaye vus au microscope (grossissement × 100)</a:t>
            </a:r>
          </a:p>
        </p:txBody>
      </p:sp>
      <p:sp>
        <p:nvSpPr>
          <p:cNvPr id="10245" name="Rectangle 6"/>
          <p:cNvSpPr>
            <a:spLocks noChangeArrowheads="1"/>
          </p:cNvSpPr>
          <p:nvPr/>
        </p:nvSpPr>
        <p:spPr bwMode="auto">
          <a:xfrm>
            <a:off x="539552" y="4429125"/>
            <a:ext cx="38164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400" b="1" u="sng" dirty="0"/>
              <a:t>Testicules de cobaye vus au microscope (grossissement × 160)</a:t>
            </a:r>
          </a:p>
        </p:txBody>
      </p:sp>
    </p:spTree>
    <p:extLst>
      <p:ext uri="{BB962C8B-B14F-4D97-AF65-F5344CB8AC3E}">
        <p14:creationId xmlns:p14="http://schemas.microsoft.com/office/powerpoint/2010/main" val="3421669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428625"/>
            <a:ext cx="55245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1043608" y="5229200"/>
            <a:ext cx="71437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 u="sng" dirty="0"/>
              <a:t>Testicules de cobaye vus au microscope (grossissement × 400)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rot="10800000" flipV="1">
            <a:off x="3187700" y="3000375"/>
            <a:ext cx="3527425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rot="10800000" flipV="1">
            <a:off x="2000250" y="928688"/>
            <a:ext cx="460851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 rot="10800000" flipV="1">
            <a:off x="1857375" y="1785938"/>
            <a:ext cx="4608513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1" name="ZoneTexte 9"/>
          <p:cNvSpPr txBox="1">
            <a:spLocks noChangeArrowheads="1"/>
          </p:cNvSpPr>
          <p:nvPr/>
        </p:nvSpPr>
        <p:spPr bwMode="auto">
          <a:xfrm>
            <a:off x="6858000" y="2643188"/>
            <a:ext cx="1714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/>
              <a:t>Tube séminifère</a:t>
            </a:r>
          </a:p>
        </p:txBody>
      </p:sp>
      <p:sp>
        <p:nvSpPr>
          <p:cNvPr id="11272" name="ZoneTexte 10"/>
          <p:cNvSpPr txBox="1">
            <a:spLocks noChangeArrowheads="1"/>
          </p:cNvSpPr>
          <p:nvPr/>
        </p:nvSpPr>
        <p:spPr bwMode="auto">
          <a:xfrm>
            <a:off x="6715125" y="639763"/>
            <a:ext cx="2071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/>
              <a:t>Lumière du tube séminifère</a:t>
            </a:r>
          </a:p>
        </p:txBody>
      </p:sp>
      <p:sp>
        <p:nvSpPr>
          <p:cNvPr id="11273" name="ZoneTexte 11"/>
          <p:cNvSpPr txBox="1">
            <a:spLocks noChangeArrowheads="1"/>
          </p:cNvSpPr>
          <p:nvPr/>
        </p:nvSpPr>
        <p:spPr bwMode="auto">
          <a:xfrm>
            <a:off x="6715125" y="1630363"/>
            <a:ext cx="2071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/>
              <a:t>Spermatozoïde</a:t>
            </a:r>
          </a:p>
        </p:txBody>
      </p:sp>
    </p:spTree>
    <p:extLst>
      <p:ext uri="{BB962C8B-B14F-4D97-AF65-F5344CB8AC3E}">
        <p14:creationId xmlns:p14="http://schemas.microsoft.com/office/powerpoint/2010/main" val="262683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331640" y="1124744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u="sng" dirty="0" smtClean="0">
                <a:solidFill>
                  <a:srgbClr val="FF0000"/>
                </a:solidFill>
              </a:rPr>
              <a:t>II- Le fonctionnement de l’appareil reproducteur de l’homme</a:t>
            </a:r>
            <a:endParaRPr lang="fr-FR" sz="3600" b="1" u="sng" dirty="0">
              <a:solidFill>
                <a:srgbClr val="FF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187624" y="386104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u="sng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Voir activité 2</a:t>
            </a:r>
          </a:p>
        </p:txBody>
      </p:sp>
      <p:pic>
        <p:nvPicPr>
          <p:cNvPr id="4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65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27584" y="260648"/>
            <a:ext cx="727280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Chez l’homme, les </a:t>
            </a:r>
            <a:r>
              <a:rPr lang="fr-FR" sz="32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spermatozoïdes</a:t>
            </a:r>
            <a:r>
              <a:rPr lang="fr-FR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(=cellules reproductrices) sont produits en grand nombre par les </a:t>
            </a:r>
            <a:r>
              <a:rPr lang="fr-FR" sz="32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testicules</a:t>
            </a:r>
            <a:r>
              <a:rPr lang="fr-FR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Cette production est continue de la puberté jusqu’à la mort</a:t>
            </a:r>
            <a:r>
              <a:rPr lang="fr-FR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fr-FR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Lors d’une stimulation sexuelle, les spermatozoïdes sont expulsés dans le canal déférent et mélangés à des sécrétions (liquides) pour former le </a:t>
            </a:r>
            <a:r>
              <a:rPr lang="fr-FR" sz="32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sperme</a:t>
            </a:r>
            <a:r>
              <a:rPr lang="fr-FR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 </a:t>
            </a:r>
          </a:p>
          <a:p>
            <a:r>
              <a:rPr lang="fr-FR" dirty="0"/>
              <a:t> </a:t>
            </a:r>
          </a:p>
        </p:txBody>
      </p:sp>
      <p:pic>
        <p:nvPicPr>
          <p:cNvPr id="5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42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ZoneTexte 1"/>
          <p:cNvSpPr txBox="1">
            <a:spLocks noChangeArrowheads="1"/>
          </p:cNvSpPr>
          <p:nvPr/>
        </p:nvSpPr>
        <p:spPr bwMode="auto">
          <a:xfrm>
            <a:off x="874713" y="404664"/>
            <a:ext cx="7143750" cy="954107"/>
          </a:xfrm>
          <a:prstGeom prst="rect">
            <a:avLst/>
          </a:prstGeom>
          <a:noFill/>
          <a:ln w="28575">
            <a:solidFill>
              <a:srgbClr val="0066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Comment fonctionnent les organes reproducteurs de la femme après la puberté ?</a:t>
            </a:r>
          </a:p>
        </p:txBody>
      </p:sp>
      <p:pic>
        <p:nvPicPr>
          <p:cNvPr id="11268" name="Picture 8" descr="femme"/>
          <p:cNvPicPr>
            <a:picLocks noChangeAspect="1" noChangeArrowheads="1"/>
          </p:cNvPicPr>
          <p:nvPr/>
        </p:nvPicPr>
        <p:blipFill>
          <a:blip r:embed="rId3" cstate="print"/>
          <a:srcRect l="6067"/>
          <a:stretch>
            <a:fillRect/>
          </a:stretch>
        </p:blipFill>
        <p:spPr bwMode="auto">
          <a:xfrm>
            <a:off x="3513138" y="1643063"/>
            <a:ext cx="1866900" cy="504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3786188" y="5072063"/>
            <a:ext cx="1357312" cy="128587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ln w="28575">
                <a:solidFill>
                  <a:schemeClr val="tx1"/>
                </a:solidFill>
              </a:ln>
            </a:endParaRPr>
          </a:p>
        </p:txBody>
      </p:sp>
      <p:pic>
        <p:nvPicPr>
          <p:cNvPr id="5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921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27584" y="548680"/>
            <a:ext cx="71287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fr-FR" sz="3600" b="1" u="sng" dirty="0" smtClean="0">
                <a:solidFill>
                  <a:srgbClr val="FF0000"/>
                </a:solidFill>
                <a:ea typeface="Times New Roman"/>
                <a:cs typeface="Arial" pitchFamily="34" charset="0"/>
              </a:rPr>
              <a:t>III- Le </a:t>
            </a:r>
            <a:r>
              <a:rPr lang="fr-FR" sz="3600" b="1" u="sng" dirty="0">
                <a:solidFill>
                  <a:srgbClr val="FF0000"/>
                </a:solidFill>
                <a:ea typeface="Times New Roman"/>
                <a:cs typeface="Arial" pitchFamily="34" charset="0"/>
              </a:rPr>
              <a:t>fonctionnement de l’appareil reproducteur de la femme</a:t>
            </a:r>
            <a:endParaRPr lang="fr-FR" sz="3200" b="1" dirty="0">
              <a:ea typeface="Times New Roman"/>
              <a:cs typeface="Arial" pitchFamily="34" charset="0"/>
            </a:endParaRPr>
          </a:p>
          <a:p>
            <a:pPr>
              <a:spcAft>
                <a:spcPts val="0"/>
              </a:spcAft>
            </a:pPr>
            <a:r>
              <a:rPr lang="fr-FR" sz="2000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 </a:t>
            </a:r>
            <a:endParaRPr lang="fr-FR" dirty="0"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115616" y="3717032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fr-FR" dirty="0">
                <a:solidFill>
                  <a:srgbClr val="FF0000"/>
                </a:solidFill>
                <a:latin typeface="Times New Roman"/>
                <a:ea typeface="Times New Roman"/>
              </a:rPr>
              <a:t> </a:t>
            </a:r>
            <a:r>
              <a:rPr lang="fr-FR" sz="2800" u="sng" dirty="0" smtClean="0">
                <a:solidFill>
                  <a:srgbClr val="0070C0"/>
                </a:solidFill>
                <a:latin typeface="Arial" pitchFamily="34" charset="0"/>
                <a:ea typeface="Times New Roman"/>
                <a:cs typeface="Arial" pitchFamily="34" charset="0"/>
              </a:rPr>
              <a:t>Voir Activité </a:t>
            </a:r>
            <a:r>
              <a:rPr lang="fr-FR" sz="2800" u="sng" dirty="0">
                <a:solidFill>
                  <a:srgbClr val="0070C0"/>
                </a:solidFill>
                <a:latin typeface="Arial" pitchFamily="34" charset="0"/>
                <a:ea typeface="Times New Roman"/>
                <a:cs typeface="Arial" pitchFamily="34" charset="0"/>
              </a:rPr>
              <a:t>3 </a:t>
            </a:r>
            <a:r>
              <a:rPr lang="fr-FR" dirty="0">
                <a:solidFill>
                  <a:srgbClr val="0070C0"/>
                </a:solidFill>
                <a:latin typeface="Times New Roman"/>
                <a:ea typeface="Times New Roman"/>
              </a:rPr>
              <a:t> </a:t>
            </a:r>
            <a:endParaRPr lang="fr-FR" sz="1600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pic>
        <p:nvPicPr>
          <p:cNvPr id="5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39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oneTexte 1"/>
          <p:cNvSpPr txBox="1">
            <a:spLocks noChangeArrowheads="1"/>
          </p:cNvSpPr>
          <p:nvPr/>
        </p:nvSpPr>
        <p:spPr bwMode="auto">
          <a:xfrm>
            <a:off x="857250" y="642938"/>
            <a:ext cx="74295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AutoNum type="alphaUcParenR"/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Comment appelle-t-on la cellule reproductrice de la femme ?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La cellule reproductrice de la femme s’appelle un ovule.</a:t>
            </a:r>
          </a:p>
        </p:txBody>
      </p:sp>
      <p:pic>
        <p:nvPicPr>
          <p:cNvPr id="3" name="Picture 21" descr="ovocyte_pho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2280" y="2852936"/>
            <a:ext cx="4779439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2946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oneTexte 1"/>
          <p:cNvSpPr txBox="1">
            <a:spLocks noChangeArrowheads="1"/>
          </p:cNvSpPr>
          <p:nvPr/>
        </p:nvSpPr>
        <p:spPr bwMode="auto">
          <a:xfrm>
            <a:off x="785813" y="714375"/>
            <a:ext cx="742950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B) La production de cellules reproductrices est continue chez l’homme, de la puberté jusqu’à la fin de la vie. En est-il de même chez la femme ? Justifiez votre réponse.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La production de cellules reproductrices n’est pas continue chez la femme, elle s ’arrête à la ménopause.</a:t>
            </a:r>
          </a:p>
        </p:txBody>
      </p:sp>
    </p:spTree>
    <p:extLst>
      <p:ext uri="{BB962C8B-B14F-4D97-AF65-F5344CB8AC3E}">
        <p14:creationId xmlns:p14="http://schemas.microsoft.com/office/powerpoint/2010/main" val="402131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oneTexte 1"/>
          <p:cNvSpPr txBox="1">
            <a:spLocks noChangeArrowheads="1"/>
          </p:cNvSpPr>
          <p:nvPr/>
        </p:nvSpPr>
        <p:spPr bwMode="auto">
          <a:xfrm>
            <a:off x="857250" y="500063"/>
            <a:ext cx="74295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C) Pourquoi parle-t-on de cycle ovarien 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 parle de cycle ovarien car un ovule est libéré par un ovaire tous les 28 jours.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ZoneTexte 2"/>
          <p:cNvSpPr txBox="1">
            <a:spLocks noChangeArrowheads="1"/>
          </p:cNvSpPr>
          <p:nvPr/>
        </p:nvSpPr>
        <p:spPr bwMode="auto">
          <a:xfrm>
            <a:off x="928688" y="2500313"/>
            <a:ext cx="7143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b="1" i="1" dirty="0" smtClean="0">
                <a:latin typeface="Times New Roman" pitchFamily="18" charset="0"/>
                <a:cs typeface="Times New Roman" pitchFamily="18" charset="0"/>
              </a:rPr>
              <a:t>A la puberté, chez l’adolescente (vers 13 ans), les ovaires commencent à libérer des ovules, cela s’appelle l’ovulation. Tous les 28 jours environ, l’un des deux ovaires émet un ovule : c’est le cycle ovarien.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dirty="0" smtClean="0">
              <a:cs typeface="Arial" charset="0"/>
            </a:endParaRPr>
          </a:p>
        </p:txBody>
      </p:sp>
      <p:pic>
        <p:nvPicPr>
          <p:cNvPr id="14340" name="Picture 21" descr="ovocyte_pho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699829"/>
            <a:ext cx="4104456" cy="2844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313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188" name="Picture 4" descr="ovulation%20pho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836712"/>
            <a:ext cx="6564499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505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oneTexte 1"/>
          <p:cNvSpPr txBox="1">
            <a:spLocks noChangeArrowheads="1"/>
          </p:cNvSpPr>
          <p:nvPr/>
        </p:nvSpPr>
        <p:spPr bwMode="auto">
          <a:xfrm>
            <a:off x="857250" y="989013"/>
            <a:ext cx="7643813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D) Comparez les quantités de cellules reproductrices libérées chez l’homme et chez la femme au cours de la vie.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Les hommes libèrent plus de cellules reproductrices que les femmes.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E) </a:t>
            </a:r>
            <a:r>
              <a:rPr lang="fr-FR" sz="2400" dirty="0" smtClean="0">
                <a:cs typeface="Arial" charset="0"/>
              </a:rPr>
              <a:t>Légendez le schéma avec les termes suivants : </a:t>
            </a:r>
            <a:r>
              <a:rPr lang="fr-FR" sz="2400" i="1" dirty="0" smtClean="0">
                <a:cs typeface="Arial" charset="0"/>
              </a:rPr>
              <a:t>noyau, membrane, cytoplasme, cellules de la couronne</a:t>
            </a:r>
            <a:r>
              <a:rPr lang="fr-FR" sz="2400" dirty="0" smtClean="0">
                <a:cs typeface="Arial" charset="0"/>
              </a:rPr>
              <a:t>. </a:t>
            </a:r>
            <a:r>
              <a:rPr lang="fr-FR" sz="2400" b="1" dirty="0" smtClean="0">
                <a:cs typeface="Arial" charset="0"/>
              </a:rPr>
              <a:t>Donnez un titre. </a:t>
            </a:r>
            <a:endParaRPr lang="fr-FR" sz="2400" dirty="0" smtClean="0"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43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lightboxImage" descr="http://www.fiv-luxembourg.be/photo/id84_600x600.jpg"/>
          <p:cNvPicPr>
            <a:picLocks noChangeAspect="1" noChangeArrowheads="1"/>
          </p:cNvPicPr>
          <p:nvPr/>
        </p:nvPicPr>
        <p:blipFill>
          <a:blip r:embed="rId3" cstate="print"/>
          <a:srcRect l="1744" t="6061" r="68176" b="68121"/>
          <a:stretch>
            <a:fillRect/>
          </a:stretch>
        </p:blipFill>
        <p:spPr bwMode="auto">
          <a:xfrm>
            <a:off x="928688" y="1785938"/>
            <a:ext cx="2205037" cy="249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Connecteur droit avec flèche 5"/>
          <p:cNvCxnSpPr/>
          <p:nvPr/>
        </p:nvCxnSpPr>
        <p:spPr>
          <a:xfrm rot="10800000">
            <a:off x="1785938" y="3429000"/>
            <a:ext cx="2143125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rot="10800000">
            <a:off x="2643188" y="3071813"/>
            <a:ext cx="1285875" cy="15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 rot="10800000">
            <a:off x="2214563" y="2641600"/>
            <a:ext cx="171450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rot="10800000">
            <a:off x="2000250" y="2214563"/>
            <a:ext cx="1928813" cy="158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439" name="ZoneTexte 12"/>
          <p:cNvSpPr txBox="1">
            <a:spLocks noChangeArrowheads="1"/>
          </p:cNvSpPr>
          <p:nvPr/>
        </p:nvSpPr>
        <p:spPr bwMode="auto">
          <a:xfrm>
            <a:off x="3929063" y="3214688"/>
            <a:ext cx="1571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Noyau</a:t>
            </a:r>
          </a:p>
        </p:txBody>
      </p:sp>
      <p:sp>
        <p:nvSpPr>
          <p:cNvPr id="18440" name="ZoneTexte 13"/>
          <p:cNvSpPr txBox="1">
            <a:spLocks noChangeArrowheads="1"/>
          </p:cNvSpPr>
          <p:nvPr/>
        </p:nvSpPr>
        <p:spPr bwMode="auto">
          <a:xfrm>
            <a:off x="3929063" y="2857500"/>
            <a:ext cx="1928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Membrane</a:t>
            </a:r>
          </a:p>
        </p:txBody>
      </p:sp>
      <p:sp>
        <p:nvSpPr>
          <p:cNvPr id="18441" name="ZoneTexte 14"/>
          <p:cNvSpPr txBox="1">
            <a:spLocks noChangeArrowheads="1"/>
          </p:cNvSpPr>
          <p:nvPr/>
        </p:nvSpPr>
        <p:spPr bwMode="auto">
          <a:xfrm>
            <a:off x="3929063" y="2428875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Cytoplasme</a:t>
            </a:r>
          </a:p>
        </p:txBody>
      </p:sp>
      <p:sp>
        <p:nvSpPr>
          <p:cNvPr id="18442" name="ZoneTexte 15"/>
          <p:cNvSpPr txBox="1">
            <a:spLocks noChangeArrowheads="1"/>
          </p:cNvSpPr>
          <p:nvPr/>
        </p:nvSpPr>
        <p:spPr bwMode="auto">
          <a:xfrm>
            <a:off x="3929063" y="2028825"/>
            <a:ext cx="4000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Cellules de la couronne</a:t>
            </a:r>
          </a:p>
        </p:txBody>
      </p:sp>
      <p:sp>
        <p:nvSpPr>
          <p:cNvPr id="18443" name="ZoneTexte 16"/>
          <p:cNvSpPr txBox="1">
            <a:spLocks noChangeArrowheads="1"/>
          </p:cNvSpPr>
          <p:nvPr/>
        </p:nvSpPr>
        <p:spPr bwMode="auto">
          <a:xfrm>
            <a:off x="714375" y="4572000"/>
            <a:ext cx="4000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u="sng" smtClean="0">
                <a:solidFill>
                  <a:prstClr val="black"/>
                </a:solidFill>
                <a:latin typeface="Arial" charset="0"/>
                <a:cs typeface="Arial" charset="0"/>
              </a:rPr>
              <a:t>Titre</a:t>
            </a: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: </a:t>
            </a:r>
            <a:r>
              <a:rPr lang="fr-FR" sz="2000" b="1" u="sng" smtClean="0">
                <a:solidFill>
                  <a:prstClr val="black"/>
                </a:solidFill>
                <a:latin typeface="Arial" charset="0"/>
                <a:cs typeface="Arial" charset="0"/>
              </a:rPr>
              <a:t>Schéma d’un ovule</a:t>
            </a:r>
          </a:p>
        </p:txBody>
      </p:sp>
    </p:spTree>
    <p:extLst>
      <p:ext uri="{BB962C8B-B14F-4D97-AF65-F5344CB8AC3E}">
        <p14:creationId xmlns:p14="http://schemas.microsoft.com/office/powerpoint/2010/main" val="286657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18440" grpId="0"/>
      <p:bldP spid="18441" grpId="0"/>
      <p:bldP spid="18442" grpId="0"/>
      <p:bldP spid="184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oneTexte 1"/>
          <p:cNvSpPr txBox="1">
            <a:spLocks noChangeArrowheads="1"/>
          </p:cNvSpPr>
          <p:nvPr/>
        </p:nvSpPr>
        <p:spPr bwMode="auto">
          <a:xfrm>
            <a:off x="857250" y="571500"/>
            <a:ext cx="74295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latin typeface="Arial" charset="0"/>
                <a:cs typeface="Arial" charset="0"/>
              </a:rPr>
              <a:t>F) Observez au microscope une préparation du lieu de production des ovules. (Objectif ×10 ou 40).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latin typeface="Arial" charset="0"/>
                <a:cs typeface="Arial" charset="0"/>
              </a:rPr>
              <a:t>G) Réalisez un dessin d’observation d’une coupe transversale du lieu de production des ovules. Placez les légendes et donnez un titre à votre dessin d’observation.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dirty="0" smtClean="0">
              <a:cs typeface="Arial" charset="0"/>
            </a:endParaRPr>
          </a:p>
        </p:txBody>
      </p:sp>
      <p:pic>
        <p:nvPicPr>
          <p:cNvPr id="19459" name="Picture 2" descr="ovaire3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2428875"/>
            <a:ext cx="5435600" cy="377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06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vaire3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8400" y="2205038"/>
            <a:ext cx="5435600" cy="377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29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88" y="2603500"/>
            <a:ext cx="3146426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081088" y="1090613"/>
            <a:ext cx="790575" cy="1512887"/>
            <a:chOff x="2426" y="2840"/>
            <a:chExt cx="182" cy="726"/>
          </a:xfrm>
        </p:grpSpPr>
        <p:sp>
          <p:nvSpPr>
            <p:cNvPr id="15381" name="Line 5"/>
            <p:cNvSpPr>
              <a:spLocks noChangeShapeType="1"/>
            </p:cNvSpPr>
            <p:nvPr/>
          </p:nvSpPr>
          <p:spPr bwMode="auto">
            <a:xfrm>
              <a:off x="2426" y="2840"/>
              <a:ext cx="0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white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5382" name="Line 6"/>
            <p:cNvSpPr>
              <a:spLocks noChangeShapeType="1"/>
            </p:cNvSpPr>
            <p:nvPr/>
          </p:nvSpPr>
          <p:spPr bwMode="auto">
            <a:xfrm>
              <a:off x="2426" y="2840"/>
              <a:ext cx="18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white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1368425" y="1450975"/>
            <a:ext cx="503238" cy="1152525"/>
            <a:chOff x="2426" y="2840"/>
            <a:chExt cx="182" cy="726"/>
          </a:xfrm>
        </p:grpSpPr>
        <p:sp>
          <p:nvSpPr>
            <p:cNvPr id="15379" name="Line 8"/>
            <p:cNvSpPr>
              <a:spLocks noChangeShapeType="1"/>
            </p:cNvSpPr>
            <p:nvPr/>
          </p:nvSpPr>
          <p:spPr bwMode="auto">
            <a:xfrm>
              <a:off x="2426" y="2840"/>
              <a:ext cx="0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white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5380" name="Line 9"/>
            <p:cNvSpPr>
              <a:spLocks noChangeShapeType="1"/>
            </p:cNvSpPr>
            <p:nvPr/>
          </p:nvSpPr>
          <p:spPr bwMode="auto">
            <a:xfrm>
              <a:off x="2426" y="2840"/>
              <a:ext cx="18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white"/>
                </a:solidFill>
                <a:latin typeface="Arial" charset="0"/>
                <a:cs typeface="Arial" charset="0"/>
              </a:endParaRP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655763" y="1811338"/>
            <a:ext cx="215900" cy="792162"/>
            <a:chOff x="2426" y="2840"/>
            <a:chExt cx="182" cy="726"/>
          </a:xfrm>
        </p:grpSpPr>
        <p:sp>
          <p:nvSpPr>
            <p:cNvPr id="15377" name="Line 11"/>
            <p:cNvSpPr>
              <a:spLocks noChangeShapeType="1"/>
            </p:cNvSpPr>
            <p:nvPr/>
          </p:nvSpPr>
          <p:spPr bwMode="auto">
            <a:xfrm>
              <a:off x="2426" y="2840"/>
              <a:ext cx="0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white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5378" name="Line 12"/>
            <p:cNvSpPr>
              <a:spLocks noChangeShapeType="1"/>
            </p:cNvSpPr>
            <p:nvPr/>
          </p:nvSpPr>
          <p:spPr bwMode="auto">
            <a:xfrm>
              <a:off x="2426" y="2840"/>
              <a:ext cx="18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fr-FR" smtClean="0">
                <a:solidFill>
                  <a:prstClr val="white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1873250" y="803275"/>
            <a:ext cx="129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FR" dirty="0" smtClean="0">
                <a:latin typeface="Times New Roman" pitchFamily="18" charset="0"/>
                <a:cs typeface="Arial" charset="0"/>
              </a:rPr>
              <a:t>Membrane</a:t>
            </a:r>
          </a:p>
        </p:txBody>
      </p:sp>
      <p:sp>
        <p:nvSpPr>
          <p:cNvPr id="213006" name="Text Box 14"/>
          <p:cNvSpPr txBox="1">
            <a:spLocks noChangeArrowheads="1"/>
          </p:cNvSpPr>
          <p:nvPr/>
        </p:nvSpPr>
        <p:spPr bwMode="auto">
          <a:xfrm>
            <a:off x="1873250" y="1163638"/>
            <a:ext cx="1296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FR" dirty="0" smtClean="0">
                <a:latin typeface="Times New Roman" pitchFamily="18" charset="0"/>
                <a:cs typeface="Arial" charset="0"/>
              </a:rPr>
              <a:t>Cytoplasme</a:t>
            </a:r>
          </a:p>
        </p:txBody>
      </p:sp>
      <p:sp>
        <p:nvSpPr>
          <p:cNvPr id="213007" name="Text Box 15"/>
          <p:cNvSpPr txBox="1">
            <a:spLocks noChangeArrowheads="1"/>
          </p:cNvSpPr>
          <p:nvPr/>
        </p:nvSpPr>
        <p:spPr bwMode="auto">
          <a:xfrm>
            <a:off x="1873250" y="1524000"/>
            <a:ext cx="129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FR" dirty="0" smtClean="0">
                <a:latin typeface="Times New Roman" pitchFamily="18" charset="0"/>
                <a:cs typeface="Arial" charset="0"/>
              </a:rPr>
              <a:t>Noyau</a:t>
            </a:r>
          </a:p>
        </p:txBody>
      </p:sp>
      <p:sp>
        <p:nvSpPr>
          <p:cNvPr id="213008" name="AutoShape 16"/>
          <p:cNvSpPr>
            <a:spLocks/>
          </p:cNvSpPr>
          <p:nvPr/>
        </p:nvSpPr>
        <p:spPr bwMode="auto">
          <a:xfrm>
            <a:off x="3209925" y="731838"/>
            <a:ext cx="144463" cy="1223962"/>
          </a:xfrm>
          <a:prstGeom prst="rightBrace">
            <a:avLst>
              <a:gd name="adj1" fmla="val 7060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213009" name="Text Box 17"/>
          <p:cNvSpPr txBox="1">
            <a:spLocks noChangeArrowheads="1"/>
          </p:cNvSpPr>
          <p:nvPr/>
        </p:nvSpPr>
        <p:spPr bwMode="auto">
          <a:xfrm>
            <a:off x="3348038" y="908050"/>
            <a:ext cx="2484437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fr-FR" b="1" dirty="0" smtClean="0">
                <a:latin typeface="Times New Roman" pitchFamily="18" charset="0"/>
                <a:cs typeface="Arial" charset="0"/>
              </a:rPr>
              <a:t>OVULE 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fr-FR" b="1" dirty="0" smtClean="0">
                <a:latin typeface="Times New Roman" pitchFamily="18" charset="0"/>
                <a:cs typeface="Arial" charset="0"/>
              </a:rPr>
              <a:t>(0,1 mm de diamètre)</a:t>
            </a:r>
          </a:p>
        </p:txBody>
      </p:sp>
      <p:sp>
        <p:nvSpPr>
          <p:cNvPr id="213010" name="Rectangle 18"/>
          <p:cNvSpPr>
            <a:spLocks noChangeArrowheads="1"/>
          </p:cNvSpPr>
          <p:nvPr/>
        </p:nvSpPr>
        <p:spPr bwMode="auto">
          <a:xfrm>
            <a:off x="3708400" y="3933825"/>
            <a:ext cx="647700" cy="576263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3132138" y="2636838"/>
            <a:ext cx="576262" cy="1296987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213012" name="Line 20"/>
          <p:cNvSpPr>
            <a:spLocks noChangeShapeType="1"/>
          </p:cNvSpPr>
          <p:nvPr/>
        </p:nvSpPr>
        <p:spPr bwMode="auto">
          <a:xfrm flipH="1">
            <a:off x="3132138" y="4508500"/>
            <a:ext cx="576262" cy="2349500"/>
          </a:xfrm>
          <a:prstGeom prst="line">
            <a:avLst/>
          </a:prstGeom>
          <a:noFill/>
          <a:ln w="1905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5376" name="Text Box 23"/>
          <p:cNvSpPr txBox="1">
            <a:spLocks noChangeArrowheads="1"/>
          </p:cNvSpPr>
          <p:nvPr/>
        </p:nvSpPr>
        <p:spPr bwMode="auto">
          <a:xfrm>
            <a:off x="4932363" y="6021388"/>
            <a:ext cx="360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fr-FR" b="1" smtClean="0">
                <a:solidFill>
                  <a:prstClr val="white"/>
                </a:solidFill>
                <a:latin typeface="Times New Roman" pitchFamily="18" charset="0"/>
                <a:cs typeface="Arial" charset="0"/>
              </a:rPr>
              <a:t>OVAIRE</a:t>
            </a:r>
          </a:p>
        </p:txBody>
      </p:sp>
    </p:spTree>
    <p:extLst>
      <p:ext uri="{BB962C8B-B14F-4D97-AF65-F5344CB8AC3E}">
        <p14:creationId xmlns:p14="http://schemas.microsoft.com/office/powerpoint/2010/main" val="52471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oneTexte 1"/>
          <p:cNvSpPr txBox="1">
            <a:spLocks noChangeArrowheads="1"/>
          </p:cNvSpPr>
          <p:nvPr/>
        </p:nvSpPr>
        <p:spPr bwMode="auto">
          <a:xfrm>
            <a:off x="785813" y="571500"/>
            <a:ext cx="7429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u="sng" smtClean="0">
                <a:solidFill>
                  <a:prstClr val="black"/>
                </a:solidFill>
                <a:cs typeface="Arial" charset="0"/>
              </a:rPr>
              <a:t>2- Le trajet des ovules dans l’appareil reproducteur de la femme</a:t>
            </a:r>
            <a:endParaRPr lang="fr-FR" sz="200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cs typeface="Arial" charset="0"/>
            </a:endParaRPr>
          </a:p>
        </p:txBody>
      </p:sp>
      <p:pic>
        <p:nvPicPr>
          <p:cNvPr id="20483" name="Image 2" descr="femme profil (Large)"/>
          <p:cNvPicPr>
            <a:picLocks noChangeAspect="1" noChangeArrowheads="1"/>
          </p:cNvPicPr>
          <p:nvPr/>
        </p:nvPicPr>
        <p:blipFill>
          <a:blip r:embed="rId3" cstate="print">
            <a:lum contrast="6000"/>
            <a:grayscl/>
          </a:blip>
          <a:srcRect t="14571"/>
          <a:stretch>
            <a:fillRect/>
          </a:stretch>
        </p:blipFill>
        <p:spPr bwMode="auto">
          <a:xfrm>
            <a:off x="2071688" y="1500188"/>
            <a:ext cx="50546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ZoneTexte 3"/>
          <p:cNvSpPr txBox="1">
            <a:spLocks noChangeArrowheads="1"/>
          </p:cNvSpPr>
          <p:nvPr/>
        </p:nvSpPr>
        <p:spPr bwMode="auto">
          <a:xfrm>
            <a:off x="6429375" y="1857375"/>
            <a:ext cx="2286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Colonne vertébrale</a:t>
            </a:r>
          </a:p>
        </p:txBody>
      </p:sp>
      <p:sp>
        <p:nvSpPr>
          <p:cNvPr id="20485" name="ZoneTexte 4"/>
          <p:cNvSpPr txBox="1">
            <a:spLocks noChangeArrowheads="1"/>
          </p:cNvSpPr>
          <p:nvPr/>
        </p:nvSpPr>
        <p:spPr bwMode="auto">
          <a:xfrm>
            <a:off x="6572250" y="3571875"/>
            <a:ext cx="2143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Col de l’utérus</a:t>
            </a:r>
          </a:p>
        </p:txBody>
      </p:sp>
      <p:sp>
        <p:nvSpPr>
          <p:cNvPr id="20486" name="ZoneTexte 5"/>
          <p:cNvSpPr txBox="1">
            <a:spLocks noChangeArrowheads="1"/>
          </p:cNvSpPr>
          <p:nvPr/>
        </p:nvSpPr>
        <p:spPr bwMode="auto">
          <a:xfrm>
            <a:off x="6786563" y="4786313"/>
            <a:ext cx="1857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Anus</a:t>
            </a:r>
          </a:p>
        </p:txBody>
      </p:sp>
      <p:sp>
        <p:nvSpPr>
          <p:cNvPr id="20487" name="ZoneTexte 6"/>
          <p:cNvSpPr txBox="1">
            <a:spLocks noChangeArrowheads="1"/>
          </p:cNvSpPr>
          <p:nvPr/>
        </p:nvSpPr>
        <p:spPr bwMode="auto">
          <a:xfrm>
            <a:off x="1571625" y="2428875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Trompe</a:t>
            </a:r>
          </a:p>
        </p:txBody>
      </p:sp>
      <p:sp>
        <p:nvSpPr>
          <p:cNvPr id="20488" name="ZoneTexte 7"/>
          <p:cNvSpPr txBox="1">
            <a:spLocks noChangeArrowheads="1"/>
          </p:cNvSpPr>
          <p:nvPr/>
        </p:nvSpPr>
        <p:spPr bwMode="auto">
          <a:xfrm>
            <a:off x="1643063" y="3028950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Ovaire</a:t>
            </a:r>
          </a:p>
        </p:txBody>
      </p:sp>
      <p:sp>
        <p:nvSpPr>
          <p:cNvPr id="20489" name="ZoneTexte 8"/>
          <p:cNvSpPr txBox="1">
            <a:spLocks noChangeArrowheads="1"/>
          </p:cNvSpPr>
          <p:nvPr/>
        </p:nvSpPr>
        <p:spPr bwMode="auto">
          <a:xfrm>
            <a:off x="1643063" y="3457575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Utérus</a:t>
            </a:r>
          </a:p>
        </p:txBody>
      </p:sp>
      <p:sp>
        <p:nvSpPr>
          <p:cNvPr id="20490" name="ZoneTexte 9"/>
          <p:cNvSpPr txBox="1">
            <a:spLocks noChangeArrowheads="1"/>
          </p:cNvSpPr>
          <p:nvPr/>
        </p:nvSpPr>
        <p:spPr bwMode="auto">
          <a:xfrm>
            <a:off x="1643063" y="3929063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Vessie</a:t>
            </a:r>
          </a:p>
        </p:txBody>
      </p:sp>
      <p:sp>
        <p:nvSpPr>
          <p:cNvPr id="20491" name="ZoneTexte 10"/>
          <p:cNvSpPr txBox="1">
            <a:spLocks noChangeArrowheads="1"/>
          </p:cNvSpPr>
          <p:nvPr/>
        </p:nvSpPr>
        <p:spPr bwMode="auto">
          <a:xfrm>
            <a:off x="1714500" y="4214813"/>
            <a:ext cx="928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Vagin</a:t>
            </a:r>
          </a:p>
        </p:txBody>
      </p:sp>
      <p:sp>
        <p:nvSpPr>
          <p:cNvPr id="20492" name="ZoneTexte 11"/>
          <p:cNvSpPr txBox="1">
            <a:spLocks noChangeArrowheads="1"/>
          </p:cNvSpPr>
          <p:nvPr/>
        </p:nvSpPr>
        <p:spPr bwMode="auto">
          <a:xfrm>
            <a:off x="1571625" y="4572000"/>
            <a:ext cx="1071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Urètre</a:t>
            </a:r>
          </a:p>
        </p:txBody>
      </p:sp>
      <p:cxnSp>
        <p:nvCxnSpPr>
          <p:cNvPr id="14" name="Connecteur droit avec flèche 13"/>
          <p:cNvCxnSpPr/>
          <p:nvPr/>
        </p:nvCxnSpPr>
        <p:spPr>
          <a:xfrm rot="16200000" flipV="1">
            <a:off x="4464844" y="5036344"/>
            <a:ext cx="642938" cy="571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 rot="10800000">
            <a:off x="5072063" y="5643563"/>
            <a:ext cx="178593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ZoneTexte 16"/>
          <p:cNvSpPr txBox="1">
            <a:spLocks noChangeArrowheads="1"/>
          </p:cNvSpPr>
          <p:nvPr/>
        </p:nvSpPr>
        <p:spPr bwMode="auto">
          <a:xfrm>
            <a:off x="7000875" y="5487988"/>
            <a:ext cx="157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b="1" smtClean="0">
                <a:solidFill>
                  <a:prstClr val="black"/>
                </a:solidFill>
                <a:latin typeface="Arial" charset="0"/>
                <a:cs typeface="Arial" charset="0"/>
              </a:rPr>
              <a:t>Vulve</a:t>
            </a:r>
          </a:p>
        </p:txBody>
      </p:sp>
    </p:spTree>
    <p:extLst>
      <p:ext uri="{BB962C8B-B14F-4D97-AF65-F5344CB8AC3E}">
        <p14:creationId xmlns:p14="http://schemas.microsoft.com/office/powerpoint/2010/main" val="99089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oneTexte 1"/>
          <p:cNvSpPr txBox="1">
            <a:spLocks noChangeArrowheads="1"/>
          </p:cNvSpPr>
          <p:nvPr/>
        </p:nvSpPr>
        <p:spPr bwMode="auto">
          <a:xfrm>
            <a:off x="785813" y="571500"/>
            <a:ext cx="7429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u="sng" smtClean="0">
                <a:solidFill>
                  <a:prstClr val="black"/>
                </a:solidFill>
                <a:cs typeface="Arial" charset="0"/>
              </a:rPr>
              <a:t>2- Le trajet des ovules dans l’appareil reproducteur de la femme</a:t>
            </a:r>
            <a:endParaRPr lang="fr-FR" sz="200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cs typeface="Arial" charset="0"/>
            </a:endParaRPr>
          </a:p>
        </p:txBody>
      </p:sp>
      <p:pic>
        <p:nvPicPr>
          <p:cNvPr id="21507" name="Image 2" descr="femme profil (Large)"/>
          <p:cNvPicPr>
            <a:picLocks noChangeAspect="1" noChangeArrowheads="1"/>
          </p:cNvPicPr>
          <p:nvPr/>
        </p:nvPicPr>
        <p:blipFill>
          <a:blip r:embed="rId3" cstate="print">
            <a:lum contrast="6000"/>
            <a:grayscl/>
          </a:blip>
          <a:srcRect t="14571"/>
          <a:stretch>
            <a:fillRect/>
          </a:stretch>
        </p:blipFill>
        <p:spPr bwMode="auto">
          <a:xfrm>
            <a:off x="2071688" y="1500188"/>
            <a:ext cx="50546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ZoneTexte 3"/>
          <p:cNvSpPr txBox="1">
            <a:spLocks noChangeArrowheads="1"/>
          </p:cNvSpPr>
          <p:nvPr/>
        </p:nvSpPr>
        <p:spPr bwMode="auto">
          <a:xfrm>
            <a:off x="6429375" y="1857375"/>
            <a:ext cx="2286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Colonne vertébrale</a:t>
            </a:r>
          </a:p>
        </p:txBody>
      </p:sp>
      <p:sp>
        <p:nvSpPr>
          <p:cNvPr id="21509" name="ZoneTexte 4"/>
          <p:cNvSpPr txBox="1">
            <a:spLocks noChangeArrowheads="1"/>
          </p:cNvSpPr>
          <p:nvPr/>
        </p:nvSpPr>
        <p:spPr bwMode="auto">
          <a:xfrm>
            <a:off x="6572250" y="3571875"/>
            <a:ext cx="2143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Col de l’utérus</a:t>
            </a:r>
          </a:p>
        </p:txBody>
      </p:sp>
      <p:sp>
        <p:nvSpPr>
          <p:cNvPr id="21510" name="ZoneTexte 5"/>
          <p:cNvSpPr txBox="1">
            <a:spLocks noChangeArrowheads="1"/>
          </p:cNvSpPr>
          <p:nvPr/>
        </p:nvSpPr>
        <p:spPr bwMode="auto">
          <a:xfrm>
            <a:off x="6786563" y="4786313"/>
            <a:ext cx="1857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Anus</a:t>
            </a:r>
          </a:p>
        </p:txBody>
      </p:sp>
      <p:sp>
        <p:nvSpPr>
          <p:cNvPr id="21511" name="ZoneTexte 6"/>
          <p:cNvSpPr txBox="1">
            <a:spLocks noChangeArrowheads="1"/>
          </p:cNvSpPr>
          <p:nvPr/>
        </p:nvSpPr>
        <p:spPr bwMode="auto">
          <a:xfrm>
            <a:off x="1571625" y="2428875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Trompe</a:t>
            </a:r>
          </a:p>
        </p:txBody>
      </p:sp>
      <p:sp>
        <p:nvSpPr>
          <p:cNvPr id="21512" name="ZoneTexte 7"/>
          <p:cNvSpPr txBox="1">
            <a:spLocks noChangeArrowheads="1"/>
          </p:cNvSpPr>
          <p:nvPr/>
        </p:nvSpPr>
        <p:spPr bwMode="auto">
          <a:xfrm>
            <a:off x="1643063" y="3028950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Ovaire</a:t>
            </a:r>
          </a:p>
        </p:txBody>
      </p:sp>
      <p:sp>
        <p:nvSpPr>
          <p:cNvPr id="21513" name="ZoneTexte 8"/>
          <p:cNvSpPr txBox="1">
            <a:spLocks noChangeArrowheads="1"/>
          </p:cNvSpPr>
          <p:nvPr/>
        </p:nvSpPr>
        <p:spPr bwMode="auto">
          <a:xfrm>
            <a:off x="1643063" y="3457575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Utérus</a:t>
            </a:r>
          </a:p>
        </p:txBody>
      </p:sp>
      <p:sp>
        <p:nvSpPr>
          <p:cNvPr id="21514" name="ZoneTexte 9"/>
          <p:cNvSpPr txBox="1">
            <a:spLocks noChangeArrowheads="1"/>
          </p:cNvSpPr>
          <p:nvPr/>
        </p:nvSpPr>
        <p:spPr bwMode="auto">
          <a:xfrm>
            <a:off x="1643063" y="3929063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Vessie</a:t>
            </a:r>
          </a:p>
        </p:txBody>
      </p:sp>
      <p:sp>
        <p:nvSpPr>
          <p:cNvPr id="21515" name="ZoneTexte 10"/>
          <p:cNvSpPr txBox="1">
            <a:spLocks noChangeArrowheads="1"/>
          </p:cNvSpPr>
          <p:nvPr/>
        </p:nvSpPr>
        <p:spPr bwMode="auto">
          <a:xfrm>
            <a:off x="1714500" y="4214813"/>
            <a:ext cx="928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Vagin</a:t>
            </a:r>
          </a:p>
        </p:txBody>
      </p:sp>
      <p:sp>
        <p:nvSpPr>
          <p:cNvPr id="21516" name="ZoneTexte 11"/>
          <p:cNvSpPr txBox="1">
            <a:spLocks noChangeArrowheads="1"/>
          </p:cNvSpPr>
          <p:nvPr/>
        </p:nvSpPr>
        <p:spPr bwMode="auto">
          <a:xfrm>
            <a:off x="1571625" y="4572000"/>
            <a:ext cx="1071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Urètre</a:t>
            </a:r>
          </a:p>
        </p:txBody>
      </p:sp>
      <p:sp>
        <p:nvSpPr>
          <p:cNvPr id="13" name="Forme libre 12"/>
          <p:cNvSpPr/>
          <p:nvPr/>
        </p:nvSpPr>
        <p:spPr>
          <a:xfrm>
            <a:off x="4311650" y="2987675"/>
            <a:ext cx="212725" cy="290513"/>
          </a:xfrm>
          <a:custGeom>
            <a:avLst/>
            <a:gdLst>
              <a:gd name="connsiteX0" fmla="*/ 189186 w 212834"/>
              <a:gd name="connsiteY0" fmla="*/ 228600 h 290392"/>
              <a:gd name="connsiteX1" fmla="*/ 204952 w 212834"/>
              <a:gd name="connsiteY1" fmla="*/ 181303 h 290392"/>
              <a:gd name="connsiteX2" fmla="*/ 212834 w 212834"/>
              <a:gd name="connsiteY2" fmla="*/ 157655 h 290392"/>
              <a:gd name="connsiteX3" fmla="*/ 173421 w 212834"/>
              <a:gd name="connsiteY3" fmla="*/ 70944 h 290392"/>
              <a:gd name="connsiteX4" fmla="*/ 173421 w 212834"/>
              <a:gd name="connsiteY4" fmla="*/ 70944 h 290392"/>
              <a:gd name="connsiteX5" fmla="*/ 141890 w 212834"/>
              <a:gd name="connsiteY5" fmla="*/ 31531 h 290392"/>
              <a:gd name="connsiteX6" fmla="*/ 86710 w 212834"/>
              <a:gd name="connsiteY6" fmla="*/ 15765 h 290392"/>
              <a:gd name="connsiteX7" fmla="*/ 63062 w 212834"/>
              <a:gd name="connsiteY7" fmla="*/ 0 h 290392"/>
              <a:gd name="connsiteX8" fmla="*/ 39414 w 212834"/>
              <a:gd name="connsiteY8" fmla="*/ 15765 h 290392"/>
              <a:gd name="connsiteX9" fmla="*/ 7883 w 212834"/>
              <a:gd name="connsiteY9" fmla="*/ 86710 h 290392"/>
              <a:gd name="connsiteX10" fmla="*/ 0 w 212834"/>
              <a:gd name="connsiteY10" fmla="*/ 110358 h 290392"/>
              <a:gd name="connsiteX11" fmla="*/ 39414 w 212834"/>
              <a:gd name="connsiteY11" fmla="*/ 181303 h 290392"/>
              <a:gd name="connsiteX12" fmla="*/ 23648 w 212834"/>
              <a:gd name="connsiteY12" fmla="*/ 204951 h 290392"/>
              <a:gd name="connsiteX13" fmla="*/ 165538 w 212834"/>
              <a:gd name="connsiteY13" fmla="*/ 260131 h 290392"/>
              <a:gd name="connsiteX14" fmla="*/ 189186 w 212834"/>
              <a:gd name="connsiteY14" fmla="*/ 252248 h 290392"/>
              <a:gd name="connsiteX15" fmla="*/ 189186 w 212834"/>
              <a:gd name="connsiteY15" fmla="*/ 228600 h 29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12834" h="290392">
                <a:moveTo>
                  <a:pt x="189186" y="228600"/>
                </a:moveTo>
                <a:lnTo>
                  <a:pt x="204952" y="181303"/>
                </a:lnTo>
                <a:lnTo>
                  <a:pt x="212834" y="157655"/>
                </a:lnTo>
                <a:cubicBezTo>
                  <a:pt x="201236" y="99661"/>
                  <a:pt x="212384" y="129389"/>
                  <a:pt x="173421" y="70944"/>
                </a:cubicBezTo>
                <a:lnTo>
                  <a:pt x="173421" y="70944"/>
                </a:lnTo>
                <a:cubicBezTo>
                  <a:pt x="165024" y="45754"/>
                  <a:pt x="169622" y="43416"/>
                  <a:pt x="141890" y="31531"/>
                </a:cubicBezTo>
                <a:cubicBezTo>
                  <a:pt x="106529" y="16376"/>
                  <a:pt x="117391" y="31105"/>
                  <a:pt x="86710" y="15765"/>
                </a:cubicBezTo>
                <a:cubicBezTo>
                  <a:pt x="78236" y="11528"/>
                  <a:pt x="70945" y="5255"/>
                  <a:pt x="63062" y="0"/>
                </a:cubicBezTo>
                <a:cubicBezTo>
                  <a:pt x="55179" y="5255"/>
                  <a:pt x="46113" y="9066"/>
                  <a:pt x="39414" y="15765"/>
                </a:cubicBezTo>
                <a:cubicBezTo>
                  <a:pt x="20674" y="34504"/>
                  <a:pt x="15689" y="63291"/>
                  <a:pt x="7883" y="86710"/>
                </a:cubicBezTo>
                <a:lnTo>
                  <a:pt x="0" y="110358"/>
                </a:lnTo>
                <a:cubicBezTo>
                  <a:pt x="36140" y="164569"/>
                  <a:pt x="25539" y="139680"/>
                  <a:pt x="39414" y="181303"/>
                </a:cubicBezTo>
                <a:cubicBezTo>
                  <a:pt x="34159" y="189186"/>
                  <a:pt x="23648" y="195477"/>
                  <a:pt x="23648" y="204951"/>
                </a:cubicBezTo>
                <a:cubicBezTo>
                  <a:pt x="23648" y="290392"/>
                  <a:pt x="96555" y="255819"/>
                  <a:pt x="165538" y="260131"/>
                </a:cubicBezTo>
                <a:cubicBezTo>
                  <a:pt x="173421" y="257503"/>
                  <a:pt x="182698" y="257439"/>
                  <a:pt x="189186" y="252248"/>
                </a:cubicBezTo>
                <a:cubicBezTo>
                  <a:pt x="207867" y="237303"/>
                  <a:pt x="204952" y="230821"/>
                  <a:pt x="189186" y="228600"/>
                </a:cubicBezTo>
                <a:close/>
              </a:path>
            </a:pathLst>
          </a:cu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8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oneTexte 1"/>
          <p:cNvSpPr txBox="1">
            <a:spLocks noChangeArrowheads="1"/>
          </p:cNvSpPr>
          <p:nvPr/>
        </p:nvSpPr>
        <p:spPr bwMode="auto">
          <a:xfrm>
            <a:off x="785813" y="571500"/>
            <a:ext cx="7429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u="sng" smtClean="0">
                <a:solidFill>
                  <a:prstClr val="black"/>
                </a:solidFill>
                <a:cs typeface="Arial" charset="0"/>
              </a:rPr>
              <a:t>2- Le trajet des ovules dans l’appareil reproducteur de la femme</a:t>
            </a:r>
            <a:endParaRPr lang="fr-FR" sz="2000" smtClean="0">
              <a:solidFill>
                <a:prstClr val="black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mtClean="0">
              <a:solidFill>
                <a:prstClr val="white"/>
              </a:solidFill>
              <a:cs typeface="Arial" charset="0"/>
            </a:endParaRPr>
          </a:p>
        </p:txBody>
      </p:sp>
      <p:pic>
        <p:nvPicPr>
          <p:cNvPr id="22531" name="Image 2" descr="femme profil (Large)"/>
          <p:cNvPicPr>
            <a:picLocks noChangeAspect="1" noChangeArrowheads="1"/>
          </p:cNvPicPr>
          <p:nvPr/>
        </p:nvPicPr>
        <p:blipFill>
          <a:blip r:embed="rId3" cstate="print">
            <a:lum contrast="6000"/>
            <a:grayscl/>
          </a:blip>
          <a:srcRect t="14571"/>
          <a:stretch>
            <a:fillRect/>
          </a:stretch>
        </p:blipFill>
        <p:spPr bwMode="auto">
          <a:xfrm>
            <a:off x="2071688" y="1500188"/>
            <a:ext cx="5054600" cy="471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ZoneTexte 3"/>
          <p:cNvSpPr txBox="1">
            <a:spLocks noChangeArrowheads="1"/>
          </p:cNvSpPr>
          <p:nvPr/>
        </p:nvSpPr>
        <p:spPr bwMode="auto">
          <a:xfrm>
            <a:off x="6429375" y="1857375"/>
            <a:ext cx="2286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Colonne vertébrale</a:t>
            </a:r>
          </a:p>
        </p:txBody>
      </p:sp>
      <p:sp>
        <p:nvSpPr>
          <p:cNvPr id="22533" name="ZoneTexte 4"/>
          <p:cNvSpPr txBox="1">
            <a:spLocks noChangeArrowheads="1"/>
          </p:cNvSpPr>
          <p:nvPr/>
        </p:nvSpPr>
        <p:spPr bwMode="auto">
          <a:xfrm>
            <a:off x="6572250" y="3571875"/>
            <a:ext cx="2143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Col de l’utérus</a:t>
            </a:r>
          </a:p>
        </p:txBody>
      </p:sp>
      <p:sp>
        <p:nvSpPr>
          <p:cNvPr id="22534" name="ZoneTexte 5"/>
          <p:cNvSpPr txBox="1">
            <a:spLocks noChangeArrowheads="1"/>
          </p:cNvSpPr>
          <p:nvPr/>
        </p:nvSpPr>
        <p:spPr bwMode="auto">
          <a:xfrm>
            <a:off x="6786563" y="4786313"/>
            <a:ext cx="1857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Anus</a:t>
            </a:r>
          </a:p>
        </p:txBody>
      </p:sp>
      <p:sp>
        <p:nvSpPr>
          <p:cNvPr id="22535" name="ZoneTexte 6"/>
          <p:cNvSpPr txBox="1">
            <a:spLocks noChangeArrowheads="1"/>
          </p:cNvSpPr>
          <p:nvPr/>
        </p:nvSpPr>
        <p:spPr bwMode="auto">
          <a:xfrm>
            <a:off x="1571625" y="2428875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Trompe</a:t>
            </a:r>
          </a:p>
        </p:txBody>
      </p:sp>
      <p:sp>
        <p:nvSpPr>
          <p:cNvPr id="22536" name="ZoneTexte 7"/>
          <p:cNvSpPr txBox="1">
            <a:spLocks noChangeArrowheads="1"/>
          </p:cNvSpPr>
          <p:nvPr/>
        </p:nvSpPr>
        <p:spPr bwMode="auto">
          <a:xfrm>
            <a:off x="1643063" y="3028950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Ovaire</a:t>
            </a:r>
          </a:p>
        </p:txBody>
      </p:sp>
      <p:sp>
        <p:nvSpPr>
          <p:cNvPr id="22537" name="ZoneTexte 8"/>
          <p:cNvSpPr txBox="1">
            <a:spLocks noChangeArrowheads="1"/>
          </p:cNvSpPr>
          <p:nvPr/>
        </p:nvSpPr>
        <p:spPr bwMode="auto">
          <a:xfrm>
            <a:off x="1643063" y="3457575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Utérus</a:t>
            </a:r>
          </a:p>
        </p:txBody>
      </p:sp>
      <p:sp>
        <p:nvSpPr>
          <p:cNvPr id="22538" name="ZoneTexte 9"/>
          <p:cNvSpPr txBox="1">
            <a:spLocks noChangeArrowheads="1"/>
          </p:cNvSpPr>
          <p:nvPr/>
        </p:nvSpPr>
        <p:spPr bwMode="auto">
          <a:xfrm>
            <a:off x="1643063" y="3929063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Vessie</a:t>
            </a:r>
          </a:p>
        </p:txBody>
      </p:sp>
      <p:sp>
        <p:nvSpPr>
          <p:cNvPr id="22539" name="ZoneTexte 10"/>
          <p:cNvSpPr txBox="1">
            <a:spLocks noChangeArrowheads="1"/>
          </p:cNvSpPr>
          <p:nvPr/>
        </p:nvSpPr>
        <p:spPr bwMode="auto">
          <a:xfrm>
            <a:off x="1714500" y="4214813"/>
            <a:ext cx="928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Vagin</a:t>
            </a:r>
          </a:p>
        </p:txBody>
      </p:sp>
      <p:sp>
        <p:nvSpPr>
          <p:cNvPr id="22540" name="ZoneTexte 11"/>
          <p:cNvSpPr txBox="1">
            <a:spLocks noChangeArrowheads="1"/>
          </p:cNvSpPr>
          <p:nvPr/>
        </p:nvSpPr>
        <p:spPr bwMode="auto">
          <a:xfrm>
            <a:off x="1571625" y="4572000"/>
            <a:ext cx="1071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Urètre</a:t>
            </a:r>
          </a:p>
        </p:txBody>
      </p:sp>
      <p:cxnSp>
        <p:nvCxnSpPr>
          <p:cNvPr id="19" name="Connecteur droit avec flèche 18"/>
          <p:cNvCxnSpPr/>
          <p:nvPr/>
        </p:nvCxnSpPr>
        <p:spPr>
          <a:xfrm rot="16200000" flipH="1">
            <a:off x="3964782" y="3107531"/>
            <a:ext cx="285750" cy="7143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>
            <a:off x="4214813" y="3500438"/>
            <a:ext cx="357187" cy="1428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>
            <a:stCxn id="13" idx="8"/>
          </p:cNvCxnSpPr>
          <p:nvPr/>
        </p:nvCxnSpPr>
        <p:spPr>
          <a:xfrm flipH="1" flipV="1">
            <a:off x="4143375" y="2857500"/>
            <a:ext cx="207963" cy="14605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Forme libre 12"/>
          <p:cNvSpPr/>
          <p:nvPr/>
        </p:nvSpPr>
        <p:spPr>
          <a:xfrm>
            <a:off x="4311650" y="2987675"/>
            <a:ext cx="212725" cy="290513"/>
          </a:xfrm>
          <a:custGeom>
            <a:avLst/>
            <a:gdLst>
              <a:gd name="connsiteX0" fmla="*/ 189186 w 212834"/>
              <a:gd name="connsiteY0" fmla="*/ 228600 h 290392"/>
              <a:gd name="connsiteX1" fmla="*/ 204952 w 212834"/>
              <a:gd name="connsiteY1" fmla="*/ 181303 h 290392"/>
              <a:gd name="connsiteX2" fmla="*/ 212834 w 212834"/>
              <a:gd name="connsiteY2" fmla="*/ 157655 h 290392"/>
              <a:gd name="connsiteX3" fmla="*/ 173421 w 212834"/>
              <a:gd name="connsiteY3" fmla="*/ 70944 h 290392"/>
              <a:gd name="connsiteX4" fmla="*/ 173421 w 212834"/>
              <a:gd name="connsiteY4" fmla="*/ 70944 h 290392"/>
              <a:gd name="connsiteX5" fmla="*/ 141890 w 212834"/>
              <a:gd name="connsiteY5" fmla="*/ 31531 h 290392"/>
              <a:gd name="connsiteX6" fmla="*/ 86710 w 212834"/>
              <a:gd name="connsiteY6" fmla="*/ 15765 h 290392"/>
              <a:gd name="connsiteX7" fmla="*/ 63062 w 212834"/>
              <a:gd name="connsiteY7" fmla="*/ 0 h 290392"/>
              <a:gd name="connsiteX8" fmla="*/ 39414 w 212834"/>
              <a:gd name="connsiteY8" fmla="*/ 15765 h 290392"/>
              <a:gd name="connsiteX9" fmla="*/ 7883 w 212834"/>
              <a:gd name="connsiteY9" fmla="*/ 86710 h 290392"/>
              <a:gd name="connsiteX10" fmla="*/ 0 w 212834"/>
              <a:gd name="connsiteY10" fmla="*/ 110358 h 290392"/>
              <a:gd name="connsiteX11" fmla="*/ 39414 w 212834"/>
              <a:gd name="connsiteY11" fmla="*/ 181303 h 290392"/>
              <a:gd name="connsiteX12" fmla="*/ 23648 w 212834"/>
              <a:gd name="connsiteY12" fmla="*/ 204951 h 290392"/>
              <a:gd name="connsiteX13" fmla="*/ 165538 w 212834"/>
              <a:gd name="connsiteY13" fmla="*/ 260131 h 290392"/>
              <a:gd name="connsiteX14" fmla="*/ 189186 w 212834"/>
              <a:gd name="connsiteY14" fmla="*/ 252248 h 290392"/>
              <a:gd name="connsiteX15" fmla="*/ 189186 w 212834"/>
              <a:gd name="connsiteY15" fmla="*/ 228600 h 290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12834" h="290392">
                <a:moveTo>
                  <a:pt x="189186" y="228600"/>
                </a:moveTo>
                <a:lnTo>
                  <a:pt x="204952" y="181303"/>
                </a:lnTo>
                <a:lnTo>
                  <a:pt x="212834" y="157655"/>
                </a:lnTo>
                <a:cubicBezTo>
                  <a:pt x="201236" y="99661"/>
                  <a:pt x="212384" y="129389"/>
                  <a:pt x="173421" y="70944"/>
                </a:cubicBezTo>
                <a:lnTo>
                  <a:pt x="173421" y="70944"/>
                </a:lnTo>
                <a:cubicBezTo>
                  <a:pt x="165024" y="45754"/>
                  <a:pt x="169622" y="43416"/>
                  <a:pt x="141890" y="31531"/>
                </a:cubicBezTo>
                <a:cubicBezTo>
                  <a:pt x="106529" y="16376"/>
                  <a:pt x="117391" y="31105"/>
                  <a:pt x="86710" y="15765"/>
                </a:cubicBezTo>
                <a:cubicBezTo>
                  <a:pt x="78236" y="11528"/>
                  <a:pt x="70945" y="5255"/>
                  <a:pt x="63062" y="0"/>
                </a:cubicBezTo>
                <a:cubicBezTo>
                  <a:pt x="55179" y="5255"/>
                  <a:pt x="46113" y="9066"/>
                  <a:pt x="39414" y="15765"/>
                </a:cubicBezTo>
                <a:cubicBezTo>
                  <a:pt x="20674" y="34504"/>
                  <a:pt x="15689" y="63291"/>
                  <a:pt x="7883" y="86710"/>
                </a:cubicBezTo>
                <a:lnTo>
                  <a:pt x="0" y="110358"/>
                </a:lnTo>
                <a:cubicBezTo>
                  <a:pt x="36140" y="164569"/>
                  <a:pt x="25539" y="139680"/>
                  <a:pt x="39414" y="181303"/>
                </a:cubicBezTo>
                <a:cubicBezTo>
                  <a:pt x="34159" y="189186"/>
                  <a:pt x="23648" y="195477"/>
                  <a:pt x="23648" y="204951"/>
                </a:cubicBezTo>
                <a:cubicBezTo>
                  <a:pt x="23648" y="290392"/>
                  <a:pt x="96555" y="255819"/>
                  <a:pt x="165538" y="260131"/>
                </a:cubicBezTo>
                <a:cubicBezTo>
                  <a:pt x="173421" y="257503"/>
                  <a:pt x="182698" y="257439"/>
                  <a:pt x="189186" y="252248"/>
                </a:cubicBezTo>
                <a:cubicBezTo>
                  <a:pt x="207867" y="237303"/>
                  <a:pt x="204952" y="230821"/>
                  <a:pt x="189186" y="228600"/>
                </a:cubicBezTo>
                <a:close/>
              </a:path>
            </a:pathLst>
          </a:cu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185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oneTexte 1"/>
          <p:cNvSpPr txBox="1">
            <a:spLocks noChangeArrowheads="1"/>
          </p:cNvSpPr>
          <p:nvPr/>
        </p:nvSpPr>
        <p:spPr bwMode="auto">
          <a:xfrm>
            <a:off x="857250" y="714375"/>
            <a:ext cx="7286625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B) Comment se déplace l’ovule 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fr-FR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L’ovule se déplace grâce aux contractions des muscles de la trompe et aux cils vibratiles qui la tapissent.</a:t>
            </a:r>
          </a:p>
        </p:txBody>
      </p:sp>
    </p:spTree>
    <p:extLst>
      <p:ext uri="{BB962C8B-B14F-4D97-AF65-F5344CB8AC3E}">
        <p14:creationId xmlns:p14="http://schemas.microsoft.com/office/powerpoint/2010/main" val="89609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43608" y="404664"/>
            <a:ext cx="684076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fr-FR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L’appareil 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reproducteur de la femme fonctionne de façon cyclique (un cycle dure en moyenne 28 jours). </a:t>
            </a:r>
            <a:endParaRPr lang="fr-FR" sz="3200" b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fr-FR" sz="3200" b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fr-FR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A 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chaque </a:t>
            </a:r>
            <a:r>
              <a:rPr lang="fr-FR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cycle, 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un </a:t>
            </a:r>
            <a:r>
              <a:rPr lang="fr-FR" sz="32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ovaire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 libère un </a:t>
            </a:r>
            <a:r>
              <a:rPr lang="fr-FR" sz="32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ovule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 : c’est l’</a:t>
            </a:r>
            <a:r>
              <a:rPr lang="fr-FR" sz="32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ovulation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. L’ovule est alors transporté par la </a:t>
            </a:r>
            <a:r>
              <a:rPr lang="fr-FR" sz="3200" b="1" u="sng" dirty="0" smtClean="0">
                <a:solidFill>
                  <a:srgbClr val="FF0000"/>
                </a:solidFill>
                <a:latin typeface="Times New Roman"/>
                <a:ea typeface="Times New Roman"/>
              </a:rPr>
              <a:t>trompe </a:t>
            </a:r>
            <a:r>
              <a:rPr lang="fr-FR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jusqu’à 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l’</a:t>
            </a:r>
            <a:r>
              <a:rPr lang="fr-FR" sz="3200" b="1" u="sng" dirty="0">
                <a:solidFill>
                  <a:srgbClr val="FF0000"/>
                </a:solidFill>
                <a:latin typeface="Times New Roman"/>
                <a:ea typeface="Times New Roman"/>
              </a:rPr>
              <a:t>utérus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. </a:t>
            </a:r>
            <a:endParaRPr lang="fr-FR" sz="3200" b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fr-FR" sz="3200" b="1" dirty="0" smtClean="0">
              <a:solidFill>
                <a:srgbClr val="FF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fr-FR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Ce </a:t>
            </a:r>
            <a:r>
              <a:rPr lang="fr-FR" sz="3200" b="1" dirty="0">
                <a:solidFill>
                  <a:srgbClr val="FF0000"/>
                </a:solidFill>
                <a:latin typeface="Times New Roman"/>
                <a:ea typeface="Times New Roman"/>
              </a:rPr>
              <a:t>cycle se produit de la puberté jusqu’à la ménopause (45-50 ans en moyenne). </a:t>
            </a:r>
            <a:endParaRPr lang="fr-FR" sz="2800" b="1" dirty="0">
              <a:effectLst/>
              <a:latin typeface="Times New Roman"/>
              <a:ea typeface="Times New Roman"/>
            </a:endParaRPr>
          </a:p>
        </p:txBody>
      </p:sp>
      <p:pic>
        <p:nvPicPr>
          <p:cNvPr id="3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59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pparel ome face (Large)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1454" t="15536"/>
          <a:stretch>
            <a:fillRect/>
          </a:stretch>
        </p:blipFill>
        <p:spPr bwMode="auto">
          <a:xfrm>
            <a:off x="899592" y="980726"/>
            <a:ext cx="6984776" cy="4601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6228184" y="4429132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Testicule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28184" y="198884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Canal déférent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228184" y="277163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Prostate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263903" y="836712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Vésicules séminales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263903" y="3416858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Urètre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215074" y="3815838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Pénis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228184" y="1547500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Arial" pitchFamily="34" charset="0"/>
                <a:cs typeface="Arial" pitchFamily="34" charset="0"/>
              </a:rPr>
              <a:t>Vessie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971600" y="5774312"/>
            <a:ext cx="7100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>
                <a:latin typeface="Arial" pitchFamily="34" charset="0"/>
                <a:cs typeface="Arial" pitchFamily="34" charset="0"/>
              </a:rPr>
              <a:t>Titre: Schéma de l’appareil reproducteur de l’homme vu de face</a:t>
            </a:r>
            <a:endParaRPr lang="fr-FR" b="1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89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emme face (Large)"/>
          <p:cNvPicPr>
            <a:picLocks noChangeAspect="1" noChangeArrowheads="1"/>
          </p:cNvPicPr>
          <p:nvPr/>
        </p:nvPicPr>
        <p:blipFill>
          <a:blip r:embed="rId3">
            <a:lum contrast="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857250"/>
            <a:ext cx="6477000" cy="442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4"/>
          <p:cNvSpPr txBox="1">
            <a:spLocks noChangeArrowheads="1"/>
          </p:cNvSpPr>
          <p:nvPr/>
        </p:nvSpPr>
        <p:spPr bwMode="auto">
          <a:xfrm>
            <a:off x="6372200" y="3429000"/>
            <a:ext cx="2143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Col de l’utérus</a:t>
            </a:r>
          </a:p>
        </p:txBody>
      </p:sp>
      <p:sp>
        <p:nvSpPr>
          <p:cNvPr id="5" name="ZoneTexte 6"/>
          <p:cNvSpPr txBox="1">
            <a:spLocks noChangeArrowheads="1"/>
          </p:cNvSpPr>
          <p:nvPr/>
        </p:nvSpPr>
        <p:spPr bwMode="auto">
          <a:xfrm>
            <a:off x="6398066" y="2258096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Trompe</a:t>
            </a:r>
          </a:p>
        </p:txBody>
      </p:sp>
      <p:sp>
        <p:nvSpPr>
          <p:cNvPr id="6" name="ZoneTexte 7"/>
          <p:cNvSpPr txBox="1">
            <a:spLocks noChangeArrowheads="1"/>
          </p:cNvSpPr>
          <p:nvPr/>
        </p:nvSpPr>
        <p:spPr bwMode="auto">
          <a:xfrm>
            <a:off x="6372200" y="2658146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Ovaire</a:t>
            </a:r>
          </a:p>
        </p:txBody>
      </p:sp>
      <p:sp>
        <p:nvSpPr>
          <p:cNvPr id="7" name="ZoneTexte 8"/>
          <p:cNvSpPr txBox="1">
            <a:spLocks noChangeArrowheads="1"/>
          </p:cNvSpPr>
          <p:nvPr/>
        </p:nvSpPr>
        <p:spPr bwMode="auto">
          <a:xfrm>
            <a:off x="6372200" y="2924944"/>
            <a:ext cx="1000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Utérus</a:t>
            </a:r>
          </a:p>
        </p:txBody>
      </p:sp>
      <p:sp>
        <p:nvSpPr>
          <p:cNvPr id="8" name="ZoneTexte 9"/>
          <p:cNvSpPr txBox="1">
            <a:spLocks noChangeArrowheads="1"/>
          </p:cNvSpPr>
          <p:nvPr/>
        </p:nvSpPr>
        <p:spPr bwMode="auto">
          <a:xfrm>
            <a:off x="683568" y="2996952"/>
            <a:ext cx="244827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Muqueuse utérine</a:t>
            </a:r>
          </a:p>
        </p:txBody>
      </p:sp>
      <p:sp>
        <p:nvSpPr>
          <p:cNvPr id="9" name="ZoneTexte 10"/>
          <p:cNvSpPr txBox="1">
            <a:spLocks noChangeArrowheads="1"/>
          </p:cNvSpPr>
          <p:nvPr/>
        </p:nvSpPr>
        <p:spPr bwMode="auto">
          <a:xfrm>
            <a:off x="6372200" y="3821038"/>
            <a:ext cx="928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Vagin</a:t>
            </a:r>
          </a:p>
        </p:txBody>
      </p:sp>
      <p:sp>
        <p:nvSpPr>
          <p:cNvPr id="10" name="ZoneTexte 11"/>
          <p:cNvSpPr txBox="1">
            <a:spLocks noChangeArrowheads="1"/>
          </p:cNvSpPr>
          <p:nvPr/>
        </p:nvSpPr>
        <p:spPr bwMode="auto">
          <a:xfrm>
            <a:off x="6308749" y="4325094"/>
            <a:ext cx="1071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sz="20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Vulve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827584" y="5774312"/>
            <a:ext cx="7244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>
                <a:latin typeface="Arial" pitchFamily="34" charset="0"/>
                <a:cs typeface="Arial" pitchFamily="34" charset="0"/>
              </a:rPr>
              <a:t>Titre: Schéma de l’appareil reproducteur de la femme vu de face</a:t>
            </a:r>
            <a:endParaRPr lang="fr-FR" b="1" u="sng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42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 1" descr="C:\Users\Sidonie\Pictures\2009-03-19 règles\règles 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85964"/>
            <a:ext cx="3888432" cy="6082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907704" y="947063"/>
            <a:ext cx="2574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Sur le calendrier, en rouge les règles.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79512" y="1988840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C’est quoi les règles (ou menstruations)?</a:t>
            </a:r>
            <a:endParaRPr lang="fr-FR" sz="2400" dirty="0"/>
          </a:p>
        </p:txBody>
      </p:sp>
      <p:sp>
        <p:nvSpPr>
          <p:cNvPr id="5" name="ZoneTexte 4"/>
          <p:cNvSpPr txBox="1"/>
          <p:nvPr/>
        </p:nvSpPr>
        <p:spPr>
          <a:xfrm>
            <a:off x="323528" y="3140968"/>
            <a:ext cx="40324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0070C0"/>
                </a:solidFill>
              </a:rPr>
              <a:t>Les règles (menstruations) sont une émission de sang chez la femme</a:t>
            </a:r>
            <a:endParaRPr lang="fr-FR" sz="2800" dirty="0">
              <a:solidFill>
                <a:srgbClr val="0070C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23528" y="1609418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Combien de temps durent les règles?</a:t>
            </a:r>
            <a:endParaRPr lang="fr-FR" sz="2800" dirty="0"/>
          </a:p>
        </p:txBody>
      </p:sp>
      <p:sp>
        <p:nvSpPr>
          <p:cNvPr id="7" name="ZoneTexte 6"/>
          <p:cNvSpPr txBox="1"/>
          <p:nvPr/>
        </p:nvSpPr>
        <p:spPr>
          <a:xfrm>
            <a:off x="395536" y="3140968"/>
            <a:ext cx="3960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0070C0"/>
                </a:solidFill>
              </a:rPr>
              <a:t>Les règles durent environ 5 jours.</a:t>
            </a:r>
            <a:endParaRPr lang="fr-FR" sz="3200" dirty="0">
              <a:solidFill>
                <a:srgbClr val="0070C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95536" y="1609418"/>
            <a:ext cx="396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Les règles sont-elles cycliques?</a:t>
            </a:r>
            <a:endParaRPr lang="fr-FR" sz="2800" dirty="0"/>
          </a:p>
        </p:txBody>
      </p:sp>
      <p:sp>
        <p:nvSpPr>
          <p:cNvPr id="9" name="ZoneTexte 8"/>
          <p:cNvSpPr txBox="1"/>
          <p:nvPr/>
        </p:nvSpPr>
        <p:spPr>
          <a:xfrm>
            <a:off x="395536" y="3140968"/>
            <a:ext cx="36724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0070C0"/>
                </a:solidFill>
              </a:rPr>
              <a:t>Les règles sont cycliques, elles reviennent à périodes régulières, c’est le </a:t>
            </a:r>
            <a:r>
              <a:rPr lang="fr-FR" sz="2400" b="1" u="sng" dirty="0" smtClean="0">
                <a:solidFill>
                  <a:srgbClr val="0070C0"/>
                </a:solidFill>
              </a:rPr>
              <a:t>cycle menstruel</a:t>
            </a:r>
            <a:r>
              <a:rPr lang="fr-FR" sz="2400" dirty="0" smtClean="0">
                <a:solidFill>
                  <a:srgbClr val="0070C0"/>
                </a:solidFill>
              </a:rPr>
              <a:t>. Le cycle dure environ 28 jours et commence au premier jour des règles.</a:t>
            </a:r>
            <a:endParaRPr lang="fr-FR" sz="2400" dirty="0">
              <a:solidFill>
                <a:srgbClr val="0070C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364088" y="3639998"/>
            <a:ext cx="165045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Début du cycle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7092280" y="4295130"/>
            <a:ext cx="16504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Fin du cycle</a:t>
            </a:r>
            <a:endParaRPr lang="fr-FR" dirty="0"/>
          </a:p>
        </p:txBody>
      </p:sp>
      <p:cxnSp>
        <p:nvCxnSpPr>
          <p:cNvPr id="14" name="Connecteur droit 13"/>
          <p:cNvCxnSpPr/>
          <p:nvPr/>
        </p:nvCxnSpPr>
        <p:spPr>
          <a:xfrm>
            <a:off x="5796136" y="4479796"/>
            <a:ext cx="1218406" cy="0"/>
          </a:xfrm>
          <a:prstGeom prst="line">
            <a:avLst/>
          </a:prstGeom>
          <a:ln w="539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/>
          <p:cNvCxnSpPr/>
          <p:nvPr/>
        </p:nvCxnSpPr>
        <p:spPr>
          <a:xfrm>
            <a:off x="7014542" y="4198372"/>
            <a:ext cx="1218406" cy="0"/>
          </a:xfrm>
          <a:prstGeom prst="line">
            <a:avLst/>
          </a:prstGeom>
          <a:ln w="539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lèche vers le bas 14"/>
          <p:cNvSpPr/>
          <p:nvPr/>
        </p:nvSpPr>
        <p:spPr>
          <a:xfrm>
            <a:off x="6588224" y="4479796"/>
            <a:ext cx="426318" cy="125346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lèche vers le bas 17"/>
          <p:cNvSpPr/>
          <p:nvPr/>
        </p:nvSpPr>
        <p:spPr>
          <a:xfrm>
            <a:off x="7704348" y="1018074"/>
            <a:ext cx="426318" cy="3180298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78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1" grpId="0" animBg="1"/>
      <p:bldP spid="13" grpId="0" animBg="1"/>
      <p:bldP spid="15" grpId="0" animBg="1"/>
      <p:bldP spid="1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14375" y="142875"/>
            <a:ext cx="7458025" cy="6429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7651" name="ZoneTexte 1"/>
          <p:cNvSpPr txBox="1">
            <a:spLocks noChangeArrowheads="1"/>
          </p:cNvSpPr>
          <p:nvPr/>
        </p:nvSpPr>
        <p:spPr bwMode="auto">
          <a:xfrm>
            <a:off x="714375" y="214313"/>
            <a:ext cx="7572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FR" sz="2800" b="1" dirty="0" smtClean="0">
                <a:solidFill>
                  <a:srgbClr val="006600"/>
                </a:solidFill>
              </a:rPr>
              <a:t>Problème : D’où proviennent les </a:t>
            </a:r>
            <a:r>
              <a:rPr lang="fr-FR" sz="2800" b="1" dirty="0">
                <a:solidFill>
                  <a:srgbClr val="006600"/>
                </a:solidFill>
              </a:rPr>
              <a:t>règles ?</a:t>
            </a:r>
          </a:p>
        </p:txBody>
      </p:sp>
      <p:pic>
        <p:nvPicPr>
          <p:cNvPr id="4" name="Picture 3" descr="organes genitaux femme392"/>
          <p:cNvPicPr>
            <a:picLocks noChangeAspect="1" noChangeArrowheads="1"/>
          </p:cNvPicPr>
          <p:nvPr/>
        </p:nvPicPr>
        <p:blipFill>
          <a:blip r:embed="rId3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928688"/>
            <a:ext cx="7140575" cy="562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5589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188640"/>
            <a:ext cx="658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 smtClean="0">
                <a:solidFill>
                  <a:prstClr val="black"/>
                </a:solidFill>
              </a:rPr>
              <a:t>Correction activité 4: Le cycle de </a:t>
            </a:r>
            <a:r>
              <a:rPr lang="fr-FR" b="1" u="sng" dirty="0">
                <a:solidFill>
                  <a:prstClr val="black"/>
                </a:solidFill>
              </a:rPr>
              <a:t>S</a:t>
            </a:r>
            <a:r>
              <a:rPr lang="fr-FR" b="1" u="sng" dirty="0" smtClean="0">
                <a:solidFill>
                  <a:prstClr val="black"/>
                </a:solidFill>
              </a:rPr>
              <a:t>uzanne</a:t>
            </a:r>
            <a:endParaRPr lang="fr-FR" b="1" u="sng" dirty="0">
              <a:solidFill>
                <a:prstClr val="black"/>
              </a:solidFill>
            </a:endParaRPr>
          </a:p>
        </p:txBody>
      </p:sp>
      <p:pic>
        <p:nvPicPr>
          <p:cNvPr id="3" name="Image 2" descr="calendrier-2012-2-semestr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71"/>
          <a:stretch/>
        </p:blipFill>
        <p:spPr bwMode="auto">
          <a:xfrm>
            <a:off x="2987824" y="908720"/>
            <a:ext cx="3246090" cy="56673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5" name="Connecteur droit 4"/>
          <p:cNvCxnSpPr/>
          <p:nvPr/>
        </p:nvCxnSpPr>
        <p:spPr>
          <a:xfrm>
            <a:off x="2843808" y="5661248"/>
            <a:ext cx="1767061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5"/>
          <p:cNvCxnSpPr/>
          <p:nvPr/>
        </p:nvCxnSpPr>
        <p:spPr>
          <a:xfrm>
            <a:off x="4610869" y="5229200"/>
            <a:ext cx="1767061" cy="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987824" y="1151032"/>
            <a:ext cx="1623045" cy="446449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prstClr val="white"/>
                </a:solidFill>
              </a:rPr>
              <a:t>Cycle 0</a:t>
            </a:r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10869" y="5301208"/>
            <a:ext cx="1623045" cy="115212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prstClr val="white"/>
                </a:solidFill>
              </a:rPr>
              <a:t>Cycle 2</a:t>
            </a:r>
            <a:endParaRPr lang="fr-FR" dirty="0">
              <a:solidFill>
                <a:prstClr val="white"/>
              </a:solidFill>
            </a:endParaRPr>
          </a:p>
        </p:txBody>
      </p:sp>
      <p:sp>
        <p:nvSpPr>
          <p:cNvPr id="9" name="Flèche vers le bas 8"/>
          <p:cNvSpPr/>
          <p:nvPr/>
        </p:nvSpPr>
        <p:spPr>
          <a:xfrm>
            <a:off x="2699792" y="5661248"/>
            <a:ext cx="28803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Flèche vers le bas 9"/>
          <p:cNvSpPr/>
          <p:nvPr/>
        </p:nvSpPr>
        <p:spPr>
          <a:xfrm>
            <a:off x="6166882" y="1161854"/>
            <a:ext cx="288032" cy="3229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704266" y="59018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Règles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54914" y="9771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Règles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4610869" y="2780928"/>
            <a:ext cx="1844045" cy="288032"/>
          </a:xfrm>
          <a:prstGeom prst="ellipse">
            <a:avLst/>
          </a:pr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398890" y="2707660"/>
            <a:ext cx="1600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ovulation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463026" y="977188"/>
            <a:ext cx="277326" cy="18466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463026" y="1161854"/>
            <a:ext cx="277326" cy="3229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7884368" y="977188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Utérus épais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490435" y="1916832"/>
            <a:ext cx="277326" cy="3229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7972682" y="1916596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Utérus peu épais</a:t>
            </a:r>
            <a:endParaRPr lang="fr-FR" dirty="0">
              <a:solidFill>
                <a:prstClr val="black"/>
              </a:solidFill>
            </a:endParaRPr>
          </a:p>
        </p:txBody>
      </p:sp>
      <p:cxnSp>
        <p:nvCxnSpPr>
          <p:cNvPr id="21" name="Connecteur droit avec flèche 20"/>
          <p:cNvCxnSpPr/>
          <p:nvPr/>
        </p:nvCxnSpPr>
        <p:spPr>
          <a:xfrm flipH="1" flipV="1">
            <a:off x="5724128" y="1300353"/>
            <a:ext cx="1656184" cy="4616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 flipH="1" flipV="1">
            <a:off x="5724128" y="1772816"/>
            <a:ext cx="1814264" cy="29519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7490435" y="3861048"/>
            <a:ext cx="277326" cy="57606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490435" y="4437112"/>
            <a:ext cx="277326" cy="3229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7942906" y="3973124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Utérus très épais</a:t>
            </a:r>
            <a:endParaRPr lang="fr-FR" dirty="0">
              <a:solidFill>
                <a:prstClr val="black"/>
              </a:solidFill>
            </a:endParaRPr>
          </a:p>
        </p:txBody>
      </p:sp>
      <p:cxnSp>
        <p:nvCxnSpPr>
          <p:cNvPr id="28" name="Connecteur droit avec flèche 27"/>
          <p:cNvCxnSpPr/>
          <p:nvPr/>
        </p:nvCxnSpPr>
        <p:spPr>
          <a:xfrm flipH="1">
            <a:off x="6084168" y="4434789"/>
            <a:ext cx="1114792" cy="232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2987824" y="5661248"/>
            <a:ext cx="1623045" cy="914847"/>
          </a:xfrm>
          <a:prstGeom prst="rect">
            <a:avLst/>
          </a:prstGeom>
          <a:solidFill>
            <a:srgbClr val="FF00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cxnSp>
        <p:nvCxnSpPr>
          <p:cNvPr id="31" name="Connecteur droit avec flèche 30"/>
          <p:cNvCxnSpPr/>
          <p:nvPr/>
        </p:nvCxnSpPr>
        <p:spPr>
          <a:xfrm>
            <a:off x="4427984" y="1300353"/>
            <a:ext cx="0" cy="5152983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ZoneTexte 32"/>
          <p:cNvSpPr txBox="1"/>
          <p:nvPr/>
        </p:nvSpPr>
        <p:spPr>
          <a:xfrm>
            <a:off x="2503212" y="2994660"/>
            <a:ext cx="1872208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prstClr val="black"/>
                </a:solidFill>
              </a:rPr>
              <a:t>Épaisseur constante du vagin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610869" y="1151033"/>
            <a:ext cx="1623045" cy="333752"/>
          </a:xfrm>
          <a:prstGeom prst="rect">
            <a:avLst/>
          </a:prstGeom>
          <a:solidFill>
            <a:srgbClr val="FF0000">
              <a:alpha val="3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0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 animBg="1"/>
      <p:bldP spid="14" grpId="0"/>
      <p:bldP spid="15" grpId="0" animBg="1"/>
      <p:bldP spid="16" grpId="0" animBg="1"/>
      <p:bldP spid="17" grpId="0"/>
      <p:bldP spid="18" grpId="0" animBg="1"/>
      <p:bldP spid="19" grpId="0"/>
      <p:bldP spid="24" grpId="0" animBg="1"/>
      <p:bldP spid="25" grpId="0" animBg="1"/>
      <p:bldP spid="26" grpId="0"/>
      <p:bldP spid="34" grpId="0" animBg="1"/>
      <p:bldP spid="33" grpId="0" animBg="1"/>
      <p:bldP spid="3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500474"/>
            <a:ext cx="78126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BILAN: Les </a:t>
            </a:r>
            <a:r>
              <a:rPr lang="fr-FR" sz="3200" b="1" u="sng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règles</a:t>
            </a:r>
            <a:r>
              <a:rPr lang="fr-FR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(5-6 jours en moyenne) correspondent à l’élimination de la couche superficielle de l’utérus ( = muqueuse utérine</a:t>
            </a:r>
            <a:r>
              <a:rPr lang="fr-FR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).</a:t>
            </a:r>
          </a:p>
          <a:p>
            <a:endParaRPr lang="fr-FR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chaque cycle (28 jours en moyenne), la muqueuse utérine s’épaissit pour accueillir le futur embryon. S’il n’y en a pas, cette couche est éliminée : ce sont les </a:t>
            </a:r>
            <a:r>
              <a:rPr lang="fr-FR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règles.</a:t>
            </a:r>
            <a:endParaRPr lang="fr-FR" sz="2800" b="1" dirty="0">
              <a:solidFill>
                <a:srgbClr val="FF0000"/>
              </a:solidFill>
              <a:effectLst/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3" name="Picture 2" descr="http://cdn-gulli.ladmedia.fr/var/jeunesse/storage/images/canalj/la-tele/dessins-animes/titeuf/images/personnages/titeuf3/4279014-1-fre-FR/Titeuf_image_player_432_32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38" r="32234"/>
          <a:stretch/>
        </p:blipFill>
        <p:spPr bwMode="auto">
          <a:xfrm>
            <a:off x="8100392" y="5251445"/>
            <a:ext cx="647629" cy="137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7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6" descr="bilan fct organes femm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0"/>
            <a:ext cx="6846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4716463" y="1785938"/>
            <a:ext cx="1108075" cy="40229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fr-FR" sz="2000" b="1" dirty="0" smtClean="0">
                <a:latin typeface="Arial" charset="0"/>
                <a:cs typeface="Arial" charset="0"/>
              </a:rPr>
              <a:t>Règles</a:t>
            </a:r>
            <a:endParaRPr lang="fr-FR" sz="2000" b="1" dirty="0" smtClean="0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225288" name="Text Box 8"/>
          <p:cNvSpPr txBox="1">
            <a:spLocks noChangeArrowheads="1"/>
          </p:cNvSpPr>
          <p:nvPr/>
        </p:nvSpPr>
        <p:spPr bwMode="auto">
          <a:xfrm>
            <a:off x="3563938" y="5589588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FR" sz="2400" b="1" smtClean="0">
                <a:solidFill>
                  <a:srgbClr val="339966"/>
                </a:solidFill>
                <a:latin typeface="Arial" charset="0"/>
                <a:cs typeface="Arial" charset="0"/>
              </a:rPr>
              <a:t>OVULATION</a:t>
            </a:r>
          </a:p>
        </p:txBody>
      </p:sp>
      <p:sp>
        <p:nvSpPr>
          <p:cNvPr id="225289" name="Text Box 9"/>
          <p:cNvSpPr txBox="1">
            <a:spLocks noChangeArrowheads="1"/>
          </p:cNvSpPr>
          <p:nvPr/>
        </p:nvSpPr>
        <p:spPr bwMode="auto">
          <a:xfrm>
            <a:off x="6588125" y="2997200"/>
            <a:ext cx="2195513" cy="101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FR" sz="2000" b="1" smtClean="0">
                <a:solidFill>
                  <a:prstClr val="black"/>
                </a:solidFill>
                <a:latin typeface="Arial" charset="0"/>
                <a:cs typeface="Arial" charset="0"/>
              </a:rPr>
              <a:t>Développement de l’ovule dans l’ovaire</a:t>
            </a:r>
          </a:p>
        </p:txBody>
      </p:sp>
      <p:sp>
        <p:nvSpPr>
          <p:cNvPr id="225290" name="Text Box 10"/>
          <p:cNvSpPr txBox="1">
            <a:spLocks noChangeArrowheads="1"/>
          </p:cNvSpPr>
          <p:nvPr/>
        </p:nvSpPr>
        <p:spPr bwMode="auto">
          <a:xfrm>
            <a:off x="2454275" y="4064000"/>
            <a:ext cx="20462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FR" sz="2000" b="1" smtClean="0">
                <a:solidFill>
                  <a:srgbClr val="CC0000"/>
                </a:solidFill>
                <a:latin typeface="Arial" charset="0"/>
                <a:cs typeface="Arial" charset="0"/>
              </a:rPr>
              <a:t>Croissance de la muqueuse utérine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1346200" y="260648"/>
            <a:ext cx="1108075" cy="40229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fr-FR" sz="2000" b="1" dirty="0" smtClean="0">
                <a:latin typeface="Arial" charset="0"/>
                <a:cs typeface="Arial" charset="0"/>
              </a:rPr>
              <a:t>Ovaire</a:t>
            </a:r>
            <a:endParaRPr lang="fr-FR" sz="2000" b="1" dirty="0" smtClean="0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cxnSp>
        <p:nvCxnSpPr>
          <p:cNvPr id="3" name="Connecteur droit avec flèche 2"/>
          <p:cNvCxnSpPr/>
          <p:nvPr/>
        </p:nvCxnSpPr>
        <p:spPr>
          <a:xfrm>
            <a:off x="2555776" y="461793"/>
            <a:ext cx="1872208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73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7" grpId="0" animBg="1"/>
      <p:bldP spid="225288" grpId="0"/>
      <p:bldP spid="225289" grpId="0"/>
      <p:bldP spid="225290" grpId="0"/>
      <p:bldP spid="7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332656"/>
            <a:ext cx="799288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Le </a:t>
            </a:r>
            <a:r>
              <a:rPr lang="fr-FR" sz="2800" b="1" dirty="0">
                <a:solidFill>
                  <a:srgbClr val="FF0000"/>
                </a:solidFill>
              </a:rPr>
              <a:t>cycle sexuel de la femme est en fait la synchronisation de deux cycles de 28 jours </a:t>
            </a:r>
            <a:r>
              <a:rPr lang="fr-FR" sz="2800" b="1" dirty="0" smtClean="0">
                <a:solidFill>
                  <a:srgbClr val="FF0000"/>
                </a:solidFill>
              </a:rPr>
              <a:t>:</a:t>
            </a:r>
          </a:p>
          <a:p>
            <a:endParaRPr lang="fr-FR" sz="2800" b="1" dirty="0">
              <a:solidFill>
                <a:srgbClr val="FF0000"/>
              </a:solidFill>
            </a:endParaRPr>
          </a:p>
          <a:p>
            <a:r>
              <a:rPr lang="fr-FR" sz="2800" b="1" dirty="0" smtClean="0">
                <a:solidFill>
                  <a:srgbClr val="FF0000"/>
                </a:solidFill>
              </a:rPr>
              <a:t>-  Le </a:t>
            </a:r>
            <a:r>
              <a:rPr lang="fr-FR" sz="2800" b="1" u="sng" dirty="0">
                <a:solidFill>
                  <a:srgbClr val="FF0000"/>
                </a:solidFill>
              </a:rPr>
              <a:t>cycle de l’utérus</a:t>
            </a:r>
            <a:r>
              <a:rPr lang="fr-FR" sz="2800" b="1" dirty="0">
                <a:solidFill>
                  <a:srgbClr val="FF0000"/>
                </a:solidFill>
              </a:rPr>
              <a:t>, avec les règles les 5-6 premiers jours puis l’épaississement de la muqueuse </a:t>
            </a:r>
            <a:r>
              <a:rPr lang="fr-FR" sz="2800" b="1" dirty="0" smtClean="0">
                <a:solidFill>
                  <a:srgbClr val="FF0000"/>
                </a:solidFill>
              </a:rPr>
              <a:t>utérine</a:t>
            </a:r>
          </a:p>
          <a:p>
            <a:endParaRPr lang="fr-FR" sz="2800" b="1" dirty="0">
              <a:solidFill>
                <a:srgbClr val="FF0000"/>
              </a:solidFill>
            </a:endParaRPr>
          </a:p>
          <a:p>
            <a:r>
              <a:rPr lang="fr-FR" sz="2800" b="1" dirty="0">
                <a:solidFill>
                  <a:srgbClr val="FF0000"/>
                </a:solidFill>
              </a:rPr>
              <a:t>-  Le </a:t>
            </a:r>
            <a:r>
              <a:rPr lang="fr-FR" sz="2800" b="1" u="sng" dirty="0">
                <a:solidFill>
                  <a:srgbClr val="FF0000"/>
                </a:solidFill>
              </a:rPr>
              <a:t>cycle ovarien </a:t>
            </a:r>
            <a:r>
              <a:rPr lang="fr-FR" sz="2800" b="1" dirty="0">
                <a:solidFill>
                  <a:srgbClr val="FF0000"/>
                </a:solidFill>
              </a:rPr>
              <a:t>marqué par l’ovulation qui a toujours lieu 14 jours avant le premier jour des règles.</a:t>
            </a:r>
          </a:p>
          <a:p>
            <a:r>
              <a:rPr lang="fr-FR" sz="2800" b="1" dirty="0">
                <a:solidFill>
                  <a:srgbClr val="FF0000"/>
                </a:solidFill>
              </a:rPr>
              <a:t>Par convention, le 1</a:t>
            </a:r>
            <a:r>
              <a:rPr lang="fr-FR" sz="2800" b="1" baseline="30000" dirty="0">
                <a:solidFill>
                  <a:srgbClr val="FF0000"/>
                </a:solidFill>
              </a:rPr>
              <a:t>er</a:t>
            </a:r>
            <a:r>
              <a:rPr lang="fr-FR" sz="2800" b="1" dirty="0">
                <a:solidFill>
                  <a:srgbClr val="FF0000"/>
                </a:solidFill>
              </a:rPr>
              <a:t> jour des règles est le 1</a:t>
            </a:r>
            <a:r>
              <a:rPr lang="fr-FR" sz="2800" b="1" baseline="30000" dirty="0">
                <a:solidFill>
                  <a:srgbClr val="FF0000"/>
                </a:solidFill>
              </a:rPr>
              <a:t>er</a:t>
            </a:r>
            <a:r>
              <a:rPr lang="fr-FR" sz="2800" b="1" dirty="0">
                <a:solidFill>
                  <a:srgbClr val="FF0000"/>
                </a:solidFill>
              </a:rPr>
              <a:t> jour d’un </a:t>
            </a:r>
            <a:r>
              <a:rPr lang="fr-FR" sz="2800" b="1" dirty="0" smtClean="0">
                <a:solidFill>
                  <a:srgbClr val="FF0000"/>
                </a:solidFill>
              </a:rPr>
              <a:t>cycle.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66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rchives.universcience.fr/francais/ala_cite/expositions/zizi-sexuel/img/la-puberte/illustr-titeuf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40" y="1357298"/>
            <a:ext cx="2428892" cy="407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3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2936</TotalTime>
  <Words>1103</Words>
  <Application>Microsoft Office PowerPoint</Application>
  <PresentationFormat>Affichage à l'écran (4:3)</PresentationFormat>
  <Paragraphs>253</Paragraphs>
  <Slides>50</Slides>
  <Notes>32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Oriel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 – La puberté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Observation microscopique des testicules de cobaye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Sidonie</dc:creator>
  <cp:lastModifiedBy>Sidonie</cp:lastModifiedBy>
  <cp:revision>105</cp:revision>
  <dcterms:created xsi:type="dcterms:W3CDTF">2011-10-19T15:32:21Z</dcterms:created>
  <dcterms:modified xsi:type="dcterms:W3CDTF">2012-12-19T18:19:14Z</dcterms:modified>
</cp:coreProperties>
</file>