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99"/>
    <a:srgbClr val="66FF33"/>
    <a:srgbClr val="66FF66"/>
    <a:srgbClr val="99FF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53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0E6B5-CFAA-4620-A3E7-B6A4237498CB}" type="datetimeFigureOut">
              <a:rPr lang="fr-FR" smtClean="0"/>
              <a:t>09/02/2013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62290-2EF6-4959-91F3-7506B565FD65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0E6B5-CFAA-4620-A3E7-B6A4237498CB}" type="datetimeFigureOut">
              <a:rPr lang="fr-FR" smtClean="0"/>
              <a:t>09/02/2013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62290-2EF6-4959-91F3-7506B565FD65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0E6B5-CFAA-4620-A3E7-B6A4237498CB}" type="datetimeFigureOut">
              <a:rPr lang="fr-FR" smtClean="0"/>
              <a:t>09/02/2013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62290-2EF6-4959-91F3-7506B565FD65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0E6B5-CFAA-4620-A3E7-B6A4237498CB}" type="datetimeFigureOut">
              <a:rPr lang="fr-FR" smtClean="0"/>
              <a:t>09/02/2013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62290-2EF6-4959-91F3-7506B565FD65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0E6B5-CFAA-4620-A3E7-B6A4237498CB}" type="datetimeFigureOut">
              <a:rPr lang="fr-FR" smtClean="0"/>
              <a:t>09/02/2013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62290-2EF6-4959-91F3-7506B565FD65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0E6B5-CFAA-4620-A3E7-B6A4237498CB}" type="datetimeFigureOut">
              <a:rPr lang="fr-FR" smtClean="0"/>
              <a:t>09/02/2013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62290-2EF6-4959-91F3-7506B565FD65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0E6B5-CFAA-4620-A3E7-B6A4237498CB}" type="datetimeFigureOut">
              <a:rPr lang="fr-FR" smtClean="0"/>
              <a:t>09/02/2013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62290-2EF6-4959-91F3-7506B565FD65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0E6B5-CFAA-4620-A3E7-B6A4237498CB}" type="datetimeFigureOut">
              <a:rPr lang="fr-FR" smtClean="0"/>
              <a:t>09/02/2013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62290-2EF6-4959-91F3-7506B565FD65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0E6B5-CFAA-4620-A3E7-B6A4237498CB}" type="datetimeFigureOut">
              <a:rPr lang="fr-FR" smtClean="0"/>
              <a:t>09/02/2013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62290-2EF6-4959-91F3-7506B565FD65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0E6B5-CFAA-4620-A3E7-B6A4237498CB}" type="datetimeFigureOut">
              <a:rPr lang="fr-FR" smtClean="0"/>
              <a:t>09/02/2013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62290-2EF6-4959-91F3-7506B565FD65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0E6B5-CFAA-4620-A3E7-B6A4237498CB}" type="datetimeFigureOut">
              <a:rPr lang="fr-FR" smtClean="0"/>
              <a:t>09/02/2013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62290-2EF6-4959-91F3-7506B565FD65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F0E6B5-CFAA-4620-A3E7-B6A4237498CB}" type="datetimeFigureOut">
              <a:rPr lang="fr-FR" smtClean="0"/>
              <a:t>09/02/2013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D62290-2EF6-4959-91F3-7506B565FD65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www.google.fr/imgres?q=robert+capa+cartier+bresson&amp;um=1&amp;hl=fr&amp;tbo=d&amp;biw=1440&amp;bih=805&amp;tbm=isch&amp;tbnid=Koas4UfLsEZw6M:&amp;imgrefurl=http://blog.ricecracker.net/2011/12/30/henri-cartier-bresson-capa-chim/&amp;docid=WetCiCrGlGCkxM&amp;imgurl=http://blog.ricecracker.net/wp-content/uploads/2011/12/PAR43588.jpg&amp;w=614&amp;h=414&amp;ei=dxcWUd6oNqiw0AXm5oGoDA&amp;zoom=1&amp;iact=hc&amp;vpx=738&amp;vpy=440&amp;dur=37648&amp;hovh=184&amp;hovw=274&amp;tx=170&amp;ty=141&amp;sig=100365013339060440443&amp;page=1&amp;tbnh=135&amp;tbnw=199&amp;start=0&amp;ndsp=40&amp;ved=1t:429,r:20,s:0,i:144" TargetMode="Externa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55576" y="476672"/>
            <a:ext cx="7772400" cy="1470025"/>
          </a:xfrm>
        </p:spPr>
        <p:txBody>
          <a:bodyPr>
            <a:normAutofit/>
          </a:bodyPr>
          <a:lstStyle/>
          <a:p>
            <a:r>
              <a:rPr lang="fr-FR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HDA: </a:t>
            </a:r>
            <a:r>
              <a:rPr lang="fr-F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en lien avec le poème de P. Eluard, </a:t>
            </a:r>
            <a:r>
              <a:rPr lang="fr-FR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Comprenne qui voudra</a:t>
            </a:r>
            <a:endParaRPr lang="fr-FR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itchFamily="66" charset="0"/>
            </a:endParaRP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31640" y="2348880"/>
            <a:ext cx="6400800" cy="3024336"/>
          </a:xfrm>
        </p:spPr>
        <p:txBody>
          <a:bodyPr>
            <a:noAutofit/>
          </a:bodyPr>
          <a:lstStyle/>
          <a:p>
            <a:r>
              <a:rPr lang="fr-FR" sz="48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Robert Capa,</a:t>
            </a:r>
            <a:br>
              <a:rPr lang="fr-FR" sz="48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</a:br>
            <a:r>
              <a:rPr lang="fr-FR" sz="48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profession photographe reporter</a:t>
            </a:r>
            <a:r>
              <a:rPr lang="fr-FR" sz="4800" b="1" dirty="0" smtClean="0">
                <a:solidFill>
                  <a:schemeClr val="tx2">
                    <a:lumMod val="50000"/>
                  </a:schemeClr>
                </a:solidFill>
              </a:rPr>
              <a:t>              </a:t>
            </a:r>
            <a:endParaRPr lang="fr-FR" sz="4800" b="1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864096"/>
          </a:xfrm>
        </p:spPr>
        <p:txBody>
          <a:bodyPr>
            <a:normAutofit/>
          </a:bodyPr>
          <a:lstStyle/>
          <a:p>
            <a:r>
              <a:rPr lang="fr-F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Qui êtes-vous M. Capa?</a:t>
            </a:r>
            <a:endParaRPr lang="fr-F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itchFamily="66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124744"/>
            <a:ext cx="5482952" cy="5544616"/>
          </a:xfrm>
        </p:spPr>
        <p:txBody>
          <a:bodyPr>
            <a:normAutofit/>
          </a:bodyPr>
          <a:lstStyle/>
          <a:p>
            <a:r>
              <a:rPr lang="fr-FR" b="1" dirty="0" smtClean="0">
                <a:latin typeface="Bradley Hand ITC" pitchFamily="66" charset="0"/>
              </a:rPr>
              <a:t>Robert Capa de son vrai nom </a:t>
            </a:r>
            <a:r>
              <a:rPr lang="fr-FR" b="1" dirty="0" err="1" smtClean="0">
                <a:latin typeface="Bradley Hand ITC" pitchFamily="66" charset="0"/>
              </a:rPr>
              <a:t>Endre</a:t>
            </a:r>
            <a:r>
              <a:rPr lang="fr-FR" b="1" dirty="0" smtClean="0">
                <a:latin typeface="Bradley Hand ITC" pitchFamily="66" charset="0"/>
              </a:rPr>
              <a:t> </a:t>
            </a:r>
            <a:r>
              <a:rPr lang="fr-FR" b="1" dirty="0" err="1" smtClean="0">
                <a:latin typeface="Bradley Hand ITC" pitchFamily="66" charset="0"/>
              </a:rPr>
              <a:t>Erno</a:t>
            </a:r>
            <a:r>
              <a:rPr lang="fr-FR" b="1" dirty="0" smtClean="0">
                <a:latin typeface="Bradley Hand ITC" pitchFamily="66" charset="0"/>
              </a:rPr>
              <a:t> Friedmann est né en 1913 et mort en 1954 est un photographe reporter juif américain d’origine hongroise.</a:t>
            </a:r>
          </a:p>
          <a:p>
            <a:r>
              <a:rPr lang="fr-FR" b="1" dirty="0" smtClean="0">
                <a:latin typeface="Bradley Hand ITC" pitchFamily="66" charset="0"/>
              </a:rPr>
              <a:t>Il est d’abord correspondant de presse du magazine </a:t>
            </a:r>
            <a:r>
              <a:rPr lang="fr-FR" b="1" i="1" u="sng" dirty="0" smtClean="0">
                <a:latin typeface="Bradley Hand ITC" pitchFamily="66" charset="0"/>
              </a:rPr>
              <a:t>Life</a:t>
            </a:r>
            <a:r>
              <a:rPr lang="fr-FR" b="1" dirty="0" smtClean="0">
                <a:latin typeface="Bradley Hand ITC" pitchFamily="66" charset="0"/>
              </a:rPr>
              <a:t>.</a:t>
            </a:r>
          </a:p>
          <a:p>
            <a:r>
              <a:rPr lang="fr-FR" b="1" dirty="0" smtClean="0">
                <a:latin typeface="Bradley Hand ITC" pitchFamily="66" charset="0"/>
              </a:rPr>
              <a:t>Exilé en Allemagne, il s’installe à Paris après l’arrivée d’Hitler au pouvoir.</a:t>
            </a:r>
            <a:endParaRPr lang="fr-FR" b="1" dirty="0" smtClean="0">
              <a:latin typeface="Bradley Hand ITC" pitchFamily="66" charset="0"/>
            </a:endParaRPr>
          </a:p>
          <a:p>
            <a:pPr>
              <a:buNone/>
            </a:pPr>
            <a:endParaRPr lang="fr-FR" dirty="0"/>
          </a:p>
        </p:txBody>
      </p:sp>
      <p:pic>
        <p:nvPicPr>
          <p:cNvPr id="5" name="il_fi" descr="http://upload.wikimedia.org/wikipedia/commons/thumb/6/63/RobertCapabyGerdaTaro.jpg/280px-RobertCapabyGerdaTaro.jpg"/>
          <p:cNvPicPr>
            <a:picLocks noGrp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12160" y="1340768"/>
            <a:ext cx="2808312" cy="367240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1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   </a:t>
            </a:r>
            <a:endParaRPr lang="fr-FR" dirty="0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932040" y="188640"/>
            <a:ext cx="4038600" cy="6408712"/>
          </a:xfrm>
        </p:spPr>
        <p:txBody>
          <a:bodyPr>
            <a:normAutofit fontScale="92500"/>
          </a:bodyPr>
          <a:lstStyle/>
          <a:p>
            <a:r>
              <a:rPr lang="fr-FR" b="1" dirty="0" smtClean="0">
                <a:latin typeface="Bradley Hand ITC" pitchFamily="66" charset="0"/>
              </a:rPr>
              <a:t>Puis avec David Seymour et Henri Cartier-Bresson,</a:t>
            </a:r>
          </a:p>
          <a:p>
            <a:r>
              <a:rPr lang="fr-FR" b="1" dirty="0" smtClean="0">
                <a:latin typeface="Bradley Hand ITC" pitchFamily="66" charset="0"/>
              </a:rPr>
              <a:t> il fonde l’agence Magnum en 1947.</a:t>
            </a:r>
          </a:p>
          <a:p>
            <a:r>
              <a:rPr lang="fr-FR" b="1" dirty="0" smtClean="0">
                <a:latin typeface="Bradley Hand ITC" pitchFamily="66" charset="0"/>
              </a:rPr>
              <a:t>Capa est un photographe de guerre qui cherche à capturer le mouvement, il écrira: </a:t>
            </a:r>
            <a:r>
              <a:rPr lang="fr-FR" b="1" dirty="0" smtClean="0">
                <a:solidFill>
                  <a:srgbClr val="FF0000"/>
                </a:solidFill>
                <a:latin typeface="Bradley Hand ITC" pitchFamily="66" charset="0"/>
              </a:rPr>
              <a:t>« Si ta photo n’est pas bonne, c’est que tu n’étais pas assez près. »</a:t>
            </a:r>
          </a:p>
          <a:p>
            <a:r>
              <a:rPr lang="fr-FR" b="1" dirty="0" smtClean="0">
                <a:latin typeface="Bradley Hand ITC" pitchFamily="66" charset="0"/>
              </a:rPr>
              <a:t>Il s’est engagé, notamment dans la guerre d’Espagne contre Franco.</a:t>
            </a:r>
            <a:endParaRPr lang="fr-FR" b="1" dirty="0">
              <a:latin typeface="Bradley Hand ITC" pitchFamily="66" charset="0"/>
            </a:endParaRPr>
          </a:p>
        </p:txBody>
      </p:sp>
      <p:pic>
        <p:nvPicPr>
          <p:cNvPr id="5" name="rg_hi" descr="http://t0.gstatic.com/images?q=tbn:ANd9GcRcKAq0GzauXogEL9gxQo1FUlCJKL-AJxF1xkMzD48QNjwIkVAMag">
            <a:hlinkClick r:id="rId2"/>
          </p:cNvPr>
          <p:cNvPicPr>
            <a:picLocks noGrp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188640"/>
            <a:ext cx="3240360" cy="2088232"/>
          </a:xfrm>
          <a:prstGeom prst="ellipse">
            <a:avLst/>
          </a:prstGeom>
          <a:ln w="63500" cap="rnd">
            <a:solidFill>
              <a:schemeClr val="tx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6" name="il_fi" descr="http://2.bp.blogspot.com/-q0cQz_HUqA4/TWDtxFAra1I/AAAAAAAAAVs/tVGCFj1apSU/s1600/Robert+Capa-mort+d%2527un+milicien+espagnol+pr%25C3%25A8s+de+Cordoue-1936.jpg"/>
          <p:cNvPicPr/>
          <p:nvPr/>
        </p:nvPicPr>
        <p:blipFill>
          <a:blip r:embed="rId4" cstate="print"/>
          <a:srcRect t="14031" r="37628"/>
          <a:stretch>
            <a:fillRect/>
          </a:stretch>
        </p:blipFill>
        <p:spPr bwMode="auto">
          <a:xfrm>
            <a:off x="755576" y="3284984"/>
            <a:ext cx="2600325" cy="235616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tx1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7" name="Rectangle à coins arrondis 6"/>
          <p:cNvSpPr/>
          <p:nvPr/>
        </p:nvSpPr>
        <p:spPr>
          <a:xfrm>
            <a:off x="179512" y="2060848"/>
            <a:ext cx="1634480" cy="64807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latin typeface="Bradley Hand ITC" pitchFamily="66" charset="0"/>
              </a:rPr>
              <a:t>Henri Cartier-Bresson</a:t>
            </a:r>
            <a:endParaRPr lang="fr-FR" b="1" dirty="0">
              <a:latin typeface="Bradley Hand ITC" pitchFamily="66" charset="0"/>
            </a:endParaRPr>
          </a:p>
        </p:txBody>
      </p:sp>
      <p:sp>
        <p:nvSpPr>
          <p:cNvPr id="8" name="Rectangle à coins arrondis 7"/>
          <p:cNvSpPr/>
          <p:nvPr/>
        </p:nvSpPr>
        <p:spPr>
          <a:xfrm>
            <a:off x="3131840" y="2132856"/>
            <a:ext cx="1634480" cy="64807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latin typeface="Bradley Hand ITC" pitchFamily="66" charset="0"/>
              </a:rPr>
              <a:t>Robert Capa</a:t>
            </a:r>
            <a:endParaRPr lang="fr-FR" b="1" dirty="0">
              <a:latin typeface="Bradley Hand ITC" pitchFamily="66" charset="0"/>
            </a:endParaRPr>
          </a:p>
        </p:txBody>
      </p:sp>
      <p:cxnSp>
        <p:nvCxnSpPr>
          <p:cNvPr id="10" name="Connecteur droit avec flèche 9"/>
          <p:cNvCxnSpPr/>
          <p:nvPr/>
        </p:nvCxnSpPr>
        <p:spPr>
          <a:xfrm flipV="1">
            <a:off x="1331640" y="1772816"/>
            <a:ext cx="144016" cy="28803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1" name="Connecteur droit avec flèche 10"/>
          <p:cNvCxnSpPr/>
          <p:nvPr/>
        </p:nvCxnSpPr>
        <p:spPr>
          <a:xfrm flipH="1" flipV="1">
            <a:off x="3203848" y="1628800"/>
            <a:ext cx="576064" cy="43204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3" name="Rectangle à coins arrondis 12"/>
          <p:cNvSpPr/>
          <p:nvPr/>
        </p:nvSpPr>
        <p:spPr>
          <a:xfrm rot="21238893">
            <a:off x="349872" y="5773897"/>
            <a:ext cx="3816424" cy="64807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latin typeface="Bradley Hand ITC" pitchFamily="66" charset="0"/>
              </a:rPr>
              <a:t>Robert Capa, </a:t>
            </a:r>
            <a:r>
              <a:rPr lang="fr-FR" b="1" u="sng" dirty="0" err="1" smtClean="0">
                <a:latin typeface="Bradley Hand ITC" pitchFamily="66" charset="0"/>
              </a:rPr>
              <a:t>Cerro</a:t>
            </a:r>
            <a:r>
              <a:rPr lang="fr-FR" b="1" u="sng" dirty="0" smtClean="0">
                <a:latin typeface="Bradley Hand ITC" pitchFamily="66" charset="0"/>
              </a:rPr>
              <a:t> </a:t>
            </a:r>
            <a:r>
              <a:rPr lang="fr-FR" b="1" u="sng" dirty="0" err="1" smtClean="0">
                <a:latin typeface="Bradley Hand ITC" pitchFamily="66" charset="0"/>
              </a:rPr>
              <a:t>Muriano</a:t>
            </a:r>
            <a:r>
              <a:rPr lang="fr-FR" b="1" u="sng" dirty="0" smtClean="0">
                <a:latin typeface="Bradley Hand ITC" pitchFamily="66" charset="0"/>
              </a:rPr>
              <a:t>, </a:t>
            </a:r>
            <a:r>
              <a:rPr lang="fr-FR" b="1" dirty="0" smtClean="0">
                <a:latin typeface="Bradley Hand ITC" pitchFamily="66" charset="0"/>
              </a:rPr>
              <a:t>Andalousie, 5 septembre 1936.</a:t>
            </a:r>
            <a:endParaRPr lang="fr-FR" b="1" dirty="0">
              <a:latin typeface="Bradley Hand ITC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512" y="0"/>
            <a:ext cx="8784976" cy="1143000"/>
          </a:xfrm>
        </p:spPr>
        <p:txBody>
          <a:bodyPr>
            <a:noAutofit/>
          </a:bodyPr>
          <a:lstStyle/>
          <a:p>
            <a:r>
              <a:rPr lang="fr-FR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Contexte de la photo: La tondue de Chartres </a:t>
            </a:r>
            <a:endParaRPr lang="fr-FR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itchFamily="66" charset="0"/>
            </a:endParaRP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23528" y="4005064"/>
            <a:ext cx="8363272" cy="2664296"/>
          </a:xfrm>
        </p:spPr>
        <p:txBody>
          <a:bodyPr>
            <a:normAutofit/>
          </a:bodyPr>
          <a:lstStyle/>
          <a:p>
            <a:r>
              <a:rPr lang="fr-FR" b="1" dirty="0">
                <a:latin typeface="Bradley Hand ITC" pitchFamily="66" charset="0"/>
              </a:rPr>
              <a:t>Dix semaines après avoir débarqué, </a:t>
            </a:r>
            <a:r>
              <a:rPr lang="fr-FR" b="1" u="sng" dirty="0">
                <a:latin typeface="Bradley Hand ITC" pitchFamily="66" charset="0"/>
              </a:rPr>
              <a:t>à l’aube du 6 juin 1944, à Omaha Beach </a:t>
            </a:r>
            <a:r>
              <a:rPr lang="fr-FR" b="1" dirty="0">
                <a:latin typeface="Bradley Hand ITC" pitchFamily="66" charset="0"/>
              </a:rPr>
              <a:t>avec la première vague d’assaut américaine, simplement armé de deux Zeiss </a:t>
            </a:r>
            <a:r>
              <a:rPr lang="fr-FR" b="1" dirty="0" err="1">
                <a:latin typeface="Bradley Hand ITC" pitchFamily="66" charset="0"/>
              </a:rPr>
              <a:t>Ikon</a:t>
            </a:r>
            <a:r>
              <a:rPr lang="fr-FR" b="1" dirty="0">
                <a:latin typeface="Bradley Hand ITC" pitchFamily="66" charset="0"/>
              </a:rPr>
              <a:t> </a:t>
            </a:r>
            <a:r>
              <a:rPr lang="fr-FR" b="1" dirty="0" smtClean="0">
                <a:latin typeface="Bradley Hand ITC" pitchFamily="66" charset="0"/>
              </a:rPr>
              <a:t> </a:t>
            </a:r>
            <a:r>
              <a:rPr lang="fr-FR" b="1" dirty="0" err="1" smtClean="0">
                <a:latin typeface="Bradley Hand ITC" pitchFamily="66" charset="0"/>
              </a:rPr>
              <a:t>Contax</a:t>
            </a:r>
            <a:r>
              <a:rPr lang="fr-FR" b="1" dirty="0">
                <a:latin typeface="Bradley Hand ITC" pitchFamily="66" charset="0"/>
              </a:rPr>
              <a:t>, </a:t>
            </a:r>
            <a:r>
              <a:rPr lang="fr-FR" b="1" u="sng" dirty="0">
                <a:latin typeface="Bradley Hand ITC" pitchFamily="66" charset="0"/>
              </a:rPr>
              <a:t>Capa arrive le mercredi 16 août dans le centre ville de Chartres </a:t>
            </a:r>
            <a:r>
              <a:rPr lang="fr-FR" b="1" dirty="0">
                <a:latin typeface="Bradley Hand ITC" pitchFamily="66" charset="0"/>
              </a:rPr>
              <a:t>avec les libérateurs </a:t>
            </a:r>
            <a:r>
              <a:rPr lang="fr-FR" b="1" dirty="0" smtClean="0">
                <a:latin typeface="Bradley Hand ITC" pitchFamily="66" charset="0"/>
              </a:rPr>
              <a:t>d’outre- atlantique</a:t>
            </a:r>
            <a:r>
              <a:rPr lang="fr-FR" b="1" dirty="0">
                <a:latin typeface="Bradley Hand ITC" pitchFamily="66" charset="0"/>
              </a:rPr>
              <a:t>.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fr-FR" dirty="0" smtClean="0"/>
              <a:t>   </a:t>
            </a:r>
            <a:endParaRPr lang="fr-FR" dirty="0"/>
          </a:p>
        </p:txBody>
      </p:sp>
      <p:pic>
        <p:nvPicPr>
          <p:cNvPr id="1026" name="Picture 2" descr="http://www.lechorepublicain.fr/photoSRC/bqViVeldaWelbKxCPNWs_pusXXdNGltxXD4uu1iw_sR0IkLcazbGupnwlQUaVQo_pWI48f0HY_sxYvETMFwM2diAkJo-_/837420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836712"/>
            <a:ext cx="6192688" cy="329624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Rectangle à coins arrondis 7"/>
          <p:cNvSpPr/>
          <p:nvPr/>
        </p:nvSpPr>
        <p:spPr>
          <a:xfrm>
            <a:off x="7308304" y="1628800"/>
            <a:ext cx="1634480" cy="2016224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latin typeface="Bradley Hand ITC" pitchFamily="66" charset="0"/>
              </a:rPr>
              <a:t>L’ancienne poste de Chartres, emplacement de la médiathèque actuelle</a:t>
            </a:r>
            <a:endParaRPr lang="fr-FR" b="1" dirty="0">
              <a:latin typeface="Bradley Hand ITC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               </a:t>
            </a:r>
            <a:endParaRPr lang="fr-FR" dirty="0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404664"/>
            <a:ext cx="4038600" cy="5721499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fr-FR" b="1" dirty="0">
                <a:latin typeface="Bradley Hand ITC" pitchFamily="66" charset="0"/>
              </a:rPr>
              <a:t>Plus tard, un coiffeur procède à </a:t>
            </a:r>
            <a:r>
              <a:rPr lang="fr-FR" b="1" u="sng" dirty="0">
                <a:latin typeface="Bradley Hand ITC" pitchFamily="66" charset="0"/>
              </a:rPr>
              <a:t>la tonte d’une dizaine de femmes coupables de « collaboration horizontale ». </a:t>
            </a:r>
            <a:r>
              <a:rPr lang="fr-FR" b="1" dirty="0">
                <a:latin typeface="Bradley Hand ITC" pitchFamily="66" charset="0"/>
              </a:rPr>
              <a:t>Capa apparaît à ce moment. Il immortalise les sujets humiliés avant et pendant leur exposition à la foule vindicative qui hurle derrière les grilles.</a:t>
            </a:r>
          </a:p>
        </p:txBody>
      </p:sp>
      <p:pic>
        <p:nvPicPr>
          <p:cNvPr id="5" name="il_fi" descr="http://tonduechartres.files.wordpress.com/2009/11/tondue1.jpeg"/>
          <p:cNvPicPr>
            <a:picLocks noGrp="1"/>
          </p:cNvPicPr>
          <p:nvPr>
            <p:ph sz="half" idx="1"/>
          </p:nvPr>
        </p:nvPicPr>
        <p:blipFill>
          <a:blip r:embed="rId2" cstate="print"/>
          <a:srcRect l="26384" r="17210"/>
          <a:stretch>
            <a:fillRect/>
          </a:stretch>
        </p:blipFill>
        <p:spPr bwMode="auto">
          <a:xfrm>
            <a:off x="539552" y="692696"/>
            <a:ext cx="3960440" cy="48245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Rectangle à coins arrondis 5"/>
          <p:cNvSpPr/>
          <p:nvPr/>
        </p:nvSpPr>
        <p:spPr>
          <a:xfrm>
            <a:off x="539552" y="5517232"/>
            <a:ext cx="4032448" cy="64807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latin typeface="Bradley Hand ITC" pitchFamily="66" charset="0"/>
              </a:rPr>
              <a:t>Robert Capa, </a:t>
            </a:r>
            <a:r>
              <a:rPr lang="fr-FR" b="1" i="1" dirty="0" smtClean="0">
                <a:latin typeface="Bradley Hand ITC" pitchFamily="66" charset="0"/>
              </a:rPr>
              <a:t>La tondue de Chartres</a:t>
            </a:r>
            <a:r>
              <a:rPr lang="fr-FR" b="1" dirty="0" smtClean="0">
                <a:latin typeface="Bradley Hand ITC" pitchFamily="66" charset="0"/>
              </a:rPr>
              <a:t>, 1944 (détail)</a:t>
            </a:r>
            <a:endParaRPr lang="fr-FR" b="1" dirty="0">
              <a:latin typeface="Bradley Hand ITC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            </a:t>
            </a:r>
            <a:endParaRPr lang="fr-FR" dirty="0"/>
          </a:p>
        </p:txBody>
      </p:sp>
      <p:pic>
        <p:nvPicPr>
          <p:cNvPr id="4" name="il_fi" descr="http://lapiquouse2.files.wordpress.com/2010/08/st-copie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620688"/>
            <a:ext cx="7574557" cy="56166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cxnSp>
        <p:nvCxnSpPr>
          <p:cNvPr id="6" name="Connecteur droit 5"/>
          <p:cNvCxnSpPr/>
          <p:nvPr/>
        </p:nvCxnSpPr>
        <p:spPr>
          <a:xfrm>
            <a:off x="827584" y="2348880"/>
            <a:ext cx="7344816" cy="72008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Arc 7"/>
          <p:cNvSpPr/>
          <p:nvPr/>
        </p:nvSpPr>
        <p:spPr>
          <a:xfrm>
            <a:off x="2987824" y="1556792"/>
            <a:ext cx="792088" cy="792088"/>
          </a:xfrm>
          <a:prstGeom prst="arc">
            <a:avLst>
              <a:gd name="adj1" fmla="val 16200000"/>
              <a:gd name="adj2" fmla="val 16060711"/>
            </a:avLst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9" name="Connecteur droit 8"/>
          <p:cNvCxnSpPr/>
          <p:nvPr/>
        </p:nvCxnSpPr>
        <p:spPr>
          <a:xfrm>
            <a:off x="827584" y="2708920"/>
            <a:ext cx="7344816" cy="72008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Arc 10"/>
          <p:cNvSpPr/>
          <p:nvPr/>
        </p:nvSpPr>
        <p:spPr>
          <a:xfrm>
            <a:off x="3995936" y="2636912"/>
            <a:ext cx="1584176" cy="2808312"/>
          </a:xfrm>
          <a:prstGeom prst="arc">
            <a:avLst>
              <a:gd name="adj1" fmla="val 16200000"/>
              <a:gd name="adj2" fmla="val 16060711"/>
            </a:avLst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Arc 12"/>
          <p:cNvSpPr/>
          <p:nvPr/>
        </p:nvSpPr>
        <p:spPr>
          <a:xfrm>
            <a:off x="5724128" y="2636912"/>
            <a:ext cx="1584176" cy="2808312"/>
          </a:xfrm>
          <a:prstGeom prst="arc">
            <a:avLst>
              <a:gd name="adj1" fmla="val 16200000"/>
              <a:gd name="adj2" fmla="val 16060711"/>
            </a:avLst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Arc 13"/>
          <p:cNvSpPr/>
          <p:nvPr/>
        </p:nvSpPr>
        <p:spPr>
          <a:xfrm>
            <a:off x="6012160" y="2789312"/>
            <a:ext cx="288032" cy="711696"/>
          </a:xfrm>
          <a:prstGeom prst="arc">
            <a:avLst>
              <a:gd name="adj1" fmla="val 16200000"/>
              <a:gd name="adj2" fmla="val 16060711"/>
            </a:avLst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15" name="Connecteur droit 14"/>
          <p:cNvCxnSpPr/>
          <p:nvPr/>
        </p:nvCxnSpPr>
        <p:spPr>
          <a:xfrm flipV="1">
            <a:off x="899592" y="4653136"/>
            <a:ext cx="3672408" cy="144016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onnecteur droit 16"/>
          <p:cNvCxnSpPr/>
          <p:nvPr/>
        </p:nvCxnSpPr>
        <p:spPr>
          <a:xfrm>
            <a:off x="4572000" y="4653136"/>
            <a:ext cx="3600400" cy="1584176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Rectangle à coins arrondis 24"/>
          <p:cNvSpPr/>
          <p:nvPr/>
        </p:nvSpPr>
        <p:spPr>
          <a:xfrm>
            <a:off x="3779912" y="5733256"/>
            <a:ext cx="1634480" cy="64807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latin typeface="Bradley Hand ITC" pitchFamily="66" charset="0"/>
              </a:rPr>
              <a:t>Robert Capa</a:t>
            </a:r>
          </a:p>
          <a:p>
            <a:pPr algn="ctr"/>
            <a:r>
              <a:rPr lang="fr-FR" b="1" dirty="0" smtClean="0">
                <a:latin typeface="Bradley Hand ITC" pitchFamily="66" charset="0"/>
              </a:rPr>
              <a:t>« clic »</a:t>
            </a:r>
            <a:endParaRPr lang="fr-FR" b="1" dirty="0">
              <a:latin typeface="Bradley Hand ITC" pitchFamily="66" charset="0"/>
            </a:endParaRPr>
          </a:p>
        </p:txBody>
      </p:sp>
      <p:sp>
        <p:nvSpPr>
          <p:cNvPr id="26" name="Rectangle à coins arrondis 25"/>
          <p:cNvSpPr/>
          <p:nvPr/>
        </p:nvSpPr>
        <p:spPr>
          <a:xfrm>
            <a:off x="7343800" y="2996952"/>
            <a:ext cx="1800200" cy="100811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latin typeface="Bradley Hand ITC" pitchFamily="66" charset="0"/>
              </a:rPr>
              <a:t>Georges et Germaine </a:t>
            </a:r>
            <a:r>
              <a:rPr lang="fr-FR" b="1" dirty="0" err="1" smtClean="0">
                <a:latin typeface="Bradley Hand ITC" pitchFamily="66" charset="0"/>
              </a:rPr>
              <a:t>Touseau</a:t>
            </a:r>
            <a:endParaRPr lang="fr-FR" b="1" dirty="0">
              <a:latin typeface="Bradley Hand ITC" pitchFamily="66" charset="0"/>
            </a:endParaRPr>
          </a:p>
        </p:txBody>
      </p:sp>
      <p:sp>
        <p:nvSpPr>
          <p:cNvPr id="27" name="Rectangle à coins arrondis 26"/>
          <p:cNvSpPr/>
          <p:nvPr/>
        </p:nvSpPr>
        <p:spPr>
          <a:xfrm>
            <a:off x="4139952" y="3933056"/>
            <a:ext cx="1368152" cy="720080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latin typeface="Bradley Hand ITC" pitchFamily="66" charset="0"/>
              </a:rPr>
              <a:t>Simone </a:t>
            </a:r>
            <a:r>
              <a:rPr lang="fr-FR" b="1" dirty="0" err="1" smtClean="0">
                <a:latin typeface="Bradley Hand ITC" pitchFamily="66" charset="0"/>
              </a:rPr>
              <a:t>Touseau</a:t>
            </a:r>
            <a:endParaRPr lang="fr-FR" b="1" dirty="0">
              <a:latin typeface="Bradley Hand ITC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 animBg="1"/>
      <p:bldP spid="13" grpId="0" animBg="1"/>
      <p:bldP spid="14" grpId="0" animBg="1"/>
      <p:bldP spid="25" grpId="0" animBg="1"/>
      <p:bldP spid="26" grpId="0" animBg="1"/>
      <p:bldP spid="2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L’actuelle place Jean Moulin près de la cathédrale de Chartres</a:t>
            </a:r>
            <a:endParaRPr lang="fr-F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itchFamily="66" charset="0"/>
            </a:endParaRPr>
          </a:p>
        </p:txBody>
      </p:sp>
      <p:pic>
        <p:nvPicPr>
          <p:cNvPr id="4" name="il_fi" descr="http://www.lechorepublicain.fr/photoSRC/bqViVeldaWelbKxCPNWs_pusXXdNGltxXD4uu1iw_sR0IkLcazbGupnwlQUaVQo_pWI48f0HY_sxYvETMFwM2diAkJo-_/866467.jpeg"/>
          <p:cNvPicPr>
            <a:picLocks noGrp="1"/>
          </p:cNvPicPr>
          <p:nvPr>
            <p:ph idx="1"/>
          </p:nvPr>
        </p:nvPicPr>
        <p:blipFill>
          <a:blip r:embed="rId2" cstate="print"/>
          <a:srcRect l="31176"/>
          <a:stretch>
            <a:fillRect/>
          </a:stretch>
        </p:blipFill>
        <p:spPr bwMode="auto">
          <a:xfrm>
            <a:off x="1763688" y="1628800"/>
            <a:ext cx="4938765" cy="48531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75</TotalTime>
  <Words>271</Words>
  <Application>Microsoft Office PowerPoint</Application>
  <PresentationFormat>Affichage à l'écran (4:3)</PresentationFormat>
  <Paragraphs>27</Paragraphs>
  <Slides>7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7</vt:i4>
      </vt:variant>
    </vt:vector>
  </HeadingPairs>
  <TitlesOfParts>
    <vt:vector size="8" baseType="lpstr">
      <vt:lpstr>Thème Office</vt:lpstr>
      <vt:lpstr>HDA: en lien avec le poème de P. Eluard, Comprenne qui voudra</vt:lpstr>
      <vt:lpstr>Qui êtes-vous M. Capa?</vt:lpstr>
      <vt:lpstr>   </vt:lpstr>
      <vt:lpstr>Contexte de la photo: La tondue de Chartres </vt:lpstr>
      <vt:lpstr>               </vt:lpstr>
      <vt:lpstr>            </vt:lpstr>
      <vt:lpstr>L’actuelle place Jean Moulin près de la cathédrale de Chartres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HDA: en lien avec le poème de P. Eluard, Comprenne qui voudra</dc:title>
  <dc:creator>Céline</dc:creator>
  <cp:lastModifiedBy>Céline</cp:lastModifiedBy>
  <cp:revision>8</cp:revision>
  <dcterms:created xsi:type="dcterms:W3CDTF">2013-02-09T09:16:11Z</dcterms:created>
  <dcterms:modified xsi:type="dcterms:W3CDTF">2013-02-09T10:31:44Z</dcterms:modified>
</cp:coreProperties>
</file>