
<file path=[Content_Types].xml><?xml version="1.0" encoding="utf-8"?>
<Types xmlns="http://schemas.openxmlformats.org/package/2006/content-types">
  <Override PartName="/ppt/slides/slide6.xml" ContentType="application/vnd.openxmlformats-officedocument.presentationml.slide+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3.xml" ContentType="application/vnd.openxmlformats-officedocument.presentationml.slideLayout+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Override PartName="/ppt/slides/slide5.xml" ContentType="application/vnd.openxmlformats-officedocument.presentationml.slide+xml"/>
  <Override PartName="/ppt/slides/slide19.xml" ContentType="application/vnd.openxmlformats-officedocument.presentationml.slide+xml"/>
  <Override PartName="/ppt/slideLayouts/slideLayout7.xml" ContentType="application/vnd.openxmlformats-officedocument.presentationml.slideLayout+xml"/>
  <Default Extension="png" ContentType="image/png"/>
  <Override PartName="/ppt/notesSlides/notesSlide1.xml" ContentType="application/vnd.openxmlformats-officedocument.presentationml.notesSlide+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5"/>
  </p:notesMasterIdLst>
  <p:sldIdLst>
    <p:sldId id="256" r:id="rId2"/>
    <p:sldId id="267" r:id="rId3"/>
    <p:sldId id="264" r:id="rId4"/>
    <p:sldId id="265" r:id="rId5"/>
    <p:sldId id="269" r:id="rId6"/>
    <p:sldId id="271" r:id="rId7"/>
    <p:sldId id="266" r:id="rId8"/>
    <p:sldId id="272" r:id="rId9"/>
    <p:sldId id="273" r:id="rId10"/>
    <p:sldId id="257" r:id="rId11"/>
    <p:sldId id="274" r:id="rId12"/>
    <p:sldId id="258" r:id="rId13"/>
    <p:sldId id="275" r:id="rId14"/>
    <p:sldId id="276" r:id="rId15"/>
    <p:sldId id="277" r:id="rId16"/>
    <p:sldId id="278" r:id="rId17"/>
    <p:sldId id="279" r:id="rId18"/>
    <p:sldId id="259" r:id="rId19"/>
    <p:sldId id="280" r:id="rId20"/>
    <p:sldId id="281" r:id="rId21"/>
    <p:sldId id="260" r:id="rId22"/>
    <p:sldId id="261" r:id="rId23"/>
    <p:sldId id="262" r:id="rId24"/>
  </p:sldIdLst>
  <p:sldSz cx="9144000" cy="6858000" type="screen4x3"/>
  <p:notesSz cx="6858000" cy="9144000"/>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p:cViewPr varScale="1">
        <p:scale>
          <a:sx n="64" d="100"/>
          <a:sy n="64" d="100"/>
        </p:scale>
        <p:origin x="-1330" y="-77"/>
      </p:cViewPr>
      <p:guideLst>
        <p:guide orient="horz" pos="2160"/>
        <p:guide pos="2880"/>
      </p:guideLst>
    </p:cSldViewPr>
  </p:slid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e l'en-tête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fr-FR"/>
          </a:p>
        </p:txBody>
      </p:sp>
      <p:sp>
        <p:nvSpPr>
          <p:cNvPr id="3" name="Espace réservé de la date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B58204F5-39D3-46E7-B65B-A3A6E9473A5E}" type="datetimeFigureOut">
              <a:rPr lang="fr-FR" smtClean="0"/>
              <a:pPr/>
              <a:t>01/02/2013</a:t>
            </a:fld>
            <a:endParaRPr lang="fr-FR"/>
          </a:p>
        </p:txBody>
      </p:sp>
      <p:sp>
        <p:nvSpPr>
          <p:cNvPr id="4" name="Espace réservé de l'image des diapositives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fr-FR"/>
          </a:p>
        </p:txBody>
      </p:sp>
      <p:sp>
        <p:nvSpPr>
          <p:cNvPr id="5" name="Espace réservé des commentaires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6" name="Espace réservé du pied de page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fr-FR"/>
          </a:p>
        </p:txBody>
      </p:sp>
      <p:sp>
        <p:nvSpPr>
          <p:cNvPr id="7" name="Espace réservé du numéro de diapositive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3A1DB815-0AEA-491E-B1CF-0650965552E3}" type="slidenum">
              <a:rPr lang="fr-FR" smtClean="0"/>
              <a:pPr/>
              <a:t>‹N°›</a:t>
            </a:fld>
            <a:endParaRPr lang="fr-FR"/>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normAutofit/>
          </a:bodyPr>
          <a:lstStyle/>
          <a:p>
            <a:endParaRPr lang="fr-FR" dirty="0"/>
          </a:p>
        </p:txBody>
      </p:sp>
      <p:sp>
        <p:nvSpPr>
          <p:cNvPr id="4" name="Espace réservé du numéro de diapositive 3"/>
          <p:cNvSpPr>
            <a:spLocks noGrp="1"/>
          </p:cNvSpPr>
          <p:nvPr>
            <p:ph type="sldNum" sz="quarter" idx="10"/>
          </p:nvPr>
        </p:nvSpPr>
        <p:spPr/>
        <p:txBody>
          <a:bodyPr/>
          <a:lstStyle/>
          <a:p>
            <a:fld id="{92B91F7F-8902-4B2A-81E1-A87C75C82FC3}" type="slidenum">
              <a:rPr lang="fr-FR" smtClean="0"/>
              <a:pPr/>
              <a:t>10</a:t>
            </a:fld>
            <a:endParaRPr lang="fr-F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re 1"/>
          <p:cNvSpPr>
            <a:spLocks noGrp="1"/>
          </p:cNvSpPr>
          <p:nvPr>
            <p:ph type="ctrTitle"/>
          </p:nvPr>
        </p:nvSpPr>
        <p:spPr>
          <a:xfrm>
            <a:off x="685800" y="2130425"/>
            <a:ext cx="7772400" cy="1470025"/>
          </a:xfrm>
        </p:spPr>
        <p:txBody>
          <a:bodyPr/>
          <a:lstStyle/>
          <a:p>
            <a:r>
              <a:rPr lang="fr-FR" smtClean="0"/>
              <a:t>Cliquez pour modifier le style du titre</a:t>
            </a:r>
            <a:endParaRPr lang="fr-FR"/>
          </a:p>
        </p:txBody>
      </p:sp>
      <p:sp>
        <p:nvSpPr>
          <p:cNvPr id="3" name="Sous-titr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fr-FR" smtClean="0"/>
              <a:t>Cliquez pour modifier le style des sous-titres du masque</a:t>
            </a:r>
            <a:endParaRPr lang="fr-FR"/>
          </a:p>
        </p:txBody>
      </p:sp>
      <p:sp>
        <p:nvSpPr>
          <p:cNvPr id="4" name="Espace réservé de la date 3"/>
          <p:cNvSpPr>
            <a:spLocks noGrp="1"/>
          </p:cNvSpPr>
          <p:nvPr>
            <p:ph type="dt" sz="half" idx="10"/>
          </p:nvPr>
        </p:nvSpPr>
        <p:spPr/>
        <p:txBody>
          <a:bodyPr/>
          <a:lstStyle/>
          <a:p>
            <a:fld id="{964AFF5D-38E6-42E1-BA95-25EFA8F4941B}" type="datetimeFigureOut">
              <a:rPr lang="fr-FR" smtClean="0"/>
              <a:pPr/>
              <a:t>01/02/2013</a:t>
            </a:fld>
            <a:endParaRPr lang="fr-FR"/>
          </a:p>
        </p:txBody>
      </p:sp>
      <p:sp>
        <p:nvSpPr>
          <p:cNvPr id="5" name="Espace réservé du pied de page 4"/>
          <p:cNvSpPr>
            <a:spLocks noGrp="1"/>
          </p:cNvSpPr>
          <p:nvPr>
            <p:ph type="ftr" sz="quarter" idx="11"/>
          </p:nvPr>
        </p:nvSpPr>
        <p:spPr/>
        <p:txBody>
          <a:bodyPr/>
          <a:lstStyle/>
          <a:p>
            <a:endParaRPr lang="fr-FR"/>
          </a:p>
        </p:txBody>
      </p:sp>
      <p:sp>
        <p:nvSpPr>
          <p:cNvPr id="6" name="Espace réservé du numéro de diapositive 5"/>
          <p:cNvSpPr>
            <a:spLocks noGrp="1"/>
          </p:cNvSpPr>
          <p:nvPr>
            <p:ph type="sldNum" sz="quarter" idx="12"/>
          </p:nvPr>
        </p:nvSpPr>
        <p:spPr/>
        <p:txBody>
          <a:bodyPr/>
          <a:lstStyle/>
          <a:p>
            <a:fld id="{0A63A95B-2050-4F96-A4CF-1F1288330550}" type="slidenum">
              <a:rPr lang="fr-FR" smtClean="0"/>
              <a:pPr/>
              <a:t>‹N°›</a:t>
            </a:fld>
            <a:endParaRPr lang="fr-F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Cliquez pour modifier le style du titre</a:t>
            </a:r>
            <a:endParaRPr lang="fr-FR"/>
          </a:p>
        </p:txBody>
      </p:sp>
      <p:sp>
        <p:nvSpPr>
          <p:cNvPr id="3" name="Espace réservé du contenu 2"/>
          <p:cNvSpPr>
            <a:spLocks noGrp="1"/>
          </p:cNvSpPr>
          <p:nvPr>
            <p:ph idx="1"/>
          </p:nvPr>
        </p:nvSpPr>
        <p:spPr/>
        <p:txBody>
          <a:body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964AFF5D-38E6-42E1-BA95-25EFA8F4941B}" type="datetimeFigureOut">
              <a:rPr lang="fr-FR" smtClean="0"/>
              <a:pPr/>
              <a:t>01/02/2013</a:t>
            </a:fld>
            <a:endParaRPr lang="fr-FR"/>
          </a:p>
        </p:txBody>
      </p:sp>
      <p:sp>
        <p:nvSpPr>
          <p:cNvPr id="5" name="Espace réservé du pied de page 4"/>
          <p:cNvSpPr>
            <a:spLocks noGrp="1"/>
          </p:cNvSpPr>
          <p:nvPr>
            <p:ph type="ftr" sz="quarter" idx="11"/>
          </p:nvPr>
        </p:nvSpPr>
        <p:spPr/>
        <p:txBody>
          <a:bodyPr/>
          <a:lstStyle/>
          <a:p>
            <a:endParaRPr lang="fr-FR"/>
          </a:p>
        </p:txBody>
      </p:sp>
      <p:sp>
        <p:nvSpPr>
          <p:cNvPr id="6" name="Espace réservé du numéro de diapositive 5"/>
          <p:cNvSpPr>
            <a:spLocks noGrp="1"/>
          </p:cNvSpPr>
          <p:nvPr>
            <p:ph type="sldNum" sz="quarter" idx="12"/>
          </p:nvPr>
        </p:nvSpPr>
        <p:spPr/>
        <p:txBody>
          <a:bodyPr/>
          <a:lstStyle/>
          <a:p>
            <a:fld id="{0A63A95B-2050-4F96-A4CF-1F1288330550}" type="slidenum">
              <a:rPr lang="fr-FR" smtClean="0"/>
              <a:pPr/>
              <a:t>‹N°›</a:t>
            </a:fld>
            <a:endParaRPr lang="fr-F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re 1"/>
          <p:cNvSpPr>
            <a:spLocks noGrp="1"/>
          </p:cNvSpPr>
          <p:nvPr>
            <p:ph type="title"/>
          </p:nvPr>
        </p:nvSpPr>
        <p:spPr>
          <a:xfrm>
            <a:off x="722313" y="4406900"/>
            <a:ext cx="7772400" cy="1362075"/>
          </a:xfrm>
        </p:spPr>
        <p:txBody>
          <a:bodyPr anchor="t"/>
          <a:lstStyle>
            <a:lvl1pPr algn="l">
              <a:defRPr sz="4000" b="1" cap="all"/>
            </a:lvl1pPr>
          </a:lstStyle>
          <a:p>
            <a:r>
              <a:rPr lang="fr-FR" smtClean="0"/>
              <a:t>Cliquez pour modifier le style du titre</a:t>
            </a:r>
            <a:endParaRPr lang="fr-FR"/>
          </a:p>
        </p:txBody>
      </p:sp>
      <p:sp>
        <p:nvSpPr>
          <p:cNvPr id="3" name="Espace réservé du texte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fr-FR" smtClean="0"/>
              <a:t>Cliquez pour modifier les styles du texte du masque</a:t>
            </a:r>
          </a:p>
        </p:txBody>
      </p:sp>
      <p:sp>
        <p:nvSpPr>
          <p:cNvPr id="4" name="Espace réservé de la date 3"/>
          <p:cNvSpPr>
            <a:spLocks noGrp="1"/>
          </p:cNvSpPr>
          <p:nvPr>
            <p:ph type="dt" sz="half" idx="10"/>
          </p:nvPr>
        </p:nvSpPr>
        <p:spPr/>
        <p:txBody>
          <a:bodyPr/>
          <a:lstStyle/>
          <a:p>
            <a:fld id="{964AFF5D-38E6-42E1-BA95-25EFA8F4941B}" type="datetimeFigureOut">
              <a:rPr lang="fr-FR" smtClean="0"/>
              <a:pPr/>
              <a:t>01/02/2013</a:t>
            </a:fld>
            <a:endParaRPr lang="fr-FR"/>
          </a:p>
        </p:txBody>
      </p:sp>
      <p:sp>
        <p:nvSpPr>
          <p:cNvPr id="5" name="Espace réservé du pied de page 4"/>
          <p:cNvSpPr>
            <a:spLocks noGrp="1"/>
          </p:cNvSpPr>
          <p:nvPr>
            <p:ph type="ftr" sz="quarter" idx="11"/>
          </p:nvPr>
        </p:nvSpPr>
        <p:spPr/>
        <p:txBody>
          <a:bodyPr/>
          <a:lstStyle/>
          <a:p>
            <a:endParaRPr lang="fr-FR"/>
          </a:p>
        </p:txBody>
      </p:sp>
      <p:sp>
        <p:nvSpPr>
          <p:cNvPr id="6" name="Espace réservé du numéro de diapositive 5"/>
          <p:cNvSpPr>
            <a:spLocks noGrp="1"/>
          </p:cNvSpPr>
          <p:nvPr>
            <p:ph type="sldNum" sz="quarter" idx="12"/>
          </p:nvPr>
        </p:nvSpPr>
        <p:spPr/>
        <p:txBody>
          <a:bodyPr/>
          <a:lstStyle/>
          <a:p>
            <a:fld id="{0A63A95B-2050-4F96-A4CF-1F1288330550}" type="slidenum">
              <a:rPr lang="fr-FR" smtClean="0"/>
              <a:pPr/>
              <a:t>‹N°›</a:t>
            </a:fld>
            <a:endParaRPr lang="fr-F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Cliquez pour modifier le style du titre</a:t>
            </a:r>
            <a:endParaRPr lang="fr-FR"/>
          </a:p>
        </p:txBody>
      </p:sp>
      <p:sp>
        <p:nvSpPr>
          <p:cNvPr id="3" name="Espace réservé du contenu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u contenu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5" name="Espace réservé de la date 4"/>
          <p:cNvSpPr>
            <a:spLocks noGrp="1"/>
          </p:cNvSpPr>
          <p:nvPr>
            <p:ph type="dt" sz="half" idx="10"/>
          </p:nvPr>
        </p:nvSpPr>
        <p:spPr/>
        <p:txBody>
          <a:bodyPr/>
          <a:lstStyle/>
          <a:p>
            <a:fld id="{964AFF5D-38E6-42E1-BA95-25EFA8F4941B}" type="datetimeFigureOut">
              <a:rPr lang="fr-FR" smtClean="0"/>
              <a:pPr/>
              <a:t>01/02/2013</a:t>
            </a:fld>
            <a:endParaRPr lang="fr-FR"/>
          </a:p>
        </p:txBody>
      </p:sp>
      <p:sp>
        <p:nvSpPr>
          <p:cNvPr id="6" name="Espace réservé du pied de page 5"/>
          <p:cNvSpPr>
            <a:spLocks noGrp="1"/>
          </p:cNvSpPr>
          <p:nvPr>
            <p:ph type="ftr" sz="quarter" idx="11"/>
          </p:nvPr>
        </p:nvSpPr>
        <p:spPr/>
        <p:txBody>
          <a:bodyPr/>
          <a:lstStyle/>
          <a:p>
            <a:endParaRPr lang="fr-FR"/>
          </a:p>
        </p:txBody>
      </p:sp>
      <p:sp>
        <p:nvSpPr>
          <p:cNvPr id="7" name="Espace réservé du numéro de diapositive 6"/>
          <p:cNvSpPr>
            <a:spLocks noGrp="1"/>
          </p:cNvSpPr>
          <p:nvPr>
            <p:ph type="sldNum" sz="quarter" idx="12"/>
          </p:nvPr>
        </p:nvSpPr>
        <p:spPr/>
        <p:txBody>
          <a:bodyPr/>
          <a:lstStyle/>
          <a:p>
            <a:fld id="{0A63A95B-2050-4F96-A4CF-1F1288330550}" type="slidenum">
              <a:rPr lang="fr-FR" smtClean="0"/>
              <a:pPr/>
              <a:t>‹N°›</a:t>
            </a:fld>
            <a:endParaRPr lang="fr-F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lvl1pPr>
              <a:defRPr/>
            </a:lvl1pPr>
          </a:lstStyle>
          <a:p>
            <a:r>
              <a:rPr lang="fr-FR" smtClean="0"/>
              <a:t>Cliquez pour modifier le style du titre</a:t>
            </a:r>
            <a:endParaRPr lang="fr-FR"/>
          </a:p>
        </p:txBody>
      </p:sp>
      <p:sp>
        <p:nvSpPr>
          <p:cNvPr id="3" name="Espace réservé du texte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Cliquez pour modifier les styles du texte du masque</a:t>
            </a:r>
          </a:p>
        </p:txBody>
      </p:sp>
      <p:sp>
        <p:nvSpPr>
          <p:cNvPr id="4" name="Espace réservé du contenu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5" name="Espace réservé du texte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Cliquez pour modifier les styles du texte du masque</a:t>
            </a:r>
          </a:p>
        </p:txBody>
      </p:sp>
      <p:sp>
        <p:nvSpPr>
          <p:cNvPr id="6" name="Espace réservé du contenu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7" name="Espace réservé de la date 6"/>
          <p:cNvSpPr>
            <a:spLocks noGrp="1"/>
          </p:cNvSpPr>
          <p:nvPr>
            <p:ph type="dt" sz="half" idx="10"/>
          </p:nvPr>
        </p:nvSpPr>
        <p:spPr/>
        <p:txBody>
          <a:bodyPr/>
          <a:lstStyle/>
          <a:p>
            <a:fld id="{964AFF5D-38E6-42E1-BA95-25EFA8F4941B}" type="datetimeFigureOut">
              <a:rPr lang="fr-FR" smtClean="0"/>
              <a:pPr/>
              <a:t>01/02/2013</a:t>
            </a:fld>
            <a:endParaRPr lang="fr-FR"/>
          </a:p>
        </p:txBody>
      </p:sp>
      <p:sp>
        <p:nvSpPr>
          <p:cNvPr id="8" name="Espace réservé du pied de page 7"/>
          <p:cNvSpPr>
            <a:spLocks noGrp="1"/>
          </p:cNvSpPr>
          <p:nvPr>
            <p:ph type="ftr" sz="quarter" idx="11"/>
          </p:nvPr>
        </p:nvSpPr>
        <p:spPr/>
        <p:txBody>
          <a:bodyPr/>
          <a:lstStyle/>
          <a:p>
            <a:endParaRPr lang="fr-FR"/>
          </a:p>
        </p:txBody>
      </p:sp>
      <p:sp>
        <p:nvSpPr>
          <p:cNvPr id="9" name="Espace réservé du numéro de diapositive 8"/>
          <p:cNvSpPr>
            <a:spLocks noGrp="1"/>
          </p:cNvSpPr>
          <p:nvPr>
            <p:ph type="sldNum" sz="quarter" idx="12"/>
          </p:nvPr>
        </p:nvSpPr>
        <p:spPr/>
        <p:txBody>
          <a:bodyPr/>
          <a:lstStyle/>
          <a:p>
            <a:fld id="{0A63A95B-2050-4F96-A4CF-1F1288330550}" type="slidenum">
              <a:rPr lang="fr-FR" smtClean="0"/>
              <a:pPr/>
              <a:t>‹N°›</a:t>
            </a:fld>
            <a:endParaRPr lang="fr-F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Cliquez pour modifier le style du titre</a:t>
            </a:r>
            <a:endParaRPr lang="fr-FR"/>
          </a:p>
        </p:txBody>
      </p:sp>
      <p:sp>
        <p:nvSpPr>
          <p:cNvPr id="3" name="Espace réservé de la date 2"/>
          <p:cNvSpPr>
            <a:spLocks noGrp="1"/>
          </p:cNvSpPr>
          <p:nvPr>
            <p:ph type="dt" sz="half" idx="10"/>
          </p:nvPr>
        </p:nvSpPr>
        <p:spPr/>
        <p:txBody>
          <a:bodyPr/>
          <a:lstStyle/>
          <a:p>
            <a:fld id="{964AFF5D-38E6-42E1-BA95-25EFA8F4941B}" type="datetimeFigureOut">
              <a:rPr lang="fr-FR" smtClean="0"/>
              <a:pPr/>
              <a:t>01/02/2013</a:t>
            </a:fld>
            <a:endParaRPr lang="fr-FR"/>
          </a:p>
        </p:txBody>
      </p:sp>
      <p:sp>
        <p:nvSpPr>
          <p:cNvPr id="4" name="Espace réservé du pied de page 3"/>
          <p:cNvSpPr>
            <a:spLocks noGrp="1"/>
          </p:cNvSpPr>
          <p:nvPr>
            <p:ph type="ftr" sz="quarter" idx="11"/>
          </p:nvPr>
        </p:nvSpPr>
        <p:spPr/>
        <p:txBody>
          <a:bodyPr/>
          <a:lstStyle/>
          <a:p>
            <a:endParaRPr lang="fr-FR"/>
          </a:p>
        </p:txBody>
      </p:sp>
      <p:sp>
        <p:nvSpPr>
          <p:cNvPr id="5" name="Espace réservé du numéro de diapositive 4"/>
          <p:cNvSpPr>
            <a:spLocks noGrp="1"/>
          </p:cNvSpPr>
          <p:nvPr>
            <p:ph type="sldNum" sz="quarter" idx="12"/>
          </p:nvPr>
        </p:nvSpPr>
        <p:spPr/>
        <p:txBody>
          <a:bodyPr/>
          <a:lstStyle/>
          <a:p>
            <a:fld id="{0A63A95B-2050-4F96-A4CF-1F1288330550}" type="slidenum">
              <a:rPr lang="fr-FR" smtClean="0"/>
              <a:pPr/>
              <a:t>‹N°›</a:t>
            </a:fld>
            <a:endParaRPr lang="fr-F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Espace réservé de la date 1"/>
          <p:cNvSpPr>
            <a:spLocks noGrp="1"/>
          </p:cNvSpPr>
          <p:nvPr>
            <p:ph type="dt" sz="half" idx="10"/>
          </p:nvPr>
        </p:nvSpPr>
        <p:spPr/>
        <p:txBody>
          <a:bodyPr/>
          <a:lstStyle/>
          <a:p>
            <a:fld id="{964AFF5D-38E6-42E1-BA95-25EFA8F4941B}" type="datetimeFigureOut">
              <a:rPr lang="fr-FR" smtClean="0"/>
              <a:pPr/>
              <a:t>01/02/2013</a:t>
            </a:fld>
            <a:endParaRPr lang="fr-FR"/>
          </a:p>
        </p:txBody>
      </p:sp>
      <p:sp>
        <p:nvSpPr>
          <p:cNvPr id="3" name="Espace réservé du pied de page 2"/>
          <p:cNvSpPr>
            <a:spLocks noGrp="1"/>
          </p:cNvSpPr>
          <p:nvPr>
            <p:ph type="ftr" sz="quarter" idx="11"/>
          </p:nvPr>
        </p:nvSpPr>
        <p:spPr/>
        <p:txBody>
          <a:bodyPr/>
          <a:lstStyle/>
          <a:p>
            <a:endParaRPr lang="fr-FR"/>
          </a:p>
        </p:txBody>
      </p:sp>
      <p:sp>
        <p:nvSpPr>
          <p:cNvPr id="4" name="Espace réservé du numéro de diapositive 3"/>
          <p:cNvSpPr>
            <a:spLocks noGrp="1"/>
          </p:cNvSpPr>
          <p:nvPr>
            <p:ph type="sldNum" sz="quarter" idx="12"/>
          </p:nvPr>
        </p:nvSpPr>
        <p:spPr/>
        <p:txBody>
          <a:bodyPr/>
          <a:lstStyle/>
          <a:p>
            <a:fld id="{0A63A95B-2050-4F96-A4CF-1F1288330550}" type="slidenum">
              <a:rPr lang="fr-FR" smtClean="0"/>
              <a:pPr/>
              <a:t>‹N°›</a:t>
            </a:fld>
            <a:endParaRPr lang="fr-F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457200" y="273050"/>
            <a:ext cx="3008313" cy="1162050"/>
          </a:xfrm>
        </p:spPr>
        <p:txBody>
          <a:bodyPr anchor="b"/>
          <a:lstStyle>
            <a:lvl1pPr algn="l">
              <a:defRPr sz="2000" b="1"/>
            </a:lvl1pPr>
          </a:lstStyle>
          <a:p>
            <a:r>
              <a:rPr lang="fr-FR" smtClean="0"/>
              <a:t>Cliquez pour modifier le style du titre</a:t>
            </a:r>
            <a:endParaRPr lang="fr-FR"/>
          </a:p>
        </p:txBody>
      </p:sp>
      <p:sp>
        <p:nvSpPr>
          <p:cNvPr id="3" name="Espace réservé du contenu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u texte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fr-FR" smtClean="0"/>
              <a:t>Cliquez pour modifier les styles du texte du masque</a:t>
            </a:r>
          </a:p>
        </p:txBody>
      </p:sp>
      <p:sp>
        <p:nvSpPr>
          <p:cNvPr id="5" name="Espace réservé de la date 4"/>
          <p:cNvSpPr>
            <a:spLocks noGrp="1"/>
          </p:cNvSpPr>
          <p:nvPr>
            <p:ph type="dt" sz="half" idx="10"/>
          </p:nvPr>
        </p:nvSpPr>
        <p:spPr/>
        <p:txBody>
          <a:bodyPr/>
          <a:lstStyle/>
          <a:p>
            <a:fld id="{964AFF5D-38E6-42E1-BA95-25EFA8F4941B}" type="datetimeFigureOut">
              <a:rPr lang="fr-FR" smtClean="0"/>
              <a:pPr/>
              <a:t>01/02/2013</a:t>
            </a:fld>
            <a:endParaRPr lang="fr-FR"/>
          </a:p>
        </p:txBody>
      </p:sp>
      <p:sp>
        <p:nvSpPr>
          <p:cNvPr id="6" name="Espace réservé du pied de page 5"/>
          <p:cNvSpPr>
            <a:spLocks noGrp="1"/>
          </p:cNvSpPr>
          <p:nvPr>
            <p:ph type="ftr" sz="quarter" idx="11"/>
          </p:nvPr>
        </p:nvSpPr>
        <p:spPr/>
        <p:txBody>
          <a:bodyPr/>
          <a:lstStyle/>
          <a:p>
            <a:endParaRPr lang="fr-FR"/>
          </a:p>
        </p:txBody>
      </p:sp>
      <p:sp>
        <p:nvSpPr>
          <p:cNvPr id="7" name="Espace réservé du numéro de diapositive 6"/>
          <p:cNvSpPr>
            <a:spLocks noGrp="1"/>
          </p:cNvSpPr>
          <p:nvPr>
            <p:ph type="sldNum" sz="quarter" idx="12"/>
          </p:nvPr>
        </p:nvSpPr>
        <p:spPr/>
        <p:txBody>
          <a:bodyPr/>
          <a:lstStyle/>
          <a:p>
            <a:fld id="{0A63A95B-2050-4F96-A4CF-1F1288330550}" type="slidenum">
              <a:rPr lang="fr-FR" smtClean="0"/>
              <a:pPr/>
              <a:t>‹N°›</a:t>
            </a:fld>
            <a:endParaRPr lang="fr-F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1792288" y="4800600"/>
            <a:ext cx="5486400" cy="566738"/>
          </a:xfrm>
        </p:spPr>
        <p:txBody>
          <a:bodyPr anchor="b"/>
          <a:lstStyle>
            <a:lvl1pPr algn="l">
              <a:defRPr sz="2000" b="1"/>
            </a:lvl1pPr>
          </a:lstStyle>
          <a:p>
            <a:r>
              <a:rPr lang="fr-FR" smtClean="0"/>
              <a:t>Cliquez pour modifier le style du titre</a:t>
            </a:r>
            <a:endParaRPr lang="fr-FR"/>
          </a:p>
        </p:txBody>
      </p:sp>
      <p:sp>
        <p:nvSpPr>
          <p:cNvPr id="3" name="Espace réservé pour une image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fr-FR"/>
          </a:p>
        </p:txBody>
      </p:sp>
      <p:sp>
        <p:nvSpPr>
          <p:cNvPr id="4" name="Espace réservé du texte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fr-FR" smtClean="0"/>
              <a:t>Cliquez pour modifier les styles du texte du masque</a:t>
            </a:r>
          </a:p>
        </p:txBody>
      </p:sp>
      <p:sp>
        <p:nvSpPr>
          <p:cNvPr id="5" name="Espace réservé de la date 4"/>
          <p:cNvSpPr>
            <a:spLocks noGrp="1"/>
          </p:cNvSpPr>
          <p:nvPr>
            <p:ph type="dt" sz="half" idx="10"/>
          </p:nvPr>
        </p:nvSpPr>
        <p:spPr/>
        <p:txBody>
          <a:bodyPr/>
          <a:lstStyle/>
          <a:p>
            <a:fld id="{964AFF5D-38E6-42E1-BA95-25EFA8F4941B}" type="datetimeFigureOut">
              <a:rPr lang="fr-FR" smtClean="0"/>
              <a:pPr/>
              <a:t>01/02/2013</a:t>
            </a:fld>
            <a:endParaRPr lang="fr-FR"/>
          </a:p>
        </p:txBody>
      </p:sp>
      <p:sp>
        <p:nvSpPr>
          <p:cNvPr id="6" name="Espace réservé du pied de page 5"/>
          <p:cNvSpPr>
            <a:spLocks noGrp="1"/>
          </p:cNvSpPr>
          <p:nvPr>
            <p:ph type="ftr" sz="quarter" idx="11"/>
          </p:nvPr>
        </p:nvSpPr>
        <p:spPr/>
        <p:txBody>
          <a:bodyPr/>
          <a:lstStyle/>
          <a:p>
            <a:endParaRPr lang="fr-FR"/>
          </a:p>
        </p:txBody>
      </p:sp>
      <p:sp>
        <p:nvSpPr>
          <p:cNvPr id="7" name="Espace réservé du numéro de diapositive 6"/>
          <p:cNvSpPr>
            <a:spLocks noGrp="1"/>
          </p:cNvSpPr>
          <p:nvPr>
            <p:ph type="sldNum" sz="quarter" idx="12"/>
          </p:nvPr>
        </p:nvSpPr>
        <p:spPr/>
        <p:txBody>
          <a:bodyPr/>
          <a:lstStyle/>
          <a:p>
            <a:fld id="{0A63A95B-2050-4F96-A4CF-1F1288330550}" type="slidenum">
              <a:rPr lang="fr-FR" smtClean="0"/>
              <a:pPr/>
              <a:t>‹N°›</a:t>
            </a:fld>
            <a:endParaRPr lang="fr-F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Cliquez pour modifier le style du titre</a:t>
            </a:r>
            <a:endParaRPr lang="fr-FR"/>
          </a:p>
        </p:txBody>
      </p:sp>
      <p:sp>
        <p:nvSpPr>
          <p:cNvPr id="3" name="Espace réservé du texte vertical 2"/>
          <p:cNvSpPr>
            <a:spLocks noGrp="1"/>
          </p:cNvSpPr>
          <p:nvPr>
            <p:ph type="body" orient="vert" idx="1"/>
          </p:nvPr>
        </p:nvSpPr>
        <p:spPr/>
        <p:txBody>
          <a:bodyPr vert="eaVert"/>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964AFF5D-38E6-42E1-BA95-25EFA8F4941B}" type="datetimeFigureOut">
              <a:rPr lang="fr-FR" smtClean="0"/>
              <a:pPr/>
              <a:t>01/02/2013</a:t>
            </a:fld>
            <a:endParaRPr lang="fr-FR"/>
          </a:p>
        </p:txBody>
      </p:sp>
      <p:sp>
        <p:nvSpPr>
          <p:cNvPr id="5" name="Espace réservé du pied de page 4"/>
          <p:cNvSpPr>
            <a:spLocks noGrp="1"/>
          </p:cNvSpPr>
          <p:nvPr>
            <p:ph type="ftr" sz="quarter" idx="11"/>
          </p:nvPr>
        </p:nvSpPr>
        <p:spPr/>
        <p:txBody>
          <a:bodyPr/>
          <a:lstStyle/>
          <a:p>
            <a:endParaRPr lang="fr-FR"/>
          </a:p>
        </p:txBody>
      </p:sp>
      <p:sp>
        <p:nvSpPr>
          <p:cNvPr id="6" name="Espace réservé du numéro de diapositive 5"/>
          <p:cNvSpPr>
            <a:spLocks noGrp="1"/>
          </p:cNvSpPr>
          <p:nvPr>
            <p:ph type="sldNum" sz="quarter" idx="12"/>
          </p:nvPr>
        </p:nvSpPr>
        <p:spPr/>
        <p:txBody>
          <a:bodyPr/>
          <a:lstStyle/>
          <a:p>
            <a:fld id="{0A63A95B-2050-4F96-A4CF-1F1288330550}" type="slidenum">
              <a:rPr lang="fr-FR" smtClean="0"/>
              <a:pPr/>
              <a:t>‹N°›</a:t>
            </a:fld>
            <a:endParaRPr lang="fr-F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p:cNvSpPr>
            <a:spLocks noGrp="1"/>
          </p:cNvSpPr>
          <p:nvPr>
            <p:ph type="title" orient="vert"/>
          </p:nvPr>
        </p:nvSpPr>
        <p:spPr>
          <a:xfrm>
            <a:off x="6629400" y="274638"/>
            <a:ext cx="2057400" cy="5851525"/>
          </a:xfrm>
        </p:spPr>
        <p:txBody>
          <a:bodyPr vert="eaVert"/>
          <a:lstStyle/>
          <a:p>
            <a:r>
              <a:rPr lang="fr-FR" smtClean="0"/>
              <a:t>Cliquez pour modifier le style du titre</a:t>
            </a:r>
            <a:endParaRPr lang="fr-FR"/>
          </a:p>
        </p:txBody>
      </p:sp>
      <p:sp>
        <p:nvSpPr>
          <p:cNvPr id="3" name="Espace réservé du texte vertical 2"/>
          <p:cNvSpPr>
            <a:spLocks noGrp="1"/>
          </p:cNvSpPr>
          <p:nvPr>
            <p:ph type="body" orient="vert" idx="1"/>
          </p:nvPr>
        </p:nvSpPr>
        <p:spPr>
          <a:xfrm>
            <a:off x="457200" y="274638"/>
            <a:ext cx="6019800" cy="5851525"/>
          </a:xfrm>
        </p:spPr>
        <p:txBody>
          <a:bodyPr vert="eaVert"/>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964AFF5D-38E6-42E1-BA95-25EFA8F4941B}" type="datetimeFigureOut">
              <a:rPr lang="fr-FR" smtClean="0"/>
              <a:pPr/>
              <a:t>01/02/2013</a:t>
            </a:fld>
            <a:endParaRPr lang="fr-FR"/>
          </a:p>
        </p:txBody>
      </p:sp>
      <p:sp>
        <p:nvSpPr>
          <p:cNvPr id="5" name="Espace réservé du pied de page 4"/>
          <p:cNvSpPr>
            <a:spLocks noGrp="1"/>
          </p:cNvSpPr>
          <p:nvPr>
            <p:ph type="ftr" sz="quarter" idx="11"/>
          </p:nvPr>
        </p:nvSpPr>
        <p:spPr/>
        <p:txBody>
          <a:bodyPr/>
          <a:lstStyle/>
          <a:p>
            <a:endParaRPr lang="fr-FR"/>
          </a:p>
        </p:txBody>
      </p:sp>
      <p:sp>
        <p:nvSpPr>
          <p:cNvPr id="6" name="Espace réservé du numéro de diapositive 5"/>
          <p:cNvSpPr>
            <a:spLocks noGrp="1"/>
          </p:cNvSpPr>
          <p:nvPr>
            <p:ph type="sldNum" sz="quarter" idx="12"/>
          </p:nvPr>
        </p:nvSpPr>
        <p:spPr/>
        <p:txBody>
          <a:bodyPr/>
          <a:lstStyle/>
          <a:p>
            <a:fld id="{0A63A95B-2050-4F96-A4CF-1F1288330550}" type="slidenum">
              <a:rPr lang="fr-FR" smtClean="0"/>
              <a:pPr/>
              <a:t>‹N°›</a:t>
            </a:fld>
            <a:endParaRPr lang="fr-F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u titre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fr-FR" smtClean="0"/>
              <a:t>Cliquez pour modifier le style du titre</a:t>
            </a:r>
            <a:endParaRPr lang="fr-FR"/>
          </a:p>
        </p:txBody>
      </p:sp>
      <p:sp>
        <p:nvSpPr>
          <p:cNvPr id="3" name="Espace réservé du texte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964AFF5D-38E6-42E1-BA95-25EFA8F4941B}" type="datetimeFigureOut">
              <a:rPr lang="fr-FR" smtClean="0"/>
              <a:pPr/>
              <a:t>01/02/2013</a:t>
            </a:fld>
            <a:endParaRPr lang="fr-FR"/>
          </a:p>
        </p:txBody>
      </p:sp>
      <p:sp>
        <p:nvSpPr>
          <p:cNvPr id="5" name="Espace réservé du pied de page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fr-FR"/>
          </a:p>
        </p:txBody>
      </p:sp>
      <p:sp>
        <p:nvSpPr>
          <p:cNvPr id="6" name="Espace réservé du numéro de diapositive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0A63A95B-2050-4F96-A4CF-1F1288330550}" type="slidenum">
              <a:rPr lang="fr-FR" smtClean="0"/>
              <a:pPr/>
              <a:t>‹N°›</a:t>
            </a:fld>
            <a:endParaRPr lang="fr-FR"/>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hyperlink" Target="http://www.google.fr/imgres?imgurl=http://psychotherapeute.files.wordpress.com/2009/04/ampoule.jpg&amp;imgrefurl=http://micheldetiarelov.hautetfort.com/archive/2009/11/12/de-mefait-en-mefait-voila-que-le-regne-de-dieu-est-a-mille.html&amp;h=400&amp;w=383&amp;sz=16&amp;tbnid=7nwc35JPw6miRM:&amp;tbnh=124&amp;tbnw=119&amp;prev=/images?q=ampoule&amp;zoom=1&amp;q=ampoule&amp;hl=fr&amp;usg=__P6KKsgCOeuwpN-NWrIqYWTmxIQ4=&amp;sa=X&amp;ei=MeJkTYibJtSEhQfnwozRBw&amp;ved=0CDIQ9QEwAQ" TargetMode="External"/><Relationship Id="rId2" Type="http://schemas.openxmlformats.org/officeDocument/2006/relationships/image" Target="../media/image2.jpeg"/><Relationship Id="rId1" Type="http://schemas.openxmlformats.org/officeDocument/2006/relationships/slideLayout" Target="../slideLayouts/slideLayout2.xml"/><Relationship Id="rId4" Type="http://schemas.openxmlformats.org/officeDocument/2006/relationships/image" Target="../media/image3.png"/></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8" Type="http://schemas.openxmlformats.org/officeDocument/2006/relationships/hyperlink" Target="http://fr.wikipedia.org/wiki/Premi%C3%A8re_Guerre_mondiale" TargetMode="External"/><Relationship Id="rId3" Type="http://schemas.openxmlformats.org/officeDocument/2006/relationships/hyperlink" Target="http://fr.wikipedia.org/wiki/1914" TargetMode="External"/><Relationship Id="rId7" Type="http://schemas.openxmlformats.org/officeDocument/2006/relationships/hyperlink" Target="http://fr.wikipedia.org/wiki/Louis_Vauxcelles" TargetMode="External"/><Relationship Id="rId2" Type="http://schemas.openxmlformats.org/officeDocument/2006/relationships/hyperlink" Target="http://fr.wikipedia.org/wiki/1907" TargetMode="External"/><Relationship Id="rId1" Type="http://schemas.openxmlformats.org/officeDocument/2006/relationships/slideLayout" Target="../slideLayouts/slideLayout2.xml"/><Relationship Id="rId6" Type="http://schemas.openxmlformats.org/officeDocument/2006/relationships/hyperlink" Target="http://fr.wikipedia.org/wiki/Henri_Matisse" TargetMode="External"/><Relationship Id="rId5" Type="http://schemas.openxmlformats.org/officeDocument/2006/relationships/hyperlink" Target="http://fr.wikipedia.org/wiki/Pablo_Picasso" TargetMode="External"/><Relationship Id="rId4" Type="http://schemas.openxmlformats.org/officeDocument/2006/relationships/hyperlink" Target="http://fr.wikipedia.org/wiki/Georges_Braque" TargetMode="External"/><Relationship Id="rId9" Type="http://schemas.openxmlformats.org/officeDocument/2006/relationships/hyperlink" Target="http://fr.wikipedia.org/wiki/Ann%C3%A9es_1920" TargetMode="Externa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image" Target="../media/image10.jpe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6.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4.xml"/></Relationships>
</file>

<file path=ppt/slides/_rels/slide22.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4.xml"/></Relationships>
</file>

<file path=ppt/slides/_rels/slide23.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image" Target="../media/image15.jpeg"/><Relationship Id="rId1" Type="http://schemas.openxmlformats.org/officeDocument/2006/relationships/slideLayout" Target="../slideLayouts/slideLayout4.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2" name="Titre 1"/>
          <p:cNvSpPr>
            <a:spLocks noGrp="1"/>
          </p:cNvSpPr>
          <p:nvPr>
            <p:ph type="ctrTitle"/>
          </p:nvPr>
        </p:nvSpPr>
        <p:spPr>
          <a:xfrm>
            <a:off x="571472" y="714356"/>
            <a:ext cx="7772400" cy="1470025"/>
          </a:xfrm>
        </p:spPr>
        <p:txBody>
          <a:bodyPr>
            <a:normAutofit fontScale="90000"/>
          </a:bodyPr>
          <a:lstStyle/>
          <a:p>
            <a:r>
              <a:rPr lang="fr-FR" sz="8800" u="sng" dirty="0" smtClean="0">
                <a:solidFill>
                  <a:schemeClr val="bg1"/>
                </a:solidFill>
              </a:rPr>
              <a:t>Guernica</a:t>
            </a:r>
            <a:r>
              <a:rPr lang="fr-FR" dirty="0" smtClean="0">
                <a:solidFill>
                  <a:schemeClr val="bg1"/>
                </a:solidFill>
              </a:rPr>
              <a:t/>
            </a:r>
            <a:br>
              <a:rPr lang="fr-FR" dirty="0" smtClean="0">
                <a:solidFill>
                  <a:schemeClr val="bg1"/>
                </a:solidFill>
              </a:rPr>
            </a:br>
            <a:r>
              <a:rPr lang="fr-FR" dirty="0" smtClean="0">
                <a:solidFill>
                  <a:schemeClr val="bg1"/>
                </a:solidFill>
              </a:rPr>
              <a:t>Picasso</a:t>
            </a:r>
            <a:endParaRPr lang="fr-FR" dirty="0">
              <a:solidFill>
                <a:schemeClr val="bg1"/>
              </a:solidFill>
            </a:endParaRPr>
          </a:p>
        </p:txBody>
      </p:sp>
      <p:sp>
        <p:nvSpPr>
          <p:cNvPr id="3" name="Sous-titre 2"/>
          <p:cNvSpPr>
            <a:spLocks noGrp="1"/>
          </p:cNvSpPr>
          <p:nvPr>
            <p:ph type="subTitle" idx="1"/>
          </p:nvPr>
        </p:nvSpPr>
        <p:spPr/>
        <p:txBody>
          <a:bodyPr/>
          <a:lstStyle/>
          <a:p>
            <a:endParaRPr lang="fr-FR" dirty="0"/>
          </a:p>
        </p:txBody>
      </p:sp>
      <p:pic>
        <p:nvPicPr>
          <p:cNvPr id="4" name="Espace réservé du contenu 3" descr="guernica1"/>
          <p:cNvPicPr>
            <a:picLocks noGrp="1"/>
          </p:cNvPicPr>
          <p:nvPr>
            <p:ph idx="1"/>
          </p:nvPr>
        </p:nvPicPr>
        <p:blipFill>
          <a:blip r:embed="rId2" cstate="print">
            <a:grayscl/>
          </a:blip>
          <a:srcRect/>
          <a:stretch>
            <a:fillRect/>
          </a:stretch>
        </p:blipFill>
        <p:spPr bwMode="auto">
          <a:xfrm>
            <a:off x="500034" y="2428868"/>
            <a:ext cx="8352928" cy="3808561"/>
          </a:xfrm>
          <a:prstGeom prst="rect">
            <a:avLst/>
          </a:prstGeom>
          <a:noFill/>
          <a:ln w="9525">
            <a:noFill/>
            <a:miter lim="800000"/>
            <a:headEnd/>
            <a:tailEnd/>
          </a:ln>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9" presetClass="entr" presetSubtype="0"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dissolve">
                                      <p:cBhvr>
                                        <p:cTn id="7"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dirty="0" smtClean="0"/>
              <a:t>Première approche du tableau</a:t>
            </a:r>
            <a:endParaRPr lang="fr-FR" dirty="0"/>
          </a:p>
        </p:txBody>
      </p:sp>
      <p:sp>
        <p:nvSpPr>
          <p:cNvPr id="3" name="Espace réservé du contenu 2"/>
          <p:cNvSpPr>
            <a:spLocks noGrp="1"/>
          </p:cNvSpPr>
          <p:nvPr>
            <p:ph idx="1"/>
          </p:nvPr>
        </p:nvSpPr>
        <p:spPr/>
        <p:txBody>
          <a:bodyPr>
            <a:normAutofit fontScale="55000" lnSpcReduction="20000"/>
          </a:bodyPr>
          <a:lstStyle/>
          <a:p>
            <a:pPr>
              <a:buNone/>
            </a:pPr>
            <a:r>
              <a:rPr lang="fr-FR" b="1" u="sng" dirty="0" smtClean="0"/>
              <a:t>1. </a:t>
            </a:r>
            <a:r>
              <a:rPr lang="fr-FR" b="1" u="sng" dirty="0"/>
              <a:t>Description générale du tableau.</a:t>
            </a:r>
            <a:endParaRPr lang="fr-FR" dirty="0"/>
          </a:p>
          <a:p>
            <a:pPr algn="just">
              <a:buNone/>
            </a:pPr>
            <a:r>
              <a:rPr lang="fr-FR" dirty="0" smtClean="0"/>
              <a:t>	Ce </a:t>
            </a:r>
            <a:r>
              <a:rPr lang="fr-FR" dirty="0"/>
              <a:t>tableau est une huile sur toile exposée au Centre d’art contemporain de la </a:t>
            </a:r>
            <a:r>
              <a:rPr lang="fr-FR" dirty="0" smtClean="0"/>
              <a:t>reine Sofia </a:t>
            </a:r>
            <a:r>
              <a:rPr lang="fr-FR" dirty="0"/>
              <a:t>à Madrid après avoir passé un peu plus de quarante ans outre-Atlantique, Picasso ayant refusé qu’il retourne en Espagne avant le retour à la démocratie. Ses dimensions sont gigantesques : 3m50 sur 7m80 pour mieux montrer la barbarie du bombardement.</a:t>
            </a:r>
          </a:p>
          <a:p>
            <a:pPr algn="just">
              <a:buNone/>
            </a:pPr>
            <a:r>
              <a:rPr lang="fr-FR" dirty="0" smtClean="0"/>
              <a:t>	Picasso </a:t>
            </a:r>
            <a:r>
              <a:rPr lang="fr-FR" dirty="0"/>
              <a:t>meurt en 1973 sans avoir remis le pied en </a:t>
            </a:r>
            <a:r>
              <a:rPr lang="fr-FR" dirty="0" smtClean="0"/>
              <a:t>Espagne, </a:t>
            </a:r>
            <a:r>
              <a:rPr lang="fr-FR" dirty="0"/>
              <a:t>le tableau reviendra à Madrid en 1981. </a:t>
            </a:r>
          </a:p>
          <a:p>
            <a:endParaRPr lang="fr-FR" b="1" u="sng" dirty="0" smtClean="0"/>
          </a:p>
          <a:p>
            <a:pPr>
              <a:buNone/>
            </a:pPr>
            <a:r>
              <a:rPr lang="fr-FR" b="1" u="sng" dirty="0"/>
              <a:t>2</a:t>
            </a:r>
            <a:r>
              <a:rPr lang="fr-FR" b="1" u="sng" dirty="0" smtClean="0"/>
              <a:t>. </a:t>
            </a:r>
            <a:r>
              <a:rPr lang="fr-FR" b="1" u="sng" dirty="0"/>
              <a:t>Présenter l’artiste.</a:t>
            </a:r>
            <a:endParaRPr lang="fr-FR" dirty="0"/>
          </a:p>
          <a:p>
            <a:pPr algn="just">
              <a:buNone/>
            </a:pPr>
            <a:r>
              <a:rPr lang="fr-FR" dirty="0" smtClean="0"/>
              <a:t>	Le </a:t>
            </a:r>
            <a:r>
              <a:rPr lang="fr-FR" dirty="0"/>
              <a:t>tableau </a:t>
            </a:r>
            <a:r>
              <a:rPr lang="fr-FR" dirty="0" smtClean="0"/>
              <a:t>intitulé</a:t>
            </a:r>
            <a:r>
              <a:rPr lang="fr-FR" dirty="0"/>
              <a:t> </a:t>
            </a:r>
            <a:r>
              <a:rPr lang="fr-FR" u="sng" dirty="0" smtClean="0"/>
              <a:t>Guernica</a:t>
            </a:r>
            <a:r>
              <a:rPr lang="fr-FR" dirty="0" smtClean="0"/>
              <a:t> a </a:t>
            </a:r>
            <a:r>
              <a:rPr lang="fr-FR" dirty="0"/>
              <a:t>été réalisé par Pablo Picasso en 1937. Picasso est d’origine espagnole et a vécu au XX° siècle.</a:t>
            </a:r>
          </a:p>
          <a:p>
            <a:pPr algn="just">
              <a:buNone/>
            </a:pPr>
            <a:r>
              <a:rPr lang="fr-FR" dirty="0"/>
              <a:t> </a:t>
            </a:r>
          </a:p>
          <a:p>
            <a:pPr>
              <a:buNone/>
            </a:pPr>
            <a:r>
              <a:rPr lang="fr-FR" b="1" u="sng" dirty="0" smtClean="0"/>
              <a:t>3. </a:t>
            </a:r>
            <a:r>
              <a:rPr lang="fr-FR" b="1" u="sng" dirty="0"/>
              <a:t>Présenter le contexte.</a:t>
            </a:r>
            <a:endParaRPr lang="fr-FR" dirty="0"/>
          </a:p>
          <a:p>
            <a:pPr algn="just">
              <a:buNone/>
            </a:pPr>
            <a:r>
              <a:rPr lang="fr-FR" dirty="0" smtClean="0"/>
              <a:t>	Aux </a:t>
            </a:r>
            <a:r>
              <a:rPr lang="fr-FR" dirty="0"/>
              <a:t>yeux du grand public, ce tableau représente le plus célèbre manifeste pictural </a:t>
            </a:r>
            <a:r>
              <a:rPr lang="fr-FR" dirty="0" smtClean="0"/>
              <a:t>du XX</a:t>
            </a:r>
            <a:r>
              <a:rPr lang="fr-FR" dirty="0"/>
              <a:t>° siècle contre les désastres de la guerre, dans la grande tradition du genre, du « </a:t>
            </a:r>
            <a:r>
              <a:rPr lang="fr-FR" dirty="0" err="1"/>
              <a:t>Tres</a:t>
            </a:r>
            <a:r>
              <a:rPr lang="fr-FR" dirty="0"/>
              <a:t> de Mayo » de Goya (1814) à la « Scène des massacres de </a:t>
            </a:r>
            <a:r>
              <a:rPr lang="fr-FR" dirty="0" err="1"/>
              <a:t>Scio</a:t>
            </a:r>
            <a:r>
              <a:rPr lang="fr-FR" dirty="0"/>
              <a:t> » de Delacroix (1824).</a:t>
            </a:r>
          </a:p>
          <a:p>
            <a:endParaRPr lang="fr-FR" dirty="0"/>
          </a:p>
        </p:txBody>
      </p:sp>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Rectangle 2"/>
          <p:cNvSpPr>
            <a:spLocks noGrp="1" noChangeArrowheads="1"/>
          </p:cNvSpPr>
          <p:nvPr>
            <p:ph type="title"/>
          </p:nvPr>
        </p:nvSpPr>
        <p:spPr>
          <a:xfrm>
            <a:off x="468313" y="260350"/>
            <a:ext cx="8229600" cy="1143000"/>
          </a:xfrm>
        </p:spPr>
        <p:txBody>
          <a:bodyPr/>
          <a:lstStyle/>
          <a:p>
            <a:pPr eaLnBrk="1" hangingPunct="1"/>
            <a:r>
              <a:rPr lang="fr-FR" b="1" u="sng" dirty="0" smtClean="0">
                <a:solidFill>
                  <a:schemeClr val="hlink"/>
                </a:solidFill>
                <a:latin typeface="Book Antiqua" pitchFamily="18" charset="0"/>
              </a:rPr>
              <a:t>   </a:t>
            </a:r>
            <a:r>
              <a:rPr lang="fr-FR" b="1" dirty="0" smtClean="0">
                <a:solidFill>
                  <a:schemeClr val="hlink"/>
                </a:solidFill>
                <a:latin typeface="Book Antiqua" pitchFamily="18" charset="0"/>
              </a:rPr>
              <a:t>            </a:t>
            </a:r>
            <a:r>
              <a:rPr lang="fr-FR" b="1" dirty="0" smtClean="0">
                <a:latin typeface="Book Antiqua" pitchFamily="18" charset="0"/>
              </a:rPr>
              <a:t> </a:t>
            </a:r>
            <a:r>
              <a:rPr lang="fr-FR" b="1" u="sng" dirty="0" smtClean="0">
                <a:latin typeface="Book Antiqua" pitchFamily="18" charset="0"/>
              </a:rPr>
              <a:t>Le </a:t>
            </a:r>
            <a:r>
              <a:rPr lang="fr-FR" b="1" u="sng" dirty="0" smtClean="0">
                <a:latin typeface="Book Antiqua" pitchFamily="18" charset="0"/>
              </a:rPr>
              <a:t>contexte</a:t>
            </a:r>
          </a:p>
        </p:txBody>
      </p:sp>
      <p:pic>
        <p:nvPicPr>
          <p:cNvPr id="5123" name="Picture 5" descr="espagne4-2"/>
          <p:cNvPicPr>
            <a:picLocks noChangeAspect="1" noChangeArrowheads="1"/>
          </p:cNvPicPr>
          <p:nvPr/>
        </p:nvPicPr>
        <p:blipFill>
          <a:blip r:embed="rId2" cstate="print"/>
          <a:srcRect/>
          <a:stretch>
            <a:fillRect/>
          </a:stretch>
        </p:blipFill>
        <p:spPr bwMode="auto">
          <a:xfrm>
            <a:off x="0" y="0"/>
            <a:ext cx="2916238" cy="1804988"/>
          </a:xfrm>
          <a:prstGeom prst="rect">
            <a:avLst/>
          </a:prstGeom>
          <a:noFill/>
          <a:ln w="9525">
            <a:noFill/>
            <a:miter lim="800000"/>
            <a:headEnd/>
            <a:tailEnd/>
          </a:ln>
        </p:spPr>
      </p:pic>
      <p:sp>
        <p:nvSpPr>
          <p:cNvPr id="5124" name="Rectangle 6"/>
          <p:cNvSpPr>
            <a:spLocks noGrp="1" noChangeArrowheads="1"/>
          </p:cNvSpPr>
          <p:nvPr>
            <p:ph type="body" idx="1"/>
          </p:nvPr>
        </p:nvSpPr>
        <p:spPr>
          <a:xfrm>
            <a:off x="468313" y="1916113"/>
            <a:ext cx="8229600" cy="4525962"/>
          </a:xfrm>
        </p:spPr>
        <p:txBody>
          <a:bodyPr/>
          <a:lstStyle/>
          <a:p>
            <a:pPr eaLnBrk="1" hangingPunct="1">
              <a:buFontTx/>
              <a:buNone/>
            </a:pPr>
            <a:r>
              <a:rPr lang="fr-FR" sz="1800" b="1" dirty="0" smtClean="0">
                <a:effectLst>
                  <a:outerShdw blurRad="38100" dist="38100" dir="2700000" algn="tl">
                    <a:srgbClr val="000000">
                      <a:alpha val="43137"/>
                    </a:srgbClr>
                  </a:outerShdw>
                </a:effectLst>
                <a:latin typeface="Book Antiqua" pitchFamily="18" charset="0"/>
              </a:rPr>
              <a:t>	</a:t>
            </a:r>
            <a:r>
              <a:rPr lang="fr-FR" sz="1800" b="1" u="sng" dirty="0" smtClean="0">
                <a:latin typeface="Book Antiqua" pitchFamily="18" charset="0"/>
              </a:rPr>
              <a:t>Depuis </a:t>
            </a:r>
            <a:r>
              <a:rPr lang="fr-FR" sz="1800" b="1" u="sng" dirty="0" smtClean="0">
                <a:latin typeface="Book Antiqua" pitchFamily="18" charset="0"/>
              </a:rPr>
              <a:t>Juillet 1936, l’Espagne est ravagée par une guerre civile. Cette guerre </a:t>
            </a:r>
            <a:r>
              <a:rPr lang="fr-FR" sz="1800" b="1" u="sng" dirty="0" smtClean="0">
                <a:latin typeface="Book Antiqua" pitchFamily="18" charset="0"/>
              </a:rPr>
              <a:t>oppose: </a:t>
            </a:r>
            <a:endParaRPr lang="fr-FR" sz="1800" b="1" u="sng" dirty="0" smtClean="0">
              <a:latin typeface="Book Antiqua" pitchFamily="18" charset="0"/>
            </a:endParaRPr>
          </a:p>
          <a:p>
            <a:pPr lvl="1">
              <a:buFontTx/>
              <a:buChar char="-"/>
            </a:pPr>
            <a:r>
              <a:rPr lang="fr-FR" sz="1400" b="1" dirty="0" smtClean="0">
                <a:solidFill>
                  <a:srgbClr val="CC0000"/>
                </a:solidFill>
                <a:latin typeface="Book Antiqua" pitchFamily="18" charset="0"/>
              </a:rPr>
              <a:t>Les nationalistes</a:t>
            </a:r>
            <a:r>
              <a:rPr lang="fr-FR" sz="1400" b="1" dirty="0" smtClean="0">
                <a:latin typeface="Book Antiqua" pitchFamily="18" charset="0"/>
              </a:rPr>
              <a:t> dirigés par Franco (militaires, monarchistes…)</a:t>
            </a:r>
          </a:p>
          <a:p>
            <a:pPr lvl="1">
              <a:buFontTx/>
              <a:buChar char="-"/>
            </a:pPr>
            <a:r>
              <a:rPr lang="fr-FR" sz="1400" b="1" dirty="0" smtClean="0">
                <a:solidFill>
                  <a:srgbClr val="CC0000"/>
                </a:solidFill>
                <a:latin typeface="Book Antiqua" pitchFamily="18" charset="0"/>
              </a:rPr>
              <a:t>Les républicains</a:t>
            </a:r>
            <a:r>
              <a:rPr lang="fr-FR" sz="1400" b="1" dirty="0" smtClean="0">
                <a:latin typeface="Book Antiqua" pitchFamily="18" charset="0"/>
              </a:rPr>
              <a:t> (socialistes, communistes, anarchistes…)</a:t>
            </a:r>
          </a:p>
          <a:p>
            <a:pPr eaLnBrk="1" hangingPunct="1">
              <a:buFontTx/>
              <a:buChar char="-"/>
            </a:pPr>
            <a:endParaRPr lang="fr-FR" sz="1800" b="1" dirty="0" smtClean="0">
              <a:latin typeface="Book Antiqua" pitchFamily="18" charset="0"/>
            </a:endParaRPr>
          </a:p>
          <a:p>
            <a:pPr eaLnBrk="1" hangingPunct="1">
              <a:buFontTx/>
              <a:buNone/>
            </a:pPr>
            <a:r>
              <a:rPr lang="fr-FR" sz="1800" b="1" dirty="0" smtClean="0">
                <a:latin typeface="Book Antiqua" pitchFamily="18" charset="0"/>
              </a:rPr>
              <a:t>	Le </a:t>
            </a:r>
            <a:r>
              <a:rPr lang="fr-FR" sz="1800" b="1" dirty="0" smtClean="0">
                <a:latin typeface="Book Antiqua" pitchFamily="18" charset="0"/>
              </a:rPr>
              <a:t>16 février 1936, le Front Populaire gagne les élections en Espagne sous la IIème république.</a:t>
            </a:r>
          </a:p>
          <a:p>
            <a:pPr eaLnBrk="1" hangingPunct="1">
              <a:buFontTx/>
              <a:buNone/>
            </a:pPr>
            <a:r>
              <a:rPr lang="fr-FR" sz="1800" b="1" dirty="0" smtClean="0">
                <a:latin typeface="Book Antiqua" pitchFamily="18" charset="0"/>
              </a:rPr>
              <a:t>	Le </a:t>
            </a:r>
            <a:r>
              <a:rPr lang="fr-FR" sz="1800" b="1" dirty="0" smtClean="0">
                <a:latin typeface="Book Antiqua" pitchFamily="18" charset="0"/>
              </a:rPr>
              <a:t>18 juillet, menés par l’ancien chef d’état-major de l’armée, le général Francisco Franco </a:t>
            </a:r>
            <a:r>
              <a:rPr lang="fr-FR" sz="1800" b="1" dirty="0" err="1" smtClean="0">
                <a:latin typeface="Book Antiqua" pitchFamily="18" charset="0"/>
              </a:rPr>
              <a:t>Bahamonde</a:t>
            </a:r>
            <a:r>
              <a:rPr lang="fr-FR" sz="1800" b="1" dirty="0" smtClean="0">
                <a:latin typeface="Book Antiqua" pitchFamily="18" charset="0"/>
              </a:rPr>
              <a:t>, les militaires de la garnison de Melilla se soulevèrent contre le gouvernement du Front Populaire. L’insurrection s’étend ensuite à toute l’Espagne et la guerre civile éclate.</a:t>
            </a:r>
          </a:p>
          <a:p>
            <a:pPr eaLnBrk="1" hangingPunct="1">
              <a:buFontTx/>
              <a:buNone/>
            </a:pPr>
            <a:endParaRPr lang="fr-FR" sz="1800" b="1" dirty="0" smtClean="0">
              <a:latin typeface="Book Antiqua" pitchFamily="18" charset="0"/>
            </a:endParaRPr>
          </a:p>
          <a:p>
            <a:pPr eaLnBrk="1" hangingPunct="1">
              <a:buFontTx/>
              <a:buNone/>
            </a:pPr>
            <a:r>
              <a:rPr lang="fr-FR" sz="1800" b="1" dirty="0" smtClean="0">
                <a:latin typeface="Book Antiqua" pitchFamily="18" charset="0"/>
              </a:rPr>
              <a:t>La guerre se finit en 1938 par la victoire de Franco.</a:t>
            </a:r>
          </a:p>
        </p:txBody>
      </p:sp>
      <p:sp>
        <p:nvSpPr>
          <p:cNvPr id="5125" name="AutoShape 8" descr="9k=">
            <a:hlinkClick r:id="rId3"/>
          </p:cNvPr>
          <p:cNvSpPr>
            <a:spLocks noChangeAspect="1" noChangeArrowheads="1"/>
          </p:cNvSpPr>
          <p:nvPr/>
        </p:nvSpPr>
        <p:spPr bwMode="auto">
          <a:xfrm>
            <a:off x="4143375" y="2981325"/>
            <a:ext cx="857250" cy="895350"/>
          </a:xfrm>
          <a:prstGeom prst="rect">
            <a:avLst/>
          </a:prstGeom>
          <a:noFill/>
          <a:ln w="9525">
            <a:noFill/>
            <a:miter lim="800000"/>
            <a:headEnd/>
            <a:tailEnd/>
          </a:ln>
        </p:spPr>
        <p:txBody>
          <a:bodyPr/>
          <a:lstStyle/>
          <a:p>
            <a:endParaRPr lang="fr-FR"/>
          </a:p>
        </p:txBody>
      </p:sp>
      <p:sp>
        <p:nvSpPr>
          <p:cNvPr id="5126" name="AutoShape 10" descr="9k=">
            <a:hlinkClick r:id="rId3"/>
          </p:cNvPr>
          <p:cNvSpPr>
            <a:spLocks noChangeAspect="1" noChangeArrowheads="1"/>
          </p:cNvSpPr>
          <p:nvPr/>
        </p:nvSpPr>
        <p:spPr bwMode="auto">
          <a:xfrm>
            <a:off x="4143375" y="2981325"/>
            <a:ext cx="857250" cy="895350"/>
          </a:xfrm>
          <a:prstGeom prst="rect">
            <a:avLst/>
          </a:prstGeom>
          <a:noFill/>
          <a:ln w="9525">
            <a:noFill/>
            <a:miter lim="800000"/>
            <a:headEnd/>
            <a:tailEnd/>
          </a:ln>
        </p:spPr>
        <p:txBody>
          <a:bodyPr/>
          <a:lstStyle/>
          <a:p>
            <a:endParaRPr lang="fr-FR"/>
          </a:p>
        </p:txBody>
      </p:sp>
      <p:sp>
        <p:nvSpPr>
          <p:cNvPr id="5127" name="AutoShape 12" descr="9k=">
            <a:hlinkClick r:id="rId3"/>
          </p:cNvPr>
          <p:cNvSpPr>
            <a:spLocks noChangeAspect="1" noChangeArrowheads="1"/>
          </p:cNvSpPr>
          <p:nvPr/>
        </p:nvSpPr>
        <p:spPr bwMode="auto">
          <a:xfrm>
            <a:off x="4143375" y="2981325"/>
            <a:ext cx="857250" cy="895350"/>
          </a:xfrm>
          <a:prstGeom prst="rect">
            <a:avLst/>
          </a:prstGeom>
          <a:noFill/>
          <a:ln w="9525">
            <a:noFill/>
            <a:miter lim="800000"/>
            <a:headEnd/>
            <a:tailEnd/>
          </a:ln>
        </p:spPr>
        <p:txBody>
          <a:bodyPr/>
          <a:lstStyle/>
          <a:p>
            <a:endParaRPr lang="fr-FR"/>
          </a:p>
        </p:txBody>
      </p:sp>
      <p:pic>
        <p:nvPicPr>
          <p:cNvPr id="8208" name="Picture 16" descr="franco"/>
          <p:cNvPicPr>
            <a:picLocks noChangeAspect="1" noChangeArrowheads="1"/>
          </p:cNvPicPr>
          <p:nvPr/>
        </p:nvPicPr>
        <p:blipFill>
          <a:blip r:embed="rId4" cstate="print"/>
          <a:srcRect/>
          <a:stretch>
            <a:fillRect/>
          </a:stretch>
        </p:blipFill>
        <p:spPr bwMode="auto">
          <a:xfrm>
            <a:off x="6443663" y="5300663"/>
            <a:ext cx="1603375" cy="1184275"/>
          </a:xfrm>
          <a:prstGeom prst="rect">
            <a:avLst/>
          </a:prstGeom>
          <a:noFill/>
          <a:ln w="9525">
            <a:noFill/>
            <a:miter lim="800000"/>
            <a:headEnd/>
            <a:tailEnd/>
          </a:ln>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 presetClass="entr" presetSubtype="10" fill="hold" nodeType="clickEffect">
                                  <p:stCondLst>
                                    <p:cond delay="0"/>
                                  </p:stCondLst>
                                  <p:childTnLst>
                                    <p:set>
                                      <p:cBhvr>
                                        <p:cTn id="6" dur="1" fill="hold">
                                          <p:stCondLst>
                                            <p:cond delay="0"/>
                                          </p:stCondLst>
                                        </p:cTn>
                                        <p:tgtEl>
                                          <p:spTgt spid="8208"/>
                                        </p:tgtEl>
                                        <p:attrNameLst>
                                          <p:attrName>style.visibility</p:attrName>
                                        </p:attrNameLst>
                                      </p:cBhvr>
                                      <p:to>
                                        <p:strVal val="visible"/>
                                      </p:to>
                                    </p:set>
                                    <p:animEffect transition="in" filter="checkerboard(across)">
                                      <p:cBhvr>
                                        <p:cTn id="7" dur="500"/>
                                        <p:tgtEl>
                                          <p:spTgt spid="820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428596" y="500042"/>
            <a:ext cx="8229600" cy="1143000"/>
          </a:xfrm>
        </p:spPr>
        <p:txBody>
          <a:bodyPr>
            <a:normAutofit fontScale="90000"/>
          </a:bodyPr>
          <a:lstStyle/>
          <a:p>
            <a:r>
              <a:rPr lang="fr-FR" u="sng" dirty="0" smtClean="0"/>
              <a:t>Un tableau qui fait référence à un événement particulier...</a:t>
            </a:r>
            <a:r>
              <a:rPr lang="fr-FR" dirty="0" smtClean="0"/>
              <a:t/>
            </a:r>
            <a:br>
              <a:rPr lang="fr-FR" dirty="0" smtClean="0"/>
            </a:br>
            <a:endParaRPr lang="fr-FR" dirty="0"/>
          </a:p>
        </p:txBody>
      </p:sp>
      <p:sp>
        <p:nvSpPr>
          <p:cNvPr id="3" name="Espace réservé du contenu 2"/>
          <p:cNvSpPr>
            <a:spLocks noGrp="1"/>
          </p:cNvSpPr>
          <p:nvPr>
            <p:ph idx="1"/>
          </p:nvPr>
        </p:nvSpPr>
        <p:spPr/>
        <p:txBody>
          <a:bodyPr>
            <a:normAutofit fontScale="70000" lnSpcReduction="20000"/>
          </a:bodyPr>
          <a:lstStyle/>
          <a:p>
            <a:pPr algn="just"/>
            <a:r>
              <a:rPr lang="fr-FR" dirty="0" smtClean="0"/>
              <a:t>Le </a:t>
            </a:r>
            <a:r>
              <a:rPr lang="fr-FR" dirty="0"/>
              <a:t>tableau fait référence à la destruction de la ville de Guernica par l’aviation nazie, le 26 avril 1937, jour de marché. Sur 7000 habitants, 1654 furent tués et 900 furent grièvement blessés. Pour la première fois dans l’histoire militaire, une agglomération civile est entièrement rasée sous un déluge de bombes au phosphore. Picasso est bouleversé et lui qui dès le début du conflit entre Républicains et franquistes se range du côté des républicains, décide de créer un immense tableau pour rendre compte de l’horreur de ce massacre organisé. Ce sera là sa grande composition murale pour le pavillon espagnol de l’exposition universelle de Paris. </a:t>
            </a:r>
          </a:p>
          <a:p>
            <a:pPr algn="just"/>
            <a:r>
              <a:rPr lang="fr-FR" dirty="0"/>
              <a:t>Si le bombardement de Guernica a tant frappé l’opinion internationale, c’est que c’est la première fois que l’aviation moderne s’attaquait à une population civile sans défense. Guernica est donc le premier massacre nazi organisé systématiquement contre une ville.</a:t>
            </a:r>
          </a:p>
          <a:p>
            <a:pPr algn="just"/>
            <a:endParaRPr lang="fr-FR" dirty="0"/>
          </a:p>
        </p:txBody>
      </p:sp>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Rectangle 2"/>
          <p:cNvSpPr>
            <a:spLocks noGrp="1" noChangeArrowheads="1"/>
          </p:cNvSpPr>
          <p:nvPr>
            <p:ph type="title"/>
          </p:nvPr>
        </p:nvSpPr>
        <p:spPr>
          <a:xfrm>
            <a:off x="457200" y="274638"/>
            <a:ext cx="8229600" cy="1282700"/>
          </a:xfrm>
        </p:spPr>
        <p:txBody>
          <a:bodyPr>
            <a:normAutofit/>
          </a:bodyPr>
          <a:lstStyle/>
          <a:p>
            <a:pPr algn="just" eaLnBrk="1" hangingPunct="1"/>
            <a:r>
              <a:rPr lang="fr-FR" sz="2000" b="1" dirty="0" smtClean="0"/>
              <a:t>Au moment du bombardement, il ne reste que les femmes, les enfants, les vieillards dans la ville... Les hommes sont partis se battre aux côtés des Républicains.</a:t>
            </a:r>
            <a:r>
              <a:rPr lang="fr-FR" sz="2000" dirty="0" smtClean="0"/>
              <a:t> </a:t>
            </a:r>
          </a:p>
        </p:txBody>
      </p:sp>
      <p:pic>
        <p:nvPicPr>
          <p:cNvPr id="6147" name="Picture 5" descr="Guernica"/>
          <p:cNvPicPr>
            <a:picLocks noChangeAspect="1" noChangeArrowheads="1"/>
          </p:cNvPicPr>
          <p:nvPr/>
        </p:nvPicPr>
        <p:blipFill>
          <a:blip r:embed="rId2" cstate="print"/>
          <a:srcRect/>
          <a:stretch>
            <a:fillRect/>
          </a:stretch>
        </p:blipFill>
        <p:spPr bwMode="auto">
          <a:xfrm>
            <a:off x="2339975" y="1557338"/>
            <a:ext cx="3455988" cy="2443162"/>
          </a:xfrm>
          <a:prstGeom prst="rect">
            <a:avLst/>
          </a:prstGeom>
          <a:noFill/>
          <a:ln w="9525">
            <a:noFill/>
            <a:miter lim="800000"/>
            <a:headEnd/>
            <a:tailEnd/>
          </a:ln>
        </p:spPr>
      </p:pic>
      <p:sp>
        <p:nvSpPr>
          <p:cNvPr id="6148" name="Text Box 6"/>
          <p:cNvSpPr txBox="1">
            <a:spLocks noChangeArrowheads="1"/>
          </p:cNvSpPr>
          <p:nvPr/>
        </p:nvSpPr>
        <p:spPr bwMode="auto">
          <a:xfrm>
            <a:off x="468313" y="4149725"/>
            <a:ext cx="8280400" cy="1785104"/>
          </a:xfrm>
          <a:prstGeom prst="rect">
            <a:avLst/>
          </a:prstGeom>
          <a:noFill/>
          <a:ln w="9525">
            <a:noFill/>
            <a:miter lim="800000"/>
            <a:headEnd/>
            <a:tailEnd/>
          </a:ln>
        </p:spPr>
        <p:txBody>
          <a:bodyPr>
            <a:spAutoFit/>
          </a:bodyPr>
          <a:lstStyle/>
          <a:p>
            <a:pPr>
              <a:spcBef>
                <a:spcPct val="50000"/>
              </a:spcBef>
            </a:pPr>
            <a:r>
              <a:rPr lang="fr-FR" sz="2000" b="1" dirty="0"/>
              <a:t>Peu de temps avant l’attaque, les Républicains lancent un appel au secours à l’Angleterre et à la France, mais celles-ci refusent d’intervenir.</a:t>
            </a:r>
          </a:p>
          <a:p>
            <a:pPr>
              <a:spcBef>
                <a:spcPct val="50000"/>
              </a:spcBef>
            </a:pPr>
            <a:r>
              <a:rPr lang="fr-FR" sz="2000" b="1" dirty="0" smtClean="0"/>
              <a:t>            En </a:t>
            </a:r>
            <a:r>
              <a:rPr lang="fr-FR" sz="2000" b="1" dirty="0"/>
              <a:t>revanche, sollicitée par Franco, l’Allemagne d’Hitler envoie immédiatement ses avions de chasse. Le bombardement devient une sorte de répétition générale de la Seconde Guerre Mondiale et fait 1600 morts. </a:t>
            </a:r>
          </a:p>
        </p:txBody>
      </p:sp>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70" name="Picture 4" descr="picasso_guernica"/>
          <p:cNvPicPr>
            <a:picLocks noGrp="1" noChangeAspect="1" noChangeArrowheads="1"/>
          </p:cNvPicPr>
          <p:nvPr>
            <p:ph type="body" idx="1"/>
          </p:nvPr>
        </p:nvPicPr>
        <p:blipFill>
          <a:blip r:embed="rId2" cstate="print"/>
          <a:srcRect/>
          <a:stretch>
            <a:fillRect/>
          </a:stretch>
        </p:blipFill>
        <p:spPr>
          <a:xfrm>
            <a:off x="611188" y="549275"/>
            <a:ext cx="7777162" cy="4624388"/>
          </a:xfrm>
          <a:noFill/>
        </p:spPr>
      </p:pic>
      <p:sp>
        <p:nvSpPr>
          <p:cNvPr id="7171" name="Text Box 5"/>
          <p:cNvSpPr txBox="1">
            <a:spLocks noChangeArrowheads="1"/>
          </p:cNvSpPr>
          <p:nvPr/>
        </p:nvSpPr>
        <p:spPr bwMode="auto">
          <a:xfrm>
            <a:off x="395288" y="5445125"/>
            <a:ext cx="8137525" cy="1190625"/>
          </a:xfrm>
          <a:prstGeom prst="rect">
            <a:avLst/>
          </a:prstGeom>
          <a:solidFill>
            <a:schemeClr val="bg2"/>
          </a:solidFill>
          <a:ln w="9525">
            <a:noFill/>
            <a:miter lim="800000"/>
            <a:headEnd/>
            <a:tailEnd/>
          </a:ln>
        </p:spPr>
        <p:txBody>
          <a:bodyPr>
            <a:spAutoFit/>
          </a:bodyPr>
          <a:lstStyle/>
          <a:p>
            <a:pPr>
              <a:spcBef>
                <a:spcPct val="50000"/>
              </a:spcBef>
            </a:pPr>
            <a:r>
              <a:rPr lang="fr-FR" b="1">
                <a:latin typeface="Book Antiqua" pitchFamily="18" charset="0"/>
              </a:rPr>
              <a:t>Quand il apprend le bombardement de Guernica, le lendemain, le 1</a:t>
            </a:r>
            <a:r>
              <a:rPr lang="fr-FR" b="1" baseline="30000">
                <a:latin typeface="Book Antiqua" pitchFamily="18" charset="0"/>
              </a:rPr>
              <a:t>er</a:t>
            </a:r>
            <a:r>
              <a:rPr lang="fr-FR" b="1">
                <a:latin typeface="Book Antiqua" pitchFamily="18" charset="0"/>
              </a:rPr>
              <a:t> mai 1937, à Paris, Picasso se précipite sur la presse. Les trois « non-couleurs » de Guernica évoquent instinctivement les gros titres, la typographie et les photos d’un journal.</a:t>
            </a:r>
          </a:p>
        </p:txBody>
      </p:sp>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normAutofit fontScale="90000"/>
          </a:bodyPr>
          <a:lstStyle/>
          <a:p>
            <a:r>
              <a:rPr lang="fr-FR" u="sng" dirty="0" smtClean="0"/>
              <a:t/>
            </a:r>
            <a:br>
              <a:rPr lang="fr-FR" u="sng" dirty="0" smtClean="0"/>
            </a:br>
            <a:r>
              <a:rPr lang="fr-FR" u="sng" dirty="0" smtClean="0"/>
              <a:t>Un tableau qui répond à une commande particulière.</a:t>
            </a:r>
            <a:r>
              <a:rPr lang="fr-FR" dirty="0" smtClean="0"/>
              <a:t/>
            </a:r>
            <a:br>
              <a:rPr lang="fr-FR" dirty="0" smtClean="0"/>
            </a:br>
            <a:endParaRPr lang="fr-FR" dirty="0"/>
          </a:p>
        </p:txBody>
      </p:sp>
      <p:sp>
        <p:nvSpPr>
          <p:cNvPr id="3" name="Espace réservé du contenu 2"/>
          <p:cNvSpPr>
            <a:spLocks noGrp="1"/>
          </p:cNvSpPr>
          <p:nvPr>
            <p:ph idx="1"/>
          </p:nvPr>
        </p:nvSpPr>
        <p:spPr/>
        <p:txBody>
          <a:bodyPr>
            <a:normAutofit fontScale="55000" lnSpcReduction="20000"/>
          </a:bodyPr>
          <a:lstStyle/>
          <a:p>
            <a:pPr algn="just"/>
            <a:endParaRPr lang="fr-FR" dirty="0" smtClean="0"/>
          </a:p>
          <a:p>
            <a:pPr algn="just"/>
            <a:endParaRPr lang="fr-FR" dirty="0"/>
          </a:p>
          <a:p>
            <a:pPr algn="just"/>
            <a:r>
              <a:rPr lang="fr-FR" dirty="0" smtClean="0"/>
              <a:t>En </a:t>
            </a:r>
            <a:r>
              <a:rPr lang="fr-FR" dirty="0"/>
              <a:t>choisissant de peindre le bombardement de Guernica, Picasso subvertit aussi l’idée de progrès suggérée par le thème imposé de l’exposition de Paris : « les arts et techniques appliqués à la vie moderne »... ou comment le progrès technique – </a:t>
            </a:r>
            <a:r>
              <a:rPr lang="fr-FR" i="1" dirty="0"/>
              <a:t>via</a:t>
            </a:r>
            <a:r>
              <a:rPr lang="fr-FR" dirty="0"/>
              <a:t> l’aviation moderne- peut être mis au service de la destruction d’une population d’innocents. Les visages tournés vers le haut indiquent que la menace vient du ciel.</a:t>
            </a:r>
          </a:p>
          <a:p>
            <a:pPr algn="just"/>
            <a:r>
              <a:rPr lang="fr-FR" dirty="0"/>
              <a:t>On ne trouvera cependant pas d’allusion directe à des circonstances politiques concrètes. Ce tableau ne comporte d’ailleurs ni date, ni signature, ni aucun détail qui pourrait permettre d’identifier victimes et agresseurs, parce que cette œuvre répond à une commande, donc à un règlement auquel Picasso lui-même ne pouvait contrevenir. Ce règlement stipulait en effet que « le ton qui doit prévaloir dans la section de l’exposition renoncera à toute provocation qui pourrait permettre d’y discerner un gouvernement représenté à Paris [...]. Toute allusion à un pays étranger sera donc proscrite. » On a souvent interprété cette absence de référence précise comme la volonté de Picasso de rendre son tableau universel. C’est là oublier le contexte particulier dans lequel le tableau a été peint.</a:t>
            </a:r>
          </a:p>
          <a:p>
            <a:pPr>
              <a:buNone/>
            </a:pPr>
            <a:endParaRPr lang="fr-FR" dirty="0"/>
          </a:p>
          <a:p>
            <a:endParaRPr lang="fr-FR" dirty="0"/>
          </a:p>
        </p:txBody>
      </p:sp>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dirty="0" smtClean="0"/>
              <a:t>Le cubisme</a:t>
            </a:r>
            <a:endParaRPr lang="fr-FR" dirty="0"/>
          </a:p>
        </p:txBody>
      </p:sp>
      <p:sp>
        <p:nvSpPr>
          <p:cNvPr id="3" name="Espace réservé du contenu 2"/>
          <p:cNvSpPr>
            <a:spLocks noGrp="1"/>
          </p:cNvSpPr>
          <p:nvPr>
            <p:ph idx="1"/>
          </p:nvPr>
        </p:nvSpPr>
        <p:spPr/>
        <p:txBody>
          <a:bodyPr>
            <a:normAutofit fontScale="62500" lnSpcReduction="20000"/>
          </a:bodyPr>
          <a:lstStyle/>
          <a:p>
            <a:pPr algn="just"/>
            <a:r>
              <a:rPr lang="fr-FR" dirty="0"/>
              <a:t>Le tableau s’inscrit dans le style cubiste : Le cubisme est un mouvement artistique qui s'est développé de </a:t>
            </a:r>
            <a:r>
              <a:rPr lang="fr-FR" dirty="0">
                <a:hlinkClick r:id="rId2"/>
              </a:rPr>
              <a:t>1907</a:t>
            </a:r>
            <a:r>
              <a:rPr lang="fr-FR" dirty="0"/>
              <a:t> à </a:t>
            </a:r>
            <a:r>
              <a:rPr lang="fr-FR" dirty="0">
                <a:hlinkClick r:id="rId3"/>
              </a:rPr>
              <a:t>1914</a:t>
            </a:r>
            <a:r>
              <a:rPr lang="fr-FR" dirty="0"/>
              <a:t> à l'initiative des peintres </a:t>
            </a:r>
            <a:r>
              <a:rPr lang="fr-FR" dirty="0">
                <a:hlinkClick r:id="rId4"/>
              </a:rPr>
              <a:t>Georges Braque</a:t>
            </a:r>
            <a:r>
              <a:rPr lang="fr-FR" dirty="0"/>
              <a:t> et </a:t>
            </a:r>
            <a:r>
              <a:rPr lang="fr-FR" dirty="0">
                <a:hlinkClick r:id="rId5"/>
              </a:rPr>
              <a:t>Pablo Picasso</a:t>
            </a:r>
            <a:r>
              <a:rPr lang="fr-FR" dirty="0"/>
              <a:t>. Le terme cubisme provient d'une réflexion d'</a:t>
            </a:r>
            <a:r>
              <a:rPr lang="fr-FR" dirty="0">
                <a:hlinkClick r:id="rId6"/>
              </a:rPr>
              <a:t>Henri Matisse</a:t>
            </a:r>
            <a:r>
              <a:rPr lang="fr-FR" dirty="0"/>
              <a:t>, relayée par le critique d'art </a:t>
            </a:r>
            <a:r>
              <a:rPr lang="fr-FR" dirty="0">
                <a:hlinkClick r:id="rId7"/>
              </a:rPr>
              <a:t>Louis </a:t>
            </a:r>
            <a:r>
              <a:rPr lang="fr-FR" dirty="0" err="1">
                <a:hlinkClick r:id="rId7"/>
              </a:rPr>
              <a:t>Vauxcelles</a:t>
            </a:r>
            <a:r>
              <a:rPr lang="fr-FR" dirty="0"/>
              <a:t>, qui, pour décrire un tableau de Braque, parla de « petits cubes ». Les peintres cubistes s'affranchissent de la perspective pour donner une importance prépondérante aux plans dans l'éclatement des volumes.</a:t>
            </a:r>
          </a:p>
          <a:p>
            <a:pPr algn="just"/>
            <a:r>
              <a:rPr lang="fr-FR" dirty="0"/>
              <a:t>Après la </a:t>
            </a:r>
            <a:r>
              <a:rPr lang="fr-FR" dirty="0">
                <a:hlinkClick r:id="rId8"/>
              </a:rPr>
              <a:t>Première Guerre mondiale</a:t>
            </a:r>
            <a:r>
              <a:rPr lang="fr-FR" dirty="0"/>
              <a:t>, le mouvement s'essouffle, avant de s'éteindre vers les </a:t>
            </a:r>
            <a:r>
              <a:rPr lang="fr-FR" dirty="0">
                <a:hlinkClick r:id="rId9"/>
              </a:rPr>
              <a:t>années 1920</a:t>
            </a:r>
            <a:r>
              <a:rPr lang="fr-FR" dirty="0"/>
              <a:t>. Picasso opère donc avec « Guernica » un retour au cubisme qui n’individualise pas les visages, mais les déforme en les représentant simultanément de face et de profil. Il s’agit peut-être également d’une réaction aux canons de l’art officiel tels que les ont édictés les nazis, car nous ne sommes pas loin de l’exposition sur l’ « art dégénéré » qui ouvrira ses portes à Munich le 19 juillet 1937. Picasso sera quant à lui, rappelons-le, interdit d’exposition pendant cinq ans, son art étant considéré comme « dégénéré » par les Nazis.</a:t>
            </a:r>
          </a:p>
          <a:p>
            <a:endParaRPr lang="fr-FR" dirty="0"/>
          </a:p>
        </p:txBody>
      </p:sp>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dirty="0" smtClean="0"/>
              <a:t>Les couleurs</a:t>
            </a:r>
            <a:endParaRPr lang="fr-FR" dirty="0"/>
          </a:p>
        </p:txBody>
      </p:sp>
      <p:sp>
        <p:nvSpPr>
          <p:cNvPr id="3" name="Espace réservé du contenu 2"/>
          <p:cNvSpPr>
            <a:spLocks noGrp="1"/>
          </p:cNvSpPr>
          <p:nvPr>
            <p:ph idx="1"/>
          </p:nvPr>
        </p:nvSpPr>
        <p:spPr/>
        <p:txBody>
          <a:bodyPr>
            <a:normAutofit fontScale="62500" lnSpcReduction="20000"/>
          </a:bodyPr>
          <a:lstStyle/>
          <a:p>
            <a:pPr algn="just"/>
            <a:r>
              <a:rPr lang="fr-FR" dirty="0"/>
              <a:t>Picasso utilise le noir et le blanc, certains colorisés. Les personnages sont mis en évidence par une teinte plus claire que les décors. L’absence de couleur est volontaire puisque les croquis préparatoires que l’on peut voir aux côtés de « Guernica » à Madrid étaient, eux, en couleurs.</a:t>
            </a:r>
          </a:p>
          <a:p>
            <a:pPr algn="just"/>
            <a:r>
              <a:rPr lang="fr-FR" dirty="0"/>
              <a:t>Il est également à noter que Picasso a d’abord pensé laisser dans la toile une larme découpée dans du papier rouge. Il a ensuite choisi de composer un tableau en noir et blanc.</a:t>
            </a:r>
          </a:p>
          <a:p>
            <a:pPr algn="just"/>
            <a:r>
              <a:rPr lang="fr-FR" dirty="0"/>
              <a:t>Expression de l’horreur et de la guerre, le noir est la couleur du deuil, celui du peintre et des Espagnols. Par ailleurs, le noir et blanc évoque les actualités de l’époque et de la presse, sources d’information pour Picasso qui est alors à Paris. Picasso a notamment les photos de la ville en flammes dans le journal « Ce Soir » dirigé par Louis Aragon. Par ailleurs, le pelage du cheval, fait de petits traits serrés, réguliers et alignés rappelle les caractères typographiques. Mais on peut également interpréter ces traits soigneusement alignés comme la liste des morts que l’on compte.</a:t>
            </a:r>
          </a:p>
          <a:p>
            <a:endParaRPr lang="fr-FR" dirty="0"/>
          </a:p>
        </p:txBody>
      </p:sp>
    </p:spTree>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457200" y="274638"/>
            <a:ext cx="8229600" cy="850106"/>
          </a:xfrm>
        </p:spPr>
        <p:txBody>
          <a:bodyPr/>
          <a:lstStyle/>
          <a:p>
            <a:r>
              <a:rPr lang="fr-FR" b="1" i="1" dirty="0" smtClean="0">
                <a:effectLst>
                  <a:outerShdw blurRad="38100" dist="38100" dir="2700000" algn="tl">
                    <a:srgbClr val="000000">
                      <a:alpha val="43137"/>
                    </a:srgbClr>
                  </a:outerShdw>
                </a:effectLst>
                <a:latin typeface="Andalus" pitchFamily="18" charset="-78"/>
                <a:cs typeface="Andalus" pitchFamily="18" charset="-78"/>
              </a:rPr>
              <a:t>Composition du tableau</a:t>
            </a:r>
            <a:endParaRPr lang="fr-FR" b="1" i="1" dirty="0">
              <a:effectLst>
                <a:outerShdw blurRad="38100" dist="38100" dir="2700000" algn="tl">
                  <a:srgbClr val="000000">
                    <a:alpha val="43137"/>
                  </a:srgbClr>
                </a:outerShdw>
              </a:effectLst>
              <a:latin typeface="Andalus" pitchFamily="18" charset="-78"/>
              <a:cs typeface="Andalus" pitchFamily="18" charset="-78"/>
            </a:endParaRPr>
          </a:p>
        </p:txBody>
      </p:sp>
      <p:pic>
        <p:nvPicPr>
          <p:cNvPr id="4" name="Espace réservé du contenu 3" descr="guernica1"/>
          <p:cNvPicPr>
            <a:picLocks noGrp="1"/>
          </p:cNvPicPr>
          <p:nvPr>
            <p:ph idx="1"/>
          </p:nvPr>
        </p:nvPicPr>
        <p:blipFill>
          <a:blip r:embed="rId3" cstate="print">
            <a:grayscl/>
          </a:blip>
          <a:srcRect/>
          <a:stretch>
            <a:fillRect/>
          </a:stretch>
        </p:blipFill>
        <p:spPr bwMode="auto">
          <a:xfrm>
            <a:off x="539552" y="1628800"/>
            <a:ext cx="8352928" cy="3808561"/>
          </a:xfrm>
          <a:prstGeom prst="rect">
            <a:avLst/>
          </a:prstGeom>
          <a:noFill/>
          <a:ln w="9525">
            <a:noFill/>
            <a:miter lim="800000"/>
            <a:headEnd/>
            <a:tailEnd/>
          </a:ln>
        </p:spPr>
      </p:pic>
      <p:cxnSp>
        <p:nvCxnSpPr>
          <p:cNvPr id="6" name="Connecteur droit 5"/>
          <p:cNvCxnSpPr/>
          <p:nvPr/>
        </p:nvCxnSpPr>
        <p:spPr>
          <a:xfrm>
            <a:off x="4499992" y="1916832"/>
            <a:ext cx="3528392" cy="3384376"/>
          </a:xfrm>
          <a:prstGeom prst="line">
            <a:avLst/>
          </a:prstGeom>
          <a:ln>
            <a:solidFill>
              <a:srgbClr val="FF0000"/>
            </a:solidFill>
          </a:ln>
        </p:spPr>
        <p:style>
          <a:lnRef idx="3">
            <a:schemeClr val="dk1"/>
          </a:lnRef>
          <a:fillRef idx="0">
            <a:schemeClr val="dk1"/>
          </a:fillRef>
          <a:effectRef idx="2">
            <a:schemeClr val="dk1"/>
          </a:effectRef>
          <a:fontRef idx="minor">
            <a:schemeClr val="tx1"/>
          </a:fontRef>
        </p:style>
      </p:cxnSp>
      <p:cxnSp>
        <p:nvCxnSpPr>
          <p:cNvPr id="9" name="Connecteur droit 8"/>
          <p:cNvCxnSpPr/>
          <p:nvPr/>
        </p:nvCxnSpPr>
        <p:spPr>
          <a:xfrm flipH="1">
            <a:off x="611560" y="1916832"/>
            <a:ext cx="3816424" cy="3528392"/>
          </a:xfrm>
          <a:prstGeom prst="line">
            <a:avLst/>
          </a:prstGeom>
          <a:ln>
            <a:solidFill>
              <a:srgbClr val="FF0000"/>
            </a:solidFill>
          </a:ln>
        </p:spPr>
        <p:style>
          <a:lnRef idx="3">
            <a:schemeClr val="dk1"/>
          </a:lnRef>
          <a:fillRef idx="0">
            <a:schemeClr val="dk1"/>
          </a:fillRef>
          <a:effectRef idx="2">
            <a:schemeClr val="dk1"/>
          </a:effectRef>
          <a:fontRef idx="minor">
            <a:schemeClr val="tx1"/>
          </a:fontRef>
        </p:style>
      </p:cxnSp>
      <p:cxnSp>
        <p:nvCxnSpPr>
          <p:cNvPr id="14" name="Connecteur droit 13"/>
          <p:cNvCxnSpPr/>
          <p:nvPr/>
        </p:nvCxnSpPr>
        <p:spPr>
          <a:xfrm>
            <a:off x="6876256" y="1700808"/>
            <a:ext cx="144016" cy="3600400"/>
          </a:xfrm>
          <a:prstGeom prst="line">
            <a:avLst/>
          </a:prstGeom>
          <a:ln>
            <a:solidFill>
              <a:srgbClr val="FF0000"/>
            </a:solidFill>
          </a:ln>
        </p:spPr>
        <p:style>
          <a:lnRef idx="3">
            <a:schemeClr val="dk1"/>
          </a:lnRef>
          <a:fillRef idx="0">
            <a:schemeClr val="dk1"/>
          </a:fillRef>
          <a:effectRef idx="2">
            <a:schemeClr val="dk1"/>
          </a:effectRef>
          <a:fontRef idx="minor">
            <a:schemeClr val="tx1"/>
          </a:fontRef>
        </p:style>
      </p:cxnSp>
      <p:cxnSp>
        <p:nvCxnSpPr>
          <p:cNvPr id="16" name="Connecteur droit 15"/>
          <p:cNvCxnSpPr/>
          <p:nvPr/>
        </p:nvCxnSpPr>
        <p:spPr>
          <a:xfrm>
            <a:off x="2339752" y="1628800"/>
            <a:ext cx="72008" cy="3744416"/>
          </a:xfrm>
          <a:prstGeom prst="line">
            <a:avLst/>
          </a:prstGeom>
          <a:ln>
            <a:solidFill>
              <a:srgbClr val="FF0000"/>
            </a:solidFill>
          </a:ln>
        </p:spPr>
        <p:style>
          <a:lnRef idx="3">
            <a:schemeClr val="dk1"/>
          </a:lnRef>
          <a:fillRef idx="0">
            <a:schemeClr val="dk1"/>
          </a:fillRef>
          <a:effectRef idx="2">
            <a:schemeClr val="dk1"/>
          </a:effectRef>
          <a:fontRef idx="minor">
            <a:schemeClr val="tx1"/>
          </a:fontRef>
        </p:style>
      </p:cxn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slide(fromBottom)">
                                      <p:cBhvr>
                                        <p:cTn id="7" dur="10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9" presetClass="entr" presetSubtype="0" fill="hold" nodeType="clickEffect">
                                  <p:stCondLst>
                                    <p:cond delay="0"/>
                                  </p:stCondLst>
                                  <p:childTnLst>
                                    <p:set>
                                      <p:cBhvr>
                                        <p:cTn id="11" dur="1" fill="hold">
                                          <p:stCondLst>
                                            <p:cond delay="0"/>
                                          </p:stCondLst>
                                        </p:cTn>
                                        <p:tgtEl>
                                          <p:spTgt spid="4"/>
                                        </p:tgtEl>
                                        <p:attrNameLst>
                                          <p:attrName>style.visibility</p:attrName>
                                        </p:attrNameLst>
                                      </p:cBhvr>
                                      <p:to>
                                        <p:strVal val="visible"/>
                                      </p:to>
                                    </p:set>
                                    <p:animEffect transition="in" filter="dissolve">
                                      <p:cBhvr>
                                        <p:cTn id="12" dur="2000"/>
                                        <p:tgtEl>
                                          <p:spTgt spid="4"/>
                                        </p:tgtEl>
                                      </p:cBhvr>
                                    </p:animEffect>
                                  </p:childTnLst>
                                </p:cTn>
                              </p:par>
                            </p:childTnLst>
                          </p:cTn>
                        </p:par>
                      </p:childTnLst>
                    </p:cTn>
                  </p:par>
                  <p:par>
                    <p:cTn id="13" fill="hold">
                      <p:stCondLst>
                        <p:cond delay="indefinite"/>
                      </p:stCondLst>
                      <p:childTnLst>
                        <p:par>
                          <p:cTn id="14" fill="hold">
                            <p:stCondLst>
                              <p:cond delay="0"/>
                            </p:stCondLst>
                            <p:childTnLst>
                              <p:par>
                                <p:cTn id="15" presetID="21" presetClass="entr" presetSubtype="4" fill="hold" nodeType="clickEffect">
                                  <p:stCondLst>
                                    <p:cond delay="0"/>
                                  </p:stCondLst>
                                  <p:childTnLst>
                                    <p:set>
                                      <p:cBhvr>
                                        <p:cTn id="16" dur="1" fill="hold">
                                          <p:stCondLst>
                                            <p:cond delay="0"/>
                                          </p:stCondLst>
                                        </p:cTn>
                                        <p:tgtEl>
                                          <p:spTgt spid="6"/>
                                        </p:tgtEl>
                                        <p:attrNameLst>
                                          <p:attrName>style.visibility</p:attrName>
                                        </p:attrNameLst>
                                      </p:cBhvr>
                                      <p:to>
                                        <p:strVal val="visible"/>
                                      </p:to>
                                    </p:set>
                                    <p:animEffect transition="in" filter="wheel(4)">
                                      <p:cBhvr>
                                        <p:cTn id="17" dur="3000"/>
                                        <p:tgtEl>
                                          <p:spTgt spid="6"/>
                                        </p:tgtEl>
                                      </p:cBhvr>
                                    </p:animEffect>
                                  </p:childTnLst>
                                </p:cTn>
                              </p:par>
                            </p:childTnLst>
                          </p:cTn>
                        </p:par>
                      </p:childTnLst>
                    </p:cTn>
                  </p:par>
                  <p:par>
                    <p:cTn id="18" fill="hold">
                      <p:stCondLst>
                        <p:cond delay="indefinite"/>
                      </p:stCondLst>
                      <p:childTnLst>
                        <p:par>
                          <p:cTn id="19" fill="hold">
                            <p:stCondLst>
                              <p:cond delay="0"/>
                            </p:stCondLst>
                            <p:childTnLst>
                              <p:par>
                                <p:cTn id="20" presetID="21" presetClass="entr" presetSubtype="4" fill="hold" nodeType="clickEffect">
                                  <p:stCondLst>
                                    <p:cond delay="0"/>
                                  </p:stCondLst>
                                  <p:childTnLst>
                                    <p:set>
                                      <p:cBhvr>
                                        <p:cTn id="21" dur="1" fill="hold">
                                          <p:stCondLst>
                                            <p:cond delay="0"/>
                                          </p:stCondLst>
                                        </p:cTn>
                                        <p:tgtEl>
                                          <p:spTgt spid="9"/>
                                        </p:tgtEl>
                                        <p:attrNameLst>
                                          <p:attrName>style.visibility</p:attrName>
                                        </p:attrNameLst>
                                      </p:cBhvr>
                                      <p:to>
                                        <p:strVal val="visible"/>
                                      </p:to>
                                    </p:set>
                                    <p:animEffect transition="in" filter="wheel(4)">
                                      <p:cBhvr>
                                        <p:cTn id="22" dur="3000"/>
                                        <p:tgtEl>
                                          <p:spTgt spid="9"/>
                                        </p:tgtEl>
                                      </p:cBhvr>
                                    </p:animEffect>
                                  </p:childTnLst>
                                </p:cTn>
                              </p:par>
                            </p:childTnLst>
                          </p:cTn>
                        </p:par>
                      </p:childTnLst>
                    </p:cTn>
                  </p:par>
                  <p:par>
                    <p:cTn id="23" fill="hold">
                      <p:stCondLst>
                        <p:cond delay="indefinite"/>
                      </p:stCondLst>
                      <p:childTnLst>
                        <p:par>
                          <p:cTn id="24" fill="hold">
                            <p:stCondLst>
                              <p:cond delay="0"/>
                            </p:stCondLst>
                            <p:childTnLst>
                              <p:par>
                                <p:cTn id="25" presetID="21" presetClass="entr" presetSubtype="4" fill="hold" nodeType="clickEffect">
                                  <p:stCondLst>
                                    <p:cond delay="0"/>
                                  </p:stCondLst>
                                  <p:childTnLst>
                                    <p:set>
                                      <p:cBhvr>
                                        <p:cTn id="26" dur="1" fill="hold">
                                          <p:stCondLst>
                                            <p:cond delay="0"/>
                                          </p:stCondLst>
                                        </p:cTn>
                                        <p:tgtEl>
                                          <p:spTgt spid="14"/>
                                        </p:tgtEl>
                                        <p:attrNameLst>
                                          <p:attrName>style.visibility</p:attrName>
                                        </p:attrNameLst>
                                      </p:cBhvr>
                                      <p:to>
                                        <p:strVal val="visible"/>
                                      </p:to>
                                    </p:set>
                                    <p:animEffect transition="in" filter="wheel(4)">
                                      <p:cBhvr>
                                        <p:cTn id="27" dur="3000"/>
                                        <p:tgtEl>
                                          <p:spTgt spid="14"/>
                                        </p:tgtEl>
                                      </p:cBhvr>
                                    </p:animEffect>
                                  </p:childTnLst>
                                </p:cTn>
                              </p:par>
                            </p:childTnLst>
                          </p:cTn>
                        </p:par>
                      </p:childTnLst>
                    </p:cTn>
                  </p:par>
                  <p:par>
                    <p:cTn id="28" fill="hold">
                      <p:stCondLst>
                        <p:cond delay="indefinite"/>
                      </p:stCondLst>
                      <p:childTnLst>
                        <p:par>
                          <p:cTn id="29" fill="hold">
                            <p:stCondLst>
                              <p:cond delay="0"/>
                            </p:stCondLst>
                            <p:childTnLst>
                              <p:par>
                                <p:cTn id="30" presetID="21" presetClass="entr" presetSubtype="4" fill="hold" nodeType="clickEffect">
                                  <p:stCondLst>
                                    <p:cond delay="0"/>
                                  </p:stCondLst>
                                  <p:childTnLst>
                                    <p:set>
                                      <p:cBhvr>
                                        <p:cTn id="31" dur="1" fill="hold">
                                          <p:stCondLst>
                                            <p:cond delay="0"/>
                                          </p:stCondLst>
                                        </p:cTn>
                                        <p:tgtEl>
                                          <p:spTgt spid="16"/>
                                        </p:tgtEl>
                                        <p:attrNameLst>
                                          <p:attrName>style.visibility</p:attrName>
                                        </p:attrNameLst>
                                      </p:cBhvr>
                                      <p:to>
                                        <p:strVal val="visible"/>
                                      </p:to>
                                    </p:set>
                                    <p:animEffect transition="in" filter="wheel(4)">
                                      <p:cBhvr>
                                        <p:cTn id="32" dur="3000"/>
                                        <p:tgtEl>
                                          <p:spTgt spid="1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dirty="0" smtClean="0"/>
              <a:t>Une composition en triangle</a:t>
            </a:r>
            <a:endParaRPr lang="fr-FR" dirty="0"/>
          </a:p>
        </p:txBody>
      </p:sp>
      <p:sp>
        <p:nvSpPr>
          <p:cNvPr id="3" name="Espace réservé du contenu 2"/>
          <p:cNvSpPr>
            <a:spLocks noGrp="1"/>
          </p:cNvSpPr>
          <p:nvPr>
            <p:ph idx="1"/>
          </p:nvPr>
        </p:nvSpPr>
        <p:spPr/>
        <p:txBody>
          <a:bodyPr>
            <a:normAutofit fontScale="70000" lnSpcReduction="20000"/>
          </a:bodyPr>
          <a:lstStyle/>
          <a:p>
            <a:pPr algn="just"/>
            <a:r>
              <a:rPr lang="fr-FR" dirty="0"/>
              <a:t>La composition de la partie centrale </a:t>
            </a:r>
            <a:r>
              <a:rPr lang="fr-FR" dirty="0" smtClean="0"/>
              <a:t>forme </a:t>
            </a:r>
            <a:r>
              <a:rPr lang="fr-FR" dirty="0"/>
              <a:t>un triangle : cette composition classique de type pyramidale (cf. Nicolas Poussin, « Le Jugement de Salomon », XVII° siècle) est délimitée à droite par la femme qui s’enfuit et à gauche par le soldat mort ou plutôt par la ligne imaginaire qui part de sa main. Ce sont ces deux personnages qui permettent d’unifier l’ensemble des parties du tableau.</a:t>
            </a:r>
          </a:p>
          <a:p>
            <a:pPr algn="just"/>
            <a:r>
              <a:rPr lang="fr-FR" dirty="0"/>
              <a:t>La composition en triangle qui rappelle celle des frontons des temples grecs par exemple donne à l’œuvre toute sa dimension tragique. Il s’agit là d’une sorte de monument aux morts. Le tableau peut donc être envisagé comme un triptyque comprenant un panneau central et deux volets latéraux. Le panneau central évoque le carnage tandis que les parties de gauche et de droite expriment la douleur à travers les cris des deux femmes. La composition semble ainsi symétrique.</a:t>
            </a:r>
          </a:p>
          <a:p>
            <a:endParaRPr lang="fr-FR" dirty="0"/>
          </a:p>
        </p:txBody>
      </p:sp>
    </p:spTree>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dirty="0" smtClean="0"/>
              <a:t>     </a:t>
            </a:r>
            <a:endParaRPr lang="fr-FR" dirty="0"/>
          </a:p>
        </p:txBody>
      </p:sp>
      <p:pic>
        <p:nvPicPr>
          <p:cNvPr id="4" name="Espace réservé du contenu 3" descr="guernica1"/>
          <p:cNvPicPr>
            <a:picLocks noGrp="1"/>
          </p:cNvPicPr>
          <p:nvPr>
            <p:ph idx="1"/>
          </p:nvPr>
        </p:nvPicPr>
        <p:blipFill>
          <a:blip r:embed="rId2" cstate="print">
            <a:grayscl/>
          </a:blip>
          <a:srcRect/>
          <a:stretch>
            <a:fillRect/>
          </a:stretch>
        </p:blipFill>
        <p:spPr bwMode="auto">
          <a:xfrm>
            <a:off x="467544" y="1772816"/>
            <a:ext cx="8363272" cy="4030650"/>
          </a:xfrm>
          <a:prstGeom prst="rect">
            <a:avLst/>
          </a:prstGeom>
          <a:noFill/>
          <a:ln w="9525">
            <a:noFill/>
            <a:miter lim="800000"/>
            <a:headEnd/>
            <a:tailEnd/>
          </a:ln>
        </p:spPr>
      </p:pic>
      <p:sp>
        <p:nvSpPr>
          <p:cNvPr id="6" name="Arc 5"/>
          <p:cNvSpPr/>
          <p:nvPr/>
        </p:nvSpPr>
        <p:spPr>
          <a:xfrm>
            <a:off x="971600" y="1772816"/>
            <a:ext cx="1080120" cy="1224136"/>
          </a:xfrm>
          <a:prstGeom prst="arc">
            <a:avLst>
              <a:gd name="adj1" fmla="val 226414"/>
              <a:gd name="adj2" fmla="val 0"/>
            </a:avLst>
          </a:prstGeom>
        </p:spPr>
        <p:style>
          <a:lnRef idx="3">
            <a:schemeClr val="accent2"/>
          </a:lnRef>
          <a:fillRef idx="0">
            <a:schemeClr val="accent2"/>
          </a:fillRef>
          <a:effectRef idx="2">
            <a:schemeClr val="accent2"/>
          </a:effectRef>
          <a:fontRef idx="minor">
            <a:schemeClr val="tx1"/>
          </a:fontRef>
        </p:style>
        <p:txBody>
          <a:bodyPr rtlCol="0" anchor="ctr"/>
          <a:lstStyle/>
          <a:p>
            <a:pPr algn="ctr"/>
            <a:endParaRPr lang="fr-FR"/>
          </a:p>
        </p:txBody>
      </p:sp>
      <p:cxnSp>
        <p:nvCxnSpPr>
          <p:cNvPr id="8" name="Connecteur droit avec flèche 7"/>
          <p:cNvCxnSpPr/>
          <p:nvPr/>
        </p:nvCxnSpPr>
        <p:spPr>
          <a:xfrm rot="16200000" flipV="1">
            <a:off x="1331640" y="1412776"/>
            <a:ext cx="288032" cy="288032"/>
          </a:xfrm>
          <a:prstGeom prst="straightConnector1">
            <a:avLst/>
          </a:prstGeom>
          <a:ln>
            <a:tailEnd type="arrow"/>
          </a:ln>
        </p:spPr>
        <p:style>
          <a:lnRef idx="3">
            <a:schemeClr val="dk1"/>
          </a:lnRef>
          <a:fillRef idx="0">
            <a:schemeClr val="dk1"/>
          </a:fillRef>
          <a:effectRef idx="2">
            <a:schemeClr val="dk1"/>
          </a:effectRef>
          <a:fontRef idx="minor">
            <a:schemeClr val="tx1"/>
          </a:fontRef>
        </p:style>
      </p:cxnSp>
      <p:sp>
        <p:nvSpPr>
          <p:cNvPr id="11" name="Rectangle à coins arrondis 10"/>
          <p:cNvSpPr/>
          <p:nvPr/>
        </p:nvSpPr>
        <p:spPr>
          <a:xfrm>
            <a:off x="251520" y="908720"/>
            <a:ext cx="1368152" cy="360040"/>
          </a:xfrm>
          <a:prstGeom prst="roundRect">
            <a:avLst/>
          </a:prstGeom>
        </p:spPr>
        <p:style>
          <a:lnRef idx="2">
            <a:schemeClr val="dk1"/>
          </a:lnRef>
          <a:fillRef idx="1">
            <a:schemeClr val="lt1"/>
          </a:fillRef>
          <a:effectRef idx="0">
            <a:schemeClr val="dk1"/>
          </a:effectRef>
          <a:fontRef idx="minor">
            <a:schemeClr val="dk1"/>
          </a:fontRef>
        </p:style>
        <p:txBody>
          <a:bodyPr rtlCol="0" anchor="ctr"/>
          <a:lstStyle/>
          <a:p>
            <a:pPr algn="ctr"/>
            <a:r>
              <a:rPr lang="fr-FR" sz="1600" b="1" dirty="0" smtClean="0">
                <a:solidFill>
                  <a:srgbClr val="FF0000"/>
                </a:solidFill>
              </a:rPr>
              <a:t>L’Espagne</a:t>
            </a:r>
            <a:endParaRPr lang="fr-FR" sz="1600" b="1" dirty="0">
              <a:solidFill>
                <a:srgbClr val="FF0000"/>
              </a:solidFill>
            </a:endParaRPr>
          </a:p>
        </p:txBody>
      </p:sp>
      <p:sp>
        <p:nvSpPr>
          <p:cNvPr id="13" name="Arc 12"/>
          <p:cNvSpPr/>
          <p:nvPr/>
        </p:nvSpPr>
        <p:spPr>
          <a:xfrm>
            <a:off x="7020272" y="1628800"/>
            <a:ext cx="914400" cy="914400"/>
          </a:xfrm>
          <a:prstGeom prst="arc">
            <a:avLst>
              <a:gd name="adj1" fmla="val 21509552"/>
              <a:gd name="adj2" fmla="val 0"/>
            </a:avLst>
          </a:prstGeom>
        </p:spPr>
        <p:style>
          <a:lnRef idx="1">
            <a:schemeClr val="accent1"/>
          </a:lnRef>
          <a:fillRef idx="0">
            <a:schemeClr val="accent1"/>
          </a:fillRef>
          <a:effectRef idx="0">
            <a:schemeClr val="accent1"/>
          </a:effectRef>
          <a:fontRef idx="minor">
            <a:schemeClr val="tx1"/>
          </a:fontRef>
        </p:style>
        <p:txBody>
          <a:bodyPr rtlCol="0" anchor="ctr"/>
          <a:lstStyle/>
          <a:p>
            <a:pPr algn="ctr"/>
            <a:endParaRPr lang="fr-FR"/>
          </a:p>
        </p:txBody>
      </p:sp>
      <p:sp>
        <p:nvSpPr>
          <p:cNvPr id="14" name="Arc 13"/>
          <p:cNvSpPr/>
          <p:nvPr/>
        </p:nvSpPr>
        <p:spPr>
          <a:xfrm>
            <a:off x="7020272" y="1484784"/>
            <a:ext cx="1130424" cy="504056"/>
          </a:xfrm>
          <a:prstGeom prst="arc">
            <a:avLst>
              <a:gd name="adj1" fmla="val 122727"/>
              <a:gd name="adj2" fmla="val 21299216"/>
            </a:avLst>
          </a:prstGeom>
        </p:spPr>
        <p:style>
          <a:lnRef idx="3">
            <a:schemeClr val="accent2"/>
          </a:lnRef>
          <a:fillRef idx="0">
            <a:schemeClr val="accent2"/>
          </a:fillRef>
          <a:effectRef idx="2">
            <a:schemeClr val="accent2"/>
          </a:effectRef>
          <a:fontRef idx="minor">
            <a:schemeClr val="tx1"/>
          </a:fontRef>
        </p:style>
        <p:txBody>
          <a:bodyPr rtlCol="0" anchor="ctr"/>
          <a:lstStyle/>
          <a:p>
            <a:pPr algn="ctr"/>
            <a:endParaRPr lang="fr-FR"/>
          </a:p>
        </p:txBody>
      </p:sp>
      <p:sp>
        <p:nvSpPr>
          <p:cNvPr id="15" name="Arc 14"/>
          <p:cNvSpPr/>
          <p:nvPr/>
        </p:nvSpPr>
        <p:spPr>
          <a:xfrm rot="2337634">
            <a:off x="7845116" y="3512316"/>
            <a:ext cx="1130424" cy="504056"/>
          </a:xfrm>
          <a:prstGeom prst="arc">
            <a:avLst>
              <a:gd name="adj1" fmla="val 122727"/>
              <a:gd name="adj2" fmla="val 21299216"/>
            </a:avLst>
          </a:prstGeom>
        </p:spPr>
        <p:style>
          <a:lnRef idx="3">
            <a:schemeClr val="accent2"/>
          </a:lnRef>
          <a:fillRef idx="0">
            <a:schemeClr val="accent2"/>
          </a:fillRef>
          <a:effectRef idx="2">
            <a:schemeClr val="accent2"/>
          </a:effectRef>
          <a:fontRef idx="minor">
            <a:schemeClr val="tx1"/>
          </a:fontRef>
        </p:style>
        <p:txBody>
          <a:bodyPr rtlCol="0" anchor="ctr"/>
          <a:lstStyle/>
          <a:p>
            <a:pPr algn="ctr"/>
            <a:endParaRPr lang="fr-FR"/>
          </a:p>
        </p:txBody>
      </p:sp>
      <p:sp>
        <p:nvSpPr>
          <p:cNvPr id="16" name="Arc 15"/>
          <p:cNvSpPr/>
          <p:nvPr/>
        </p:nvSpPr>
        <p:spPr>
          <a:xfrm rot="19770149">
            <a:off x="4477691" y="5193145"/>
            <a:ext cx="1130424" cy="504056"/>
          </a:xfrm>
          <a:prstGeom prst="arc">
            <a:avLst>
              <a:gd name="adj1" fmla="val 122727"/>
              <a:gd name="adj2" fmla="val 21299216"/>
            </a:avLst>
          </a:prstGeom>
        </p:spPr>
        <p:style>
          <a:lnRef idx="3">
            <a:schemeClr val="accent2"/>
          </a:lnRef>
          <a:fillRef idx="0">
            <a:schemeClr val="accent2"/>
          </a:fillRef>
          <a:effectRef idx="2">
            <a:schemeClr val="accent2"/>
          </a:effectRef>
          <a:fontRef idx="minor">
            <a:schemeClr val="tx1"/>
          </a:fontRef>
        </p:style>
        <p:txBody>
          <a:bodyPr rtlCol="0" anchor="ctr"/>
          <a:lstStyle/>
          <a:p>
            <a:pPr algn="ctr"/>
            <a:endParaRPr lang="fr-FR"/>
          </a:p>
        </p:txBody>
      </p:sp>
      <p:cxnSp>
        <p:nvCxnSpPr>
          <p:cNvPr id="18" name="Connecteur droit avec flèche 17"/>
          <p:cNvCxnSpPr/>
          <p:nvPr/>
        </p:nvCxnSpPr>
        <p:spPr>
          <a:xfrm rot="5400000" flipH="1" flipV="1">
            <a:off x="7452320" y="2420888"/>
            <a:ext cx="2160240" cy="1588"/>
          </a:xfrm>
          <a:prstGeom prst="straightConnector1">
            <a:avLst/>
          </a:prstGeom>
          <a:ln>
            <a:tailEnd type="arrow"/>
          </a:ln>
        </p:spPr>
        <p:style>
          <a:lnRef idx="3">
            <a:schemeClr val="dk1"/>
          </a:lnRef>
          <a:fillRef idx="0">
            <a:schemeClr val="dk1"/>
          </a:fillRef>
          <a:effectRef idx="2">
            <a:schemeClr val="dk1"/>
          </a:effectRef>
          <a:fontRef idx="minor">
            <a:schemeClr val="tx1"/>
          </a:fontRef>
        </p:style>
      </p:cxnSp>
      <p:cxnSp>
        <p:nvCxnSpPr>
          <p:cNvPr id="20" name="Connecteur droit avec flèche 19"/>
          <p:cNvCxnSpPr/>
          <p:nvPr/>
        </p:nvCxnSpPr>
        <p:spPr>
          <a:xfrm rot="5400000" flipH="1" flipV="1">
            <a:off x="7596336" y="1268760"/>
            <a:ext cx="216024" cy="216024"/>
          </a:xfrm>
          <a:prstGeom prst="straightConnector1">
            <a:avLst/>
          </a:prstGeom>
          <a:ln>
            <a:tailEnd type="arrow"/>
          </a:ln>
        </p:spPr>
        <p:style>
          <a:lnRef idx="3">
            <a:schemeClr val="dk1"/>
          </a:lnRef>
          <a:fillRef idx="0">
            <a:schemeClr val="dk1"/>
          </a:fillRef>
          <a:effectRef idx="2">
            <a:schemeClr val="dk1"/>
          </a:effectRef>
          <a:fontRef idx="minor">
            <a:schemeClr val="tx1"/>
          </a:fontRef>
        </p:style>
      </p:cxnSp>
      <p:sp>
        <p:nvSpPr>
          <p:cNvPr id="22" name="Rectangle à coins arrondis 21"/>
          <p:cNvSpPr/>
          <p:nvPr/>
        </p:nvSpPr>
        <p:spPr>
          <a:xfrm>
            <a:off x="7596336" y="836712"/>
            <a:ext cx="1368152" cy="432048"/>
          </a:xfrm>
          <a:prstGeom prst="roundRect">
            <a:avLst/>
          </a:prstGeom>
        </p:spPr>
        <p:style>
          <a:lnRef idx="2">
            <a:schemeClr val="dk1"/>
          </a:lnRef>
          <a:fillRef idx="1">
            <a:schemeClr val="lt1"/>
          </a:fillRef>
          <a:effectRef idx="0">
            <a:schemeClr val="dk1"/>
          </a:effectRef>
          <a:fontRef idx="minor">
            <a:schemeClr val="dk1"/>
          </a:fontRef>
        </p:style>
        <p:txBody>
          <a:bodyPr rtlCol="0" anchor="ctr"/>
          <a:lstStyle/>
          <a:p>
            <a:pPr algn="ctr"/>
            <a:r>
              <a:rPr lang="fr-FR" sz="1600" b="1" dirty="0" smtClean="0">
                <a:solidFill>
                  <a:srgbClr val="FF0000"/>
                </a:solidFill>
              </a:rPr>
              <a:t>Le feu</a:t>
            </a:r>
            <a:endParaRPr lang="fr-FR" sz="1600" b="1" dirty="0">
              <a:solidFill>
                <a:srgbClr val="FF0000"/>
              </a:solidFill>
            </a:endParaRPr>
          </a:p>
        </p:txBody>
      </p:sp>
      <p:sp>
        <p:nvSpPr>
          <p:cNvPr id="23" name="Rectangle à coins arrondis 22"/>
          <p:cNvSpPr/>
          <p:nvPr/>
        </p:nvSpPr>
        <p:spPr>
          <a:xfrm>
            <a:off x="4499992" y="6021288"/>
            <a:ext cx="1152128" cy="360040"/>
          </a:xfrm>
          <a:prstGeom prst="roundRect">
            <a:avLst/>
          </a:prstGeom>
        </p:spPr>
        <p:style>
          <a:lnRef idx="2">
            <a:schemeClr val="dk1"/>
          </a:lnRef>
          <a:fillRef idx="1">
            <a:schemeClr val="lt1"/>
          </a:fillRef>
          <a:effectRef idx="0">
            <a:schemeClr val="dk1"/>
          </a:effectRef>
          <a:fontRef idx="minor">
            <a:schemeClr val="dk1"/>
          </a:fontRef>
        </p:style>
        <p:txBody>
          <a:bodyPr rtlCol="0" anchor="ctr"/>
          <a:lstStyle/>
          <a:p>
            <a:pPr algn="ctr"/>
            <a:r>
              <a:rPr lang="fr-FR" sz="1600" b="1" dirty="0" smtClean="0">
                <a:solidFill>
                  <a:srgbClr val="FF0000"/>
                </a:solidFill>
              </a:rPr>
              <a:t>Défaite</a:t>
            </a:r>
            <a:endParaRPr lang="fr-FR" sz="1600" b="1" dirty="0">
              <a:solidFill>
                <a:srgbClr val="FF0000"/>
              </a:solidFill>
            </a:endParaRPr>
          </a:p>
        </p:txBody>
      </p:sp>
      <p:cxnSp>
        <p:nvCxnSpPr>
          <p:cNvPr id="24" name="Connecteur droit avec flèche 23"/>
          <p:cNvCxnSpPr>
            <a:endCxn id="23" idx="0"/>
          </p:cNvCxnSpPr>
          <p:nvPr/>
        </p:nvCxnSpPr>
        <p:spPr>
          <a:xfrm rot="5400000">
            <a:off x="4896036" y="5841268"/>
            <a:ext cx="360040" cy="1588"/>
          </a:xfrm>
          <a:prstGeom prst="straightConnector1">
            <a:avLst/>
          </a:prstGeom>
          <a:ln>
            <a:tailEnd type="arrow"/>
          </a:ln>
        </p:spPr>
        <p:style>
          <a:lnRef idx="3">
            <a:schemeClr val="dk1"/>
          </a:lnRef>
          <a:fillRef idx="0">
            <a:schemeClr val="dk1"/>
          </a:fillRef>
          <a:effectRef idx="2">
            <a:schemeClr val="dk1"/>
          </a:effectRef>
          <a:fontRef idx="minor">
            <a:schemeClr val="tx1"/>
          </a:fontRef>
        </p:style>
      </p:cxnSp>
      <p:sp>
        <p:nvSpPr>
          <p:cNvPr id="27" name="Arc 26"/>
          <p:cNvSpPr/>
          <p:nvPr/>
        </p:nvSpPr>
        <p:spPr>
          <a:xfrm>
            <a:off x="395536" y="2852936"/>
            <a:ext cx="1656184" cy="2088232"/>
          </a:xfrm>
          <a:prstGeom prst="arc">
            <a:avLst>
              <a:gd name="adj1" fmla="val 226414"/>
              <a:gd name="adj2" fmla="val 0"/>
            </a:avLst>
          </a:prstGeom>
        </p:spPr>
        <p:style>
          <a:lnRef idx="3">
            <a:schemeClr val="accent1"/>
          </a:lnRef>
          <a:fillRef idx="0">
            <a:schemeClr val="accent1"/>
          </a:fillRef>
          <a:effectRef idx="2">
            <a:schemeClr val="accent1"/>
          </a:effectRef>
          <a:fontRef idx="minor">
            <a:schemeClr val="tx1"/>
          </a:fontRef>
        </p:style>
        <p:txBody>
          <a:bodyPr rtlCol="0" anchor="ctr"/>
          <a:lstStyle/>
          <a:p>
            <a:pPr algn="ctr"/>
            <a:endParaRPr lang="fr-FR"/>
          </a:p>
        </p:txBody>
      </p:sp>
      <p:sp>
        <p:nvSpPr>
          <p:cNvPr id="28" name="Arc 27"/>
          <p:cNvSpPr/>
          <p:nvPr/>
        </p:nvSpPr>
        <p:spPr>
          <a:xfrm rot="5400000">
            <a:off x="1295636" y="3897052"/>
            <a:ext cx="1008112" cy="2808312"/>
          </a:xfrm>
          <a:prstGeom prst="arc">
            <a:avLst>
              <a:gd name="adj1" fmla="val 226414"/>
              <a:gd name="adj2" fmla="val 0"/>
            </a:avLst>
          </a:prstGeom>
        </p:spPr>
        <p:style>
          <a:lnRef idx="3">
            <a:schemeClr val="accent1"/>
          </a:lnRef>
          <a:fillRef idx="0">
            <a:schemeClr val="accent1"/>
          </a:fillRef>
          <a:effectRef idx="2">
            <a:schemeClr val="accent1"/>
          </a:effectRef>
          <a:fontRef idx="minor">
            <a:schemeClr val="tx1"/>
          </a:fontRef>
        </p:style>
        <p:txBody>
          <a:bodyPr rtlCol="0" anchor="ctr"/>
          <a:lstStyle/>
          <a:p>
            <a:pPr algn="ctr"/>
            <a:endParaRPr lang="fr-FR"/>
          </a:p>
        </p:txBody>
      </p:sp>
      <p:sp>
        <p:nvSpPr>
          <p:cNvPr id="29" name="Arc 28"/>
          <p:cNvSpPr/>
          <p:nvPr/>
        </p:nvSpPr>
        <p:spPr>
          <a:xfrm>
            <a:off x="2987824" y="2276872"/>
            <a:ext cx="1368152" cy="936104"/>
          </a:xfrm>
          <a:prstGeom prst="arc">
            <a:avLst>
              <a:gd name="adj1" fmla="val 226414"/>
              <a:gd name="adj2" fmla="val 0"/>
            </a:avLst>
          </a:prstGeom>
        </p:spPr>
        <p:style>
          <a:lnRef idx="3">
            <a:schemeClr val="accent1"/>
          </a:lnRef>
          <a:fillRef idx="0">
            <a:schemeClr val="accent1"/>
          </a:fillRef>
          <a:effectRef idx="2">
            <a:schemeClr val="accent1"/>
          </a:effectRef>
          <a:fontRef idx="minor">
            <a:schemeClr val="tx1"/>
          </a:fontRef>
        </p:style>
        <p:txBody>
          <a:bodyPr rtlCol="0" anchor="ctr"/>
          <a:lstStyle/>
          <a:p>
            <a:pPr algn="ctr"/>
            <a:endParaRPr lang="fr-FR"/>
          </a:p>
        </p:txBody>
      </p:sp>
      <p:sp>
        <p:nvSpPr>
          <p:cNvPr id="30" name="Arc 29"/>
          <p:cNvSpPr/>
          <p:nvPr/>
        </p:nvSpPr>
        <p:spPr>
          <a:xfrm>
            <a:off x="7956376" y="4221088"/>
            <a:ext cx="914400" cy="1584176"/>
          </a:xfrm>
          <a:prstGeom prst="arc">
            <a:avLst>
              <a:gd name="adj1" fmla="val 15812642"/>
              <a:gd name="adj2" fmla="val 4463342"/>
            </a:avLst>
          </a:prstGeom>
        </p:spPr>
        <p:style>
          <a:lnRef idx="3">
            <a:schemeClr val="accent1"/>
          </a:lnRef>
          <a:fillRef idx="0">
            <a:schemeClr val="accent1"/>
          </a:fillRef>
          <a:effectRef idx="2">
            <a:schemeClr val="accent1"/>
          </a:effectRef>
          <a:fontRef idx="minor">
            <a:schemeClr val="tx1"/>
          </a:fontRef>
        </p:style>
        <p:txBody>
          <a:bodyPr rtlCol="0" anchor="ctr"/>
          <a:lstStyle/>
          <a:p>
            <a:pPr algn="ctr"/>
            <a:endParaRPr lang="fr-FR"/>
          </a:p>
        </p:txBody>
      </p:sp>
      <p:sp>
        <p:nvSpPr>
          <p:cNvPr id="31" name="Rectangle à coins arrondis 30"/>
          <p:cNvSpPr/>
          <p:nvPr/>
        </p:nvSpPr>
        <p:spPr>
          <a:xfrm>
            <a:off x="395536" y="5949280"/>
            <a:ext cx="1656184" cy="432048"/>
          </a:xfrm>
          <a:prstGeom prst="roundRect">
            <a:avLst/>
          </a:prstGeom>
        </p:spPr>
        <p:style>
          <a:lnRef idx="2">
            <a:schemeClr val="dk1"/>
          </a:lnRef>
          <a:fillRef idx="1">
            <a:schemeClr val="lt1"/>
          </a:fillRef>
          <a:effectRef idx="0">
            <a:schemeClr val="dk1"/>
          </a:effectRef>
          <a:fontRef idx="minor">
            <a:schemeClr val="dk1"/>
          </a:fontRef>
        </p:style>
        <p:txBody>
          <a:bodyPr rtlCol="0" anchor="ctr"/>
          <a:lstStyle/>
          <a:p>
            <a:pPr algn="ctr"/>
            <a:r>
              <a:rPr lang="fr-FR" sz="1600" b="1" dirty="0" smtClean="0">
                <a:solidFill>
                  <a:schemeClr val="tx2">
                    <a:lumMod val="60000"/>
                    <a:lumOff val="40000"/>
                  </a:schemeClr>
                </a:solidFill>
              </a:rPr>
              <a:t>Violence, terreur</a:t>
            </a:r>
            <a:endParaRPr lang="fr-FR" sz="1600" b="1" dirty="0">
              <a:solidFill>
                <a:schemeClr val="tx2">
                  <a:lumMod val="60000"/>
                  <a:lumOff val="40000"/>
                </a:schemeClr>
              </a:solidFill>
            </a:endParaRPr>
          </a:p>
        </p:txBody>
      </p:sp>
      <p:cxnSp>
        <p:nvCxnSpPr>
          <p:cNvPr id="33" name="Connecteur droit avec flèche 32"/>
          <p:cNvCxnSpPr/>
          <p:nvPr/>
        </p:nvCxnSpPr>
        <p:spPr>
          <a:xfrm rot="5400000">
            <a:off x="-360548" y="5193196"/>
            <a:ext cx="1656184" cy="1588"/>
          </a:xfrm>
          <a:prstGeom prst="straightConnector1">
            <a:avLst/>
          </a:prstGeom>
          <a:ln>
            <a:tailEnd type="arrow"/>
          </a:ln>
        </p:spPr>
        <p:style>
          <a:lnRef idx="3">
            <a:schemeClr val="dk1"/>
          </a:lnRef>
          <a:fillRef idx="0">
            <a:schemeClr val="dk1"/>
          </a:fillRef>
          <a:effectRef idx="2">
            <a:schemeClr val="dk1"/>
          </a:effectRef>
          <a:fontRef idx="minor">
            <a:schemeClr val="tx1"/>
          </a:fontRef>
        </p:style>
      </p:cxnSp>
      <p:cxnSp>
        <p:nvCxnSpPr>
          <p:cNvPr id="35" name="Connecteur droit avec flèche 34"/>
          <p:cNvCxnSpPr/>
          <p:nvPr/>
        </p:nvCxnSpPr>
        <p:spPr>
          <a:xfrm rot="5400000">
            <a:off x="1007604" y="5841268"/>
            <a:ext cx="216024" cy="1588"/>
          </a:xfrm>
          <a:prstGeom prst="straightConnector1">
            <a:avLst/>
          </a:prstGeom>
          <a:ln>
            <a:tailEnd type="arrow"/>
          </a:ln>
        </p:spPr>
        <p:style>
          <a:lnRef idx="3">
            <a:schemeClr val="dk1"/>
          </a:lnRef>
          <a:fillRef idx="0">
            <a:schemeClr val="dk1"/>
          </a:fillRef>
          <a:effectRef idx="2">
            <a:schemeClr val="dk1"/>
          </a:effectRef>
          <a:fontRef idx="minor">
            <a:schemeClr val="tx1"/>
          </a:fontRef>
        </p:style>
      </p:cxnSp>
      <p:sp>
        <p:nvSpPr>
          <p:cNvPr id="36" name="Rectangle à coins arrondis 35"/>
          <p:cNvSpPr/>
          <p:nvPr/>
        </p:nvSpPr>
        <p:spPr>
          <a:xfrm>
            <a:off x="7740352" y="5949280"/>
            <a:ext cx="1202432" cy="792088"/>
          </a:xfrm>
          <a:prstGeom prst="roundRect">
            <a:avLst/>
          </a:prstGeom>
        </p:spPr>
        <p:style>
          <a:lnRef idx="2">
            <a:schemeClr val="dk1"/>
          </a:lnRef>
          <a:fillRef idx="1">
            <a:schemeClr val="lt1"/>
          </a:fillRef>
          <a:effectRef idx="0">
            <a:schemeClr val="dk1"/>
          </a:effectRef>
          <a:fontRef idx="minor">
            <a:schemeClr val="dk1"/>
          </a:fontRef>
        </p:style>
        <p:txBody>
          <a:bodyPr rtlCol="0" anchor="ctr"/>
          <a:lstStyle/>
          <a:p>
            <a:pPr algn="ctr"/>
            <a:r>
              <a:rPr lang="fr-FR" sz="1600" b="1" dirty="0" smtClean="0">
                <a:solidFill>
                  <a:schemeClr val="tx2">
                    <a:lumMod val="60000"/>
                    <a:lumOff val="40000"/>
                  </a:schemeClr>
                </a:solidFill>
              </a:rPr>
              <a:t>Impression de chaos</a:t>
            </a:r>
            <a:endParaRPr lang="fr-FR" sz="1600" b="1" dirty="0">
              <a:solidFill>
                <a:schemeClr val="tx2">
                  <a:lumMod val="60000"/>
                  <a:lumOff val="40000"/>
                </a:schemeClr>
              </a:solidFill>
            </a:endParaRPr>
          </a:p>
        </p:txBody>
      </p:sp>
      <p:cxnSp>
        <p:nvCxnSpPr>
          <p:cNvPr id="37" name="Connecteur droit avec flèche 36"/>
          <p:cNvCxnSpPr/>
          <p:nvPr/>
        </p:nvCxnSpPr>
        <p:spPr>
          <a:xfrm rot="5400000">
            <a:off x="8533234" y="5804470"/>
            <a:ext cx="432048" cy="1588"/>
          </a:xfrm>
          <a:prstGeom prst="straightConnector1">
            <a:avLst/>
          </a:prstGeom>
          <a:ln>
            <a:tailEnd type="arrow"/>
          </a:ln>
        </p:spPr>
        <p:style>
          <a:lnRef idx="3">
            <a:schemeClr val="dk1"/>
          </a:lnRef>
          <a:fillRef idx="0">
            <a:schemeClr val="dk1"/>
          </a:fillRef>
          <a:effectRef idx="2">
            <a:schemeClr val="dk1"/>
          </a:effectRef>
          <a:fontRef idx="minor">
            <a:schemeClr val="tx1"/>
          </a:fontRef>
        </p:style>
      </p:cxnSp>
      <p:sp>
        <p:nvSpPr>
          <p:cNvPr id="39" name="Arc 38"/>
          <p:cNvSpPr/>
          <p:nvPr/>
        </p:nvSpPr>
        <p:spPr>
          <a:xfrm>
            <a:off x="2771800" y="1700808"/>
            <a:ext cx="1512168" cy="648072"/>
          </a:xfrm>
          <a:prstGeom prst="arc">
            <a:avLst>
              <a:gd name="adj1" fmla="val 226414"/>
              <a:gd name="adj2" fmla="val 0"/>
            </a:avLst>
          </a:prstGeom>
        </p:spPr>
        <p:style>
          <a:lnRef idx="3">
            <a:schemeClr val="accent3"/>
          </a:lnRef>
          <a:fillRef idx="0">
            <a:schemeClr val="accent3"/>
          </a:fillRef>
          <a:effectRef idx="2">
            <a:schemeClr val="accent3"/>
          </a:effectRef>
          <a:fontRef idx="minor">
            <a:schemeClr val="tx1"/>
          </a:fontRef>
        </p:style>
        <p:txBody>
          <a:bodyPr rtlCol="0" anchor="ctr"/>
          <a:lstStyle/>
          <a:p>
            <a:pPr algn="ctr"/>
            <a:endParaRPr lang="fr-FR"/>
          </a:p>
        </p:txBody>
      </p:sp>
      <p:sp>
        <p:nvSpPr>
          <p:cNvPr id="40" name="Rectangle à coins arrondis 39"/>
          <p:cNvSpPr/>
          <p:nvPr/>
        </p:nvSpPr>
        <p:spPr>
          <a:xfrm>
            <a:off x="2195736" y="260648"/>
            <a:ext cx="1778496" cy="1080120"/>
          </a:xfrm>
          <a:prstGeom prst="roundRect">
            <a:avLst/>
          </a:prstGeom>
        </p:spPr>
        <p:style>
          <a:lnRef idx="2">
            <a:schemeClr val="dk1"/>
          </a:lnRef>
          <a:fillRef idx="1">
            <a:schemeClr val="lt1"/>
          </a:fillRef>
          <a:effectRef idx="0">
            <a:schemeClr val="dk1"/>
          </a:effectRef>
          <a:fontRef idx="minor">
            <a:schemeClr val="dk1"/>
          </a:fontRef>
        </p:style>
        <p:txBody>
          <a:bodyPr rtlCol="0" anchor="ctr"/>
          <a:lstStyle/>
          <a:p>
            <a:pPr algn="ctr"/>
            <a:r>
              <a:rPr lang="fr-FR" sz="1600" b="1" dirty="0" smtClean="0">
                <a:solidFill>
                  <a:schemeClr val="accent3">
                    <a:lumMod val="75000"/>
                  </a:schemeClr>
                </a:solidFill>
              </a:rPr>
              <a:t>L’œil divin: comment Dieu peut-il laisser faire cela?</a:t>
            </a:r>
            <a:endParaRPr lang="fr-FR" sz="1600" b="1" dirty="0">
              <a:solidFill>
                <a:schemeClr val="accent3">
                  <a:lumMod val="75000"/>
                </a:schemeClr>
              </a:solidFill>
            </a:endParaRPr>
          </a:p>
        </p:txBody>
      </p:sp>
      <p:cxnSp>
        <p:nvCxnSpPr>
          <p:cNvPr id="41" name="Connecteur droit avec flèche 40"/>
          <p:cNvCxnSpPr/>
          <p:nvPr/>
        </p:nvCxnSpPr>
        <p:spPr>
          <a:xfrm rot="5400000" flipH="1" flipV="1">
            <a:off x="3095836" y="1520788"/>
            <a:ext cx="360040" cy="1588"/>
          </a:xfrm>
          <a:prstGeom prst="straightConnector1">
            <a:avLst/>
          </a:prstGeom>
          <a:ln>
            <a:tailEnd type="arrow"/>
          </a:ln>
        </p:spPr>
        <p:style>
          <a:lnRef idx="3">
            <a:schemeClr val="dk1"/>
          </a:lnRef>
          <a:fillRef idx="0">
            <a:schemeClr val="dk1"/>
          </a:fillRef>
          <a:effectRef idx="2">
            <a:schemeClr val="dk1"/>
          </a:effectRef>
          <a:fontRef idx="minor">
            <a:schemeClr val="tx1"/>
          </a:fontRef>
        </p:style>
      </p:cxnSp>
      <p:sp>
        <p:nvSpPr>
          <p:cNvPr id="43" name="Arc 42"/>
          <p:cNvSpPr/>
          <p:nvPr/>
        </p:nvSpPr>
        <p:spPr>
          <a:xfrm rot="5202600">
            <a:off x="3793845" y="2171294"/>
            <a:ext cx="1245212" cy="451637"/>
          </a:xfrm>
          <a:prstGeom prst="arc">
            <a:avLst>
              <a:gd name="adj1" fmla="val 226414"/>
              <a:gd name="adj2" fmla="val 0"/>
            </a:avLst>
          </a:prstGeom>
        </p:spPr>
        <p:style>
          <a:lnRef idx="3">
            <a:schemeClr val="accent3"/>
          </a:lnRef>
          <a:fillRef idx="0">
            <a:schemeClr val="accent3"/>
          </a:fillRef>
          <a:effectRef idx="2">
            <a:schemeClr val="accent3"/>
          </a:effectRef>
          <a:fontRef idx="minor">
            <a:schemeClr val="tx1"/>
          </a:fontRef>
        </p:style>
        <p:txBody>
          <a:bodyPr rtlCol="0" anchor="ctr"/>
          <a:lstStyle/>
          <a:p>
            <a:pPr algn="ctr"/>
            <a:endParaRPr lang="fr-FR"/>
          </a:p>
        </p:txBody>
      </p:sp>
      <p:sp>
        <p:nvSpPr>
          <p:cNvPr id="44" name="Arc 43"/>
          <p:cNvSpPr/>
          <p:nvPr/>
        </p:nvSpPr>
        <p:spPr>
          <a:xfrm rot="5202600">
            <a:off x="5261217" y="3225953"/>
            <a:ext cx="1030625" cy="911253"/>
          </a:xfrm>
          <a:prstGeom prst="arc">
            <a:avLst>
              <a:gd name="adj1" fmla="val 226414"/>
              <a:gd name="adj2" fmla="val 0"/>
            </a:avLst>
          </a:prstGeom>
        </p:spPr>
        <p:style>
          <a:lnRef idx="3">
            <a:schemeClr val="accent3"/>
          </a:lnRef>
          <a:fillRef idx="0">
            <a:schemeClr val="accent3"/>
          </a:fillRef>
          <a:effectRef idx="2">
            <a:schemeClr val="accent3"/>
          </a:effectRef>
          <a:fontRef idx="minor">
            <a:schemeClr val="tx1"/>
          </a:fontRef>
        </p:style>
        <p:txBody>
          <a:bodyPr rtlCol="0" anchor="ctr"/>
          <a:lstStyle/>
          <a:p>
            <a:pPr algn="ctr"/>
            <a:endParaRPr lang="fr-FR"/>
          </a:p>
        </p:txBody>
      </p:sp>
      <p:sp>
        <p:nvSpPr>
          <p:cNvPr id="45" name="Arc 44"/>
          <p:cNvSpPr/>
          <p:nvPr/>
        </p:nvSpPr>
        <p:spPr>
          <a:xfrm rot="5202600">
            <a:off x="5693265" y="2433865"/>
            <a:ext cx="1030625" cy="911253"/>
          </a:xfrm>
          <a:prstGeom prst="arc">
            <a:avLst>
              <a:gd name="adj1" fmla="val 226414"/>
              <a:gd name="adj2" fmla="val 0"/>
            </a:avLst>
          </a:prstGeom>
        </p:spPr>
        <p:style>
          <a:lnRef idx="3">
            <a:schemeClr val="accent3"/>
          </a:lnRef>
          <a:fillRef idx="0">
            <a:schemeClr val="accent3"/>
          </a:fillRef>
          <a:effectRef idx="2">
            <a:schemeClr val="accent3"/>
          </a:effectRef>
          <a:fontRef idx="minor">
            <a:schemeClr val="tx1"/>
          </a:fontRef>
        </p:style>
        <p:txBody>
          <a:bodyPr rtlCol="0" anchor="ctr"/>
          <a:lstStyle/>
          <a:p>
            <a:pPr algn="ctr"/>
            <a:endParaRPr lang="fr-FR"/>
          </a:p>
        </p:txBody>
      </p:sp>
      <p:sp>
        <p:nvSpPr>
          <p:cNvPr id="46" name="Rectangle à coins arrondis 45"/>
          <p:cNvSpPr/>
          <p:nvPr/>
        </p:nvSpPr>
        <p:spPr>
          <a:xfrm>
            <a:off x="3779912" y="1268760"/>
            <a:ext cx="1368152" cy="360040"/>
          </a:xfrm>
          <a:prstGeom prst="roundRect">
            <a:avLst/>
          </a:prstGeom>
        </p:spPr>
        <p:style>
          <a:lnRef idx="2">
            <a:schemeClr val="dk1"/>
          </a:lnRef>
          <a:fillRef idx="1">
            <a:schemeClr val="lt1"/>
          </a:fillRef>
          <a:effectRef idx="0">
            <a:schemeClr val="dk1"/>
          </a:effectRef>
          <a:fontRef idx="minor">
            <a:schemeClr val="dk1"/>
          </a:fontRef>
        </p:style>
        <p:txBody>
          <a:bodyPr rtlCol="0" anchor="ctr"/>
          <a:lstStyle/>
          <a:p>
            <a:pPr algn="ctr"/>
            <a:r>
              <a:rPr lang="fr-FR" sz="1600" b="1" dirty="0" smtClean="0">
                <a:solidFill>
                  <a:schemeClr val="accent3">
                    <a:lumMod val="75000"/>
                  </a:schemeClr>
                </a:solidFill>
              </a:rPr>
              <a:t>L’espoir ?</a:t>
            </a:r>
            <a:endParaRPr lang="fr-FR" sz="1600" b="1" dirty="0">
              <a:solidFill>
                <a:schemeClr val="accent3">
                  <a:lumMod val="75000"/>
                </a:schemeClr>
              </a:solidFill>
            </a:endParaRPr>
          </a:p>
        </p:txBody>
      </p:sp>
      <p:sp>
        <p:nvSpPr>
          <p:cNvPr id="47" name="Rectangle à coins arrondis 46"/>
          <p:cNvSpPr/>
          <p:nvPr/>
        </p:nvSpPr>
        <p:spPr>
          <a:xfrm>
            <a:off x="5436096" y="332656"/>
            <a:ext cx="1368152" cy="864096"/>
          </a:xfrm>
          <a:prstGeom prst="roundRect">
            <a:avLst/>
          </a:prstGeom>
        </p:spPr>
        <p:style>
          <a:lnRef idx="2">
            <a:schemeClr val="dk1"/>
          </a:lnRef>
          <a:fillRef idx="1">
            <a:schemeClr val="lt1"/>
          </a:fillRef>
          <a:effectRef idx="0">
            <a:schemeClr val="dk1"/>
          </a:effectRef>
          <a:fontRef idx="minor">
            <a:schemeClr val="dk1"/>
          </a:fontRef>
        </p:style>
        <p:txBody>
          <a:bodyPr rtlCol="0" anchor="ctr"/>
          <a:lstStyle/>
          <a:p>
            <a:pPr algn="ctr"/>
            <a:r>
              <a:rPr lang="fr-FR" sz="1600" b="1" dirty="0" smtClean="0">
                <a:solidFill>
                  <a:schemeClr val="accent3">
                    <a:lumMod val="75000"/>
                  </a:schemeClr>
                </a:solidFill>
              </a:rPr>
              <a:t>Une fuite difficile voire impossible</a:t>
            </a:r>
            <a:endParaRPr lang="fr-FR" sz="1600" b="1" dirty="0">
              <a:solidFill>
                <a:schemeClr val="accent3">
                  <a:lumMod val="75000"/>
                </a:schemeClr>
              </a:solidFill>
            </a:endParaRPr>
          </a:p>
        </p:txBody>
      </p:sp>
      <p:cxnSp>
        <p:nvCxnSpPr>
          <p:cNvPr id="48" name="Connecteur droit avec flèche 47"/>
          <p:cNvCxnSpPr/>
          <p:nvPr/>
        </p:nvCxnSpPr>
        <p:spPr>
          <a:xfrm rot="5400000" flipH="1" flipV="1">
            <a:off x="4320766" y="1736018"/>
            <a:ext cx="360040" cy="1588"/>
          </a:xfrm>
          <a:prstGeom prst="straightConnector1">
            <a:avLst/>
          </a:prstGeom>
          <a:ln>
            <a:tailEnd type="arrow"/>
          </a:ln>
        </p:spPr>
        <p:style>
          <a:lnRef idx="3">
            <a:schemeClr val="dk1"/>
          </a:lnRef>
          <a:fillRef idx="0">
            <a:schemeClr val="dk1"/>
          </a:fillRef>
          <a:effectRef idx="2">
            <a:schemeClr val="dk1"/>
          </a:effectRef>
          <a:fontRef idx="minor">
            <a:schemeClr val="tx1"/>
          </a:fontRef>
        </p:style>
      </p:cxnSp>
      <p:cxnSp>
        <p:nvCxnSpPr>
          <p:cNvPr id="49" name="Connecteur droit avec flèche 48"/>
          <p:cNvCxnSpPr/>
          <p:nvPr/>
        </p:nvCxnSpPr>
        <p:spPr>
          <a:xfrm rot="5400000" flipH="1" flipV="1">
            <a:off x="5796930" y="1700014"/>
            <a:ext cx="1152128" cy="145604"/>
          </a:xfrm>
          <a:prstGeom prst="straightConnector1">
            <a:avLst/>
          </a:prstGeom>
          <a:ln>
            <a:tailEnd type="arrow"/>
          </a:ln>
        </p:spPr>
        <p:style>
          <a:lnRef idx="3">
            <a:schemeClr val="dk1"/>
          </a:lnRef>
          <a:fillRef idx="0">
            <a:schemeClr val="dk1"/>
          </a:fillRef>
          <a:effectRef idx="2">
            <a:schemeClr val="dk1"/>
          </a:effectRef>
          <a:fontRef idx="minor">
            <a:schemeClr val="tx1"/>
          </a:fontRef>
        </p:style>
      </p:cxnSp>
      <p:cxnSp>
        <p:nvCxnSpPr>
          <p:cNvPr id="51" name="Connecteur droit avec flèche 50"/>
          <p:cNvCxnSpPr/>
          <p:nvPr/>
        </p:nvCxnSpPr>
        <p:spPr>
          <a:xfrm rot="5400000" flipH="1" flipV="1">
            <a:off x="4680806" y="2096058"/>
            <a:ext cx="2016224" cy="217612"/>
          </a:xfrm>
          <a:prstGeom prst="straightConnector1">
            <a:avLst/>
          </a:prstGeom>
          <a:ln>
            <a:tailEnd type="arrow"/>
          </a:ln>
        </p:spPr>
        <p:style>
          <a:lnRef idx="3">
            <a:schemeClr val="dk1"/>
          </a:lnRef>
          <a:fillRef idx="0">
            <a:schemeClr val="dk1"/>
          </a:fillRef>
          <a:effectRef idx="2">
            <a:schemeClr val="dk1"/>
          </a:effectRef>
          <a:fontRef idx="minor">
            <a:schemeClr val="tx1"/>
          </a:fontRef>
        </p:style>
      </p:cxnSp>
      <p:cxnSp>
        <p:nvCxnSpPr>
          <p:cNvPr id="53" name="Connecteur droit avec flèche 52"/>
          <p:cNvCxnSpPr>
            <a:endCxn id="31" idx="0"/>
          </p:cNvCxnSpPr>
          <p:nvPr/>
        </p:nvCxnSpPr>
        <p:spPr>
          <a:xfrm rot="5400000">
            <a:off x="666360" y="3554220"/>
            <a:ext cx="2952328" cy="1837792"/>
          </a:xfrm>
          <a:prstGeom prst="straightConnector1">
            <a:avLst/>
          </a:prstGeom>
          <a:ln>
            <a:tailEnd type="arrow"/>
          </a:ln>
        </p:spPr>
        <p:style>
          <a:lnRef idx="3">
            <a:schemeClr val="dk1"/>
          </a:lnRef>
          <a:fillRef idx="0">
            <a:schemeClr val="dk1"/>
          </a:fillRef>
          <a:effectRef idx="2">
            <a:schemeClr val="dk1"/>
          </a:effectRef>
          <a:fontRef idx="minor">
            <a:schemeClr val="tx1"/>
          </a:fontRef>
        </p:style>
      </p:cxnSp>
      <p:sp>
        <p:nvSpPr>
          <p:cNvPr id="38" name="Espace réservé du texte 37"/>
          <p:cNvSpPr>
            <a:spLocks noGrp="1"/>
          </p:cNvSpPr>
          <p:nvPr>
            <p:ph type="body" idx="4294967295"/>
          </p:nvPr>
        </p:nvSpPr>
        <p:spPr/>
        <p:txBody>
          <a:bodyPr/>
          <a:lstStyle/>
          <a:p>
            <a:pPr>
              <a:buNone/>
            </a:pPr>
            <a:endParaRPr lang="fr-FR" dirty="0"/>
          </a:p>
        </p:txBody>
      </p:sp>
      <p:sp>
        <p:nvSpPr>
          <p:cNvPr id="42" name="Arc 41"/>
          <p:cNvSpPr/>
          <p:nvPr/>
        </p:nvSpPr>
        <p:spPr>
          <a:xfrm>
            <a:off x="3347864" y="2996952"/>
            <a:ext cx="1008112" cy="1296144"/>
          </a:xfrm>
          <a:prstGeom prst="arc">
            <a:avLst>
              <a:gd name="adj1" fmla="val 16200000"/>
              <a:gd name="adj2" fmla="val 16196415"/>
            </a:avLst>
          </a:prstGeom>
        </p:spPr>
        <p:style>
          <a:lnRef idx="3">
            <a:schemeClr val="accent1"/>
          </a:lnRef>
          <a:fillRef idx="0">
            <a:schemeClr val="accent1"/>
          </a:fillRef>
          <a:effectRef idx="2">
            <a:schemeClr val="accent1"/>
          </a:effectRef>
          <a:fontRef idx="minor">
            <a:schemeClr val="tx1"/>
          </a:fontRef>
        </p:style>
        <p:txBody>
          <a:bodyPr rtlCol="0" anchor="ctr"/>
          <a:lstStyle/>
          <a:p>
            <a:pPr algn="ctr"/>
            <a:endParaRPr lang="fr-FR"/>
          </a:p>
        </p:txBody>
      </p:sp>
      <p:cxnSp>
        <p:nvCxnSpPr>
          <p:cNvPr id="52" name="Connecteur droit avec flèche 51"/>
          <p:cNvCxnSpPr/>
          <p:nvPr/>
        </p:nvCxnSpPr>
        <p:spPr>
          <a:xfrm flipH="1">
            <a:off x="1475656" y="4149080"/>
            <a:ext cx="2088232" cy="1728192"/>
          </a:xfrm>
          <a:prstGeom prst="straightConnector1">
            <a:avLst/>
          </a:prstGeom>
          <a:ln>
            <a:tailEnd type="arrow"/>
          </a:ln>
        </p:spPr>
        <p:style>
          <a:lnRef idx="3">
            <a:schemeClr val="dk1"/>
          </a:lnRef>
          <a:fillRef idx="0">
            <a:schemeClr val="dk1"/>
          </a:fillRef>
          <a:effectRef idx="2">
            <a:schemeClr val="dk1"/>
          </a:effectRef>
          <a:fontRef idx="minor">
            <a:schemeClr val="tx1"/>
          </a:fontRef>
        </p:style>
      </p:cxn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4"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wheel(4)">
                                      <p:cBhvr>
                                        <p:cTn id="7" dur="3000"/>
                                        <p:tgtEl>
                                          <p:spTgt spid="6"/>
                                        </p:tgtEl>
                                      </p:cBhvr>
                                    </p:animEffect>
                                  </p:childTnLst>
                                </p:cTn>
                              </p:par>
                            </p:childTnLst>
                          </p:cTn>
                        </p:par>
                      </p:childTnLst>
                    </p:cTn>
                  </p:par>
                  <p:par>
                    <p:cTn id="8" fill="hold">
                      <p:stCondLst>
                        <p:cond delay="indefinite"/>
                      </p:stCondLst>
                      <p:childTnLst>
                        <p:par>
                          <p:cTn id="9" fill="hold">
                            <p:stCondLst>
                              <p:cond delay="0"/>
                            </p:stCondLst>
                            <p:childTnLst>
                              <p:par>
                                <p:cTn id="10" presetID="5" presetClass="entr" presetSubtype="10" fill="hold" nodeType="clickEffect">
                                  <p:stCondLst>
                                    <p:cond delay="0"/>
                                  </p:stCondLst>
                                  <p:childTnLst>
                                    <p:set>
                                      <p:cBhvr>
                                        <p:cTn id="11" dur="1" fill="hold">
                                          <p:stCondLst>
                                            <p:cond delay="0"/>
                                          </p:stCondLst>
                                        </p:cTn>
                                        <p:tgtEl>
                                          <p:spTgt spid="8"/>
                                        </p:tgtEl>
                                        <p:attrNameLst>
                                          <p:attrName>style.visibility</p:attrName>
                                        </p:attrNameLst>
                                      </p:cBhvr>
                                      <p:to>
                                        <p:strVal val="visible"/>
                                      </p:to>
                                    </p:set>
                                    <p:animEffect transition="in" filter="checkerboard(across)">
                                      <p:cBhvr>
                                        <p:cTn id="12" dur="500"/>
                                        <p:tgtEl>
                                          <p:spTgt spid="8"/>
                                        </p:tgtEl>
                                      </p:cBhvr>
                                    </p:animEffect>
                                  </p:childTnLst>
                                </p:cTn>
                              </p:par>
                            </p:childTnLst>
                          </p:cTn>
                        </p:par>
                      </p:childTnLst>
                    </p:cTn>
                  </p:par>
                  <p:par>
                    <p:cTn id="13" fill="hold">
                      <p:stCondLst>
                        <p:cond delay="indefinite"/>
                      </p:stCondLst>
                      <p:childTnLst>
                        <p:par>
                          <p:cTn id="14" fill="hold">
                            <p:stCondLst>
                              <p:cond delay="0"/>
                            </p:stCondLst>
                            <p:childTnLst>
                              <p:par>
                                <p:cTn id="15" presetID="40" presetClass="entr" presetSubtype="0" fill="hold" grpId="0" nodeType="clickEffect">
                                  <p:stCondLst>
                                    <p:cond delay="0"/>
                                  </p:stCondLst>
                                  <p:iterate type="lt">
                                    <p:tmPct val="10000"/>
                                  </p:iterate>
                                  <p:childTnLst>
                                    <p:set>
                                      <p:cBhvr>
                                        <p:cTn id="16" dur="1" fill="hold">
                                          <p:stCondLst>
                                            <p:cond delay="0"/>
                                          </p:stCondLst>
                                        </p:cTn>
                                        <p:tgtEl>
                                          <p:spTgt spid="11"/>
                                        </p:tgtEl>
                                        <p:attrNameLst>
                                          <p:attrName>style.visibility</p:attrName>
                                        </p:attrNameLst>
                                      </p:cBhvr>
                                      <p:to>
                                        <p:strVal val="visible"/>
                                      </p:to>
                                    </p:set>
                                    <p:animEffect transition="in" filter="fade">
                                      <p:cBhvr>
                                        <p:cTn id="17" dur="1000"/>
                                        <p:tgtEl>
                                          <p:spTgt spid="11"/>
                                        </p:tgtEl>
                                      </p:cBhvr>
                                    </p:animEffect>
                                    <p:anim calcmode="lin" valueType="num">
                                      <p:cBhvr>
                                        <p:cTn id="18" dur="1000" fill="hold"/>
                                        <p:tgtEl>
                                          <p:spTgt spid="11"/>
                                        </p:tgtEl>
                                        <p:attrNameLst>
                                          <p:attrName>ppt_x</p:attrName>
                                        </p:attrNameLst>
                                      </p:cBhvr>
                                      <p:tavLst>
                                        <p:tav tm="0">
                                          <p:val>
                                            <p:strVal val="#ppt_x-.1"/>
                                          </p:val>
                                        </p:tav>
                                        <p:tav tm="100000">
                                          <p:val>
                                            <p:strVal val="#ppt_x"/>
                                          </p:val>
                                        </p:tav>
                                      </p:tavLst>
                                    </p:anim>
                                    <p:anim calcmode="lin" valueType="num">
                                      <p:cBhvr>
                                        <p:cTn id="19" dur="1000" fill="hold"/>
                                        <p:tgtEl>
                                          <p:spTgt spid="11"/>
                                        </p:tgtEl>
                                        <p:attrNameLst>
                                          <p:attrName>ppt_y</p:attrName>
                                        </p:attrNameLst>
                                      </p:cBhvr>
                                      <p:tavLst>
                                        <p:tav tm="0">
                                          <p:val>
                                            <p:strVal val="#ppt_y"/>
                                          </p:val>
                                        </p:tav>
                                        <p:tav tm="100000">
                                          <p:val>
                                            <p:strVal val="#ppt_y"/>
                                          </p:val>
                                        </p:tav>
                                      </p:tavLst>
                                    </p:anim>
                                  </p:childTnLst>
                                </p:cTn>
                              </p:par>
                            </p:childTnLst>
                          </p:cTn>
                        </p:par>
                      </p:childTnLst>
                    </p:cTn>
                  </p:par>
                  <p:par>
                    <p:cTn id="20" fill="hold">
                      <p:stCondLst>
                        <p:cond delay="indefinite"/>
                      </p:stCondLst>
                      <p:childTnLst>
                        <p:par>
                          <p:cTn id="21" fill="hold">
                            <p:stCondLst>
                              <p:cond delay="0"/>
                            </p:stCondLst>
                            <p:childTnLst>
                              <p:par>
                                <p:cTn id="22" presetID="21" presetClass="entr" presetSubtype="4" fill="hold" grpId="0" nodeType="clickEffect">
                                  <p:stCondLst>
                                    <p:cond delay="0"/>
                                  </p:stCondLst>
                                  <p:childTnLst>
                                    <p:set>
                                      <p:cBhvr>
                                        <p:cTn id="23" dur="1" fill="hold">
                                          <p:stCondLst>
                                            <p:cond delay="0"/>
                                          </p:stCondLst>
                                        </p:cTn>
                                        <p:tgtEl>
                                          <p:spTgt spid="14"/>
                                        </p:tgtEl>
                                        <p:attrNameLst>
                                          <p:attrName>style.visibility</p:attrName>
                                        </p:attrNameLst>
                                      </p:cBhvr>
                                      <p:to>
                                        <p:strVal val="visible"/>
                                      </p:to>
                                    </p:set>
                                    <p:animEffect transition="in" filter="wheel(4)">
                                      <p:cBhvr>
                                        <p:cTn id="24" dur="3000"/>
                                        <p:tgtEl>
                                          <p:spTgt spid="14"/>
                                        </p:tgtEl>
                                      </p:cBhvr>
                                    </p:animEffect>
                                  </p:childTnLst>
                                </p:cTn>
                              </p:par>
                            </p:childTnLst>
                          </p:cTn>
                        </p:par>
                      </p:childTnLst>
                    </p:cTn>
                  </p:par>
                  <p:par>
                    <p:cTn id="25" fill="hold">
                      <p:stCondLst>
                        <p:cond delay="indefinite"/>
                      </p:stCondLst>
                      <p:childTnLst>
                        <p:par>
                          <p:cTn id="26" fill="hold">
                            <p:stCondLst>
                              <p:cond delay="0"/>
                            </p:stCondLst>
                            <p:childTnLst>
                              <p:par>
                                <p:cTn id="27" presetID="21" presetClass="entr" presetSubtype="4" fill="hold" grpId="0" nodeType="clickEffect">
                                  <p:stCondLst>
                                    <p:cond delay="0"/>
                                  </p:stCondLst>
                                  <p:childTnLst>
                                    <p:set>
                                      <p:cBhvr>
                                        <p:cTn id="28" dur="1" fill="hold">
                                          <p:stCondLst>
                                            <p:cond delay="0"/>
                                          </p:stCondLst>
                                        </p:cTn>
                                        <p:tgtEl>
                                          <p:spTgt spid="15"/>
                                        </p:tgtEl>
                                        <p:attrNameLst>
                                          <p:attrName>style.visibility</p:attrName>
                                        </p:attrNameLst>
                                      </p:cBhvr>
                                      <p:to>
                                        <p:strVal val="visible"/>
                                      </p:to>
                                    </p:set>
                                    <p:animEffect transition="in" filter="wheel(4)">
                                      <p:cBhvr>
                                        <p:cTn id="29" dur="3000"/>
                                        <p:tgtEl>
                                          <p:spTgt spid="15"/>
                                        </p:tgtEl>
                                      </p:cBhvr>
                                    </p:animEffect>
                                  </p:childTnLst>
                                </p:cTn>
                              </p:par>
                            </p:childTnLst>
                          </p:cTn>
                        </p:par>
                      </p:childTnLst>
                    </p:cTn>
                  </p:par>
                  <p:par>
                    <p:cTn id="30" fill="hold">
                      <p:stCondLst>
                        <p:cond delay="indefinite"/>
                      </p:stCondLst>
                      <p:childTnLst>
                        <p:par>
                          <p:cTn id="31" fill="hold">
                            <p:stCondLst>
                              <p:cond delay="0"/>
                            </p:stCondLst>
                            <p:childTnLst>
                              <p:par>
                                <p:cTn id="32" presetID="5" presetClass="entr" presetSubtype="10" fill="hold" nodeType="clickEffect">
                                  <p:stCondLst>
                                    <p:cond delay="0"/>
                                  </p:stCondLst>
                                  <p:childTnLst>
                                    <p:set>
                                      <p:cBhvr>
                                        <p:cTn id="33" dur="1" fill="hold">
                                          <p:stCondLst>
                                            <p:cond delay="0"/>
                                          </p:stCondLst>
                                        </p:cTn>
                                        <p:tgtEl>
                                          <p:spTgt spid="20"/>
                                        </p:tgtEl>
                                        <p:attrNameLst>
                                          <p:attrName>style.visibility</p:attrName>
                                        </p:attrNameLst>
                                      </p:cBhvr>
                                      <p:to>
                                        <p:strVal val="visible"/>
                                      </p:to>
                                    </p:set>
                                    <p:animEffect transition="in" filter="checkerboard(across)">
                                      <p:cBhvr>
                                        <p:cTn id="34" dur="500"/>
                                        <p:tgtEl>
                                          <p:spTgt spid="20"/>
                                        </p:tgtEl>
                                      </p:cBhvr>
                                    </p:animEffect>
                                  </p:childTnLst>
                                </p:cTn>
                              </p:par>
                            </p:childTnLst>
                          </p:cTn>
                        </p:par>
                      </p:childTnLst>
                    </p:cTn>
                  </p:par>
                  <p:par>
                    <p:cTn id="35" fill="hold">
                      <p:stCondLst>
                        <p:cond delay="indefinite"/>
                      </p:stCondLst>
                      <p:childTnLst>
                        <p:par>
                          <p:cTn id="36" fill="hold">
                            <p:stCondLst>
                              <p:cond delay="0"/>
                            </p:stCondLst>
                            <p:childTnLst>
                              <p:par>
                                <p:cTn id="37" presetID="5" presetClass="entr" presetSubtype="10" fill="hold" nodeType="clickEffect">
                                  <p:stCondLst>
                                    <p:cond delay="0"/>
                                  </p:stCondLst>
                                  <p:childTnLst>
                                    <p:set>
                                      <p:cBhvr>
                                        <p:cTn id="38" dur="1" fill="hold">
                                          <p:stCondLst>
                                            <p:cond delay="0"/>
                                          </p:stCondLst>
                                        </p:cTn>
                                        <p:tgtEl>
                                          <p:spTgt spid="18"/>
                                        </p:tgtEl>
                                        <p:attrNameLst>
                                          <p:attrName>style.visibility</p:attrName>
                                        </p:attrNameLst>
                                      </p:cBhvr>
                                      <p:to>
                                        <p:strVal val="visible"/>
                                      </p:to>
                                    </p:set>
                                    <p:animEffect transition="in" filter="checkerboard(across)">
                                      <p:cBhvr>
                                        <p:cTn id="39" dur="500"/>
                                        <p:tgtEl>
                                          <p:spTgt spid="18"/>
                                        </p:tgtEl>
                                      </p:cBhvr>
                                    </p:animEffect>
                                  </p:childTnLst>
                                </p:cTn>
                              </p:par>
                            </p:childTnLst>
                          </p:cTn>
                        </p:par>
                      </p:childTnLst>
                    </p:cTn>
                  </p:par>
                  <p:par>
                    <p:cTn id="40" fill="hold">
                      <p:stCondLst>
                        <p:cond delay="indefinite"/>
                      </p:stCondLst>
                      <p:childTnLst>
                        <p:par>
                          <p:cTn id="41" fill="hold">
                            <p:stCondLst>
                              <p:cond delay="0"/>
                            </p:stCondLst>
                            <p:childTnLst>
                              <p:par>
                                <p:cTn id="42" presetID="40" presetClass="entr" presetSubtype="0" fill="hold" grpId="0" nodeType="clickEffect">
                                  <p:stCondLst>
                                    <p:cond delay="0"/>
                                  </p:stCondLst>
                                  <p:iterate type="lt">
                                    <p:tmPct val="10000"/>
                                  </p:iterate>
                                  <p:childTnLst>
                                    <p:set>
                                      <p:cBhvr>
                                        <p:cTn id="43" dur="1" fill="hold">
                                          <p:stCondLst>
                                            <p:cond delay="0"/>
                                          </p:stCondLst>
                                        </p:cTn>
                                        <p:tgtEl>
                                          <p:spTgt spid="22"/>
                                        </p:tgtEl>
                                        <p:attrNameLst>
                                          <p:attrName>style.visibility</p:attrName>
                                        </p:attrNameLst>
                                      </p:cBhvr>
                                      <p:to>
                                        <p:strVal val="visible"/>
                                      </p:to>
                                    </p:set>
                                    <p:animEffect transition="in" filter="fade">
                                      <p:cBhvr>
                                        <p:cTn id="44" dur="1000"/>
                                        <p:tgtEl>
                                          <p:spTgt spid="22"/>
                                        </p:tgtEl>
                                      </p:cBhvr>
                                    </p:animEffect>
                                    <p:anim calcmode="lin" valueType="num">
                                      <p:cBhvr>
                                        <p:cTn id="45" dur="1000" fill="hold"/>
                                        <p:tgtEl>
                                          <p:spTgt spid="22"/>
                                        </p:tgtEl>
                                        <p:attrNameLst>
                                          <p:attrName>ppt_x</p:attrName>
                                        </p:attrNameLst>
                                      </p:cBhvr>
                                      <p:tavLst>
                                        <p:tav tm="0">
                                          <p:val>
                                            <p:strVal val="#ppt_x-.1"/>
                                          </p:val>
                                        </p:tav>
                                        <p:tav tm="100000">
                                          <p:val>
                                            <p:strVal val="#ppt_x"/>
                                          </p:val>
                                        </p:tav>
                                      </p:tavLst>
                                    </p:anim>
                                    <p:anim calcmode="lin" valueType="num">
                                      <p:cBhvr>
                                        <p:cTn id="46" dur="1000" fill="hold"/>
                                        <p:tgtEl>
                                          <p:spTgt spid="22"/>
                                        </p:tgtEl>
                                        <p:attrNameLst>
                                          <p:attrName>ppt_y</p:attrName>
                                        </p:attrNameLst>
                                      </p:cBhvr>
                                      <p:tavLst>
                                        <p:tav tm="0">
                                          <p:val>
                                            <p:strVal val="#ppt_y"/>
                                          </p:val>
                                        </p:tav>
                                        <p:tav tm="100000">
                                          <p:val>
                                            <p:strVal val="#ppt_y"/>
                                          </p:val>
                                        </p:tav>
                                      </p:tavLst>
                                    </p:anim>
                                  </p:childTnLst>
                                </p:cTn>
                              </p:par>
                            </p:childTnLst>
                          </p:cTn>
                        </p:par>
                      </p:childTnLst>
                    </p:cTn>
                  </p:par>
                  <p:par>
                    <p:cTn id="47" fill="hold">
                      <p:stCondLst>
                        <p:cond delay="indefinite"/>
                      </p:stCondLst>
                      <p:childTnLst>
                        <p:par>
                          <p:cTn id="48" fill="hold">
                            <p:stCondLst>
                              <p:cond delay="0"/>
                            </p:stCondLst>
                            <p:childTnLst>
                              <p:par>
                                <p:cTn id="49" presetID="21" presetClass="entr" presetSubtype="4" fill="hold" grpId="0" nodeType="clickEffect">
                                  <p:stCondLst>
                                    <p:cond delay="0"/>
                                  </p:stCondLst>
                                  <p:childTnLst>
                                    <p:set>
                                      <p:cBhvr>
                                        <p:cTn id="50" dur="1" fill="hold">
                                          <p:stCondLst>
                                            <p:cond delay="0"/>
                                          </p:stCondLst>
                                        </p:cTn>
                                        <p:tgtEl>
                                          <p:spTgt spid="16"/>
                                        </p:tgtEl>
                                        <p:attrNameLst>
                                          <p:attrName>style.visibility</p:attrName>
                                        </p:attrNameLst>
                                      </p:cBhvr>
                                      <p:to>
                                        <p:strVal val="visible"/>
                                      </p:to>
                                    </p:set>
                                    <p:animEffect transition="in" filter="wheel(4)">
                                      <p:cBhvr>
                                        <p:cTn id="51" dur="3000"/>
                                        <p:tgtEl>
                                          <p:spTgt spid="16"/>
                                        </p:tgtEl>
                                      </p:cBhvr>
                                    </p:animEffect>
                                  </p:childTnLst>
                                </p:cTn>
                              </p:par>
                            </p:childTnLst>
                          </p:cTn>
                        </p:par>
                      </p:childTnLst>
                    </p:cTn>
                  </p:par>
                  <p:par>
                    <p:cTn id="52" fill="hold">
                      <p:stCondLst>
                        <p:cond delay="indefinite"/>
                      </p:stCondLst>
                      <p:childTnLst>
                        <p:par>
                          <p:cTn id="53" fill="hold">
                            <p:stCondLst>
                              <p:cond delay="0"/>
                            </p:stCondLst>
                            <p:childTnLst>
                              <p:par>
                                <p:cTn id="54" presetID="5" presetClass="entr" presetSubtype="10" fill="hold" nodeType="clickEffect">
                                  <p:stCondLst>
                                    <p:cond delay="0"/>
                                  </p:stCondLst>
                                  <p:childTnLst>
                                    <p:set>
                                      <p:cBhvr>
                                        <p:cTn id="55" dur="1" fill="hold">
                                          <p:stCondLst>
                                            <p:cond delay="0"/>
                                          </p:stCondLst>
                                        </p:cTn>
                                        <p:tgtEl>
                                          <p:spTgt spid="24"/>
                                        </p:tgtEl>
                                        <p:attrNameLst>
                                          <p:attrName>style.visibility</p:attrName>
                                        </p:attrNameLst>
                                      </p:cBhvr>
                                      <p:to>
                                        <p:strVal val="visible"/>
                                      </p:to>
                                    </p:set>
                                    <p:animEffect transition="in" filter="checkerboard(across)">
                                      <p:cBhvr>
                                        <p:cTn id="56" dur="500"/>
                                        <p:tgtEl>
                                          <p:spTgt spid="24"/>
                                        </p:tgtEl>
                                      </p:cBhvr>
                                    </p:animEffect>
                                  </p:childTnLst>
                                </p:cTn>
                              </p:par>
                            </p:childTnLst>
                          </p:cTn>
                        </p:par>
                      </p:childTnLst>
                    </p:cTn>
                  </p:par>
                  <p:par>
                    <p:cTn id="57" fill="hold">
                      <p:stCondLst>
                        <p:cond delay="indefinite"/>
                      </p:stCondLst>
                      <p:childTnLst>
                        <p:par>
                          <p:cTn id="58" fill="hold">
                            <p:stCondLst>
                              <p:cond delay="0"/>
                            </p:stCondLst>
                            <p:childTnLst>
                              <p:par>
                                <p:cTn id="59" presetID="40" presetClass="entr" presetSubtype="0" fill="hold" grpId="0" nodeType="clickEffect">
                                  <p:stCondLst>
                                    <p:cond delay="0"/>
                                  </p:stCondLst>
                                  <p:iterate type="lt">
                                    <p:tmPct val="10000"/>
                                  </p:iterate>
                                  <p:childTnLst>
                                    <p:set>
                                      <p:cBhvr>
                                        <p:cTn id="60" dur="1" fill="hold">
                                          <p:stCondLst>
                                            <p:cond delay="0"/>
                                          </p:stCondLst>
                                        </p:cTn>
                                        <p:tgtEl>
                                          <p:spTgt spid="23"/>
                                        </p:tgtEl>
                                        <p:attrNameLst>
                                          <p:attrName>style.visibility</p:attrName>
                                        </p:attrNameLst>
                                      </p:cBhvr>
                                      <p:to>
                                        <p:strVal val="visible"/>
                                      </p:to>
                                    </p:set>
                                    <p:animEffect transition="in" filter="fade">
                                      <p:cBhvr>
                                        <p:cTn id="61" dur="1000"/>
                                        <p:tgtEl>
                                          <p:spTgt spid="23"/>
                                        </p:tgtEl>
                                      </p:cBhvr>
                                    </p:animEffect>
                                    <p:anim calcmode="lin" valueType="num">
                                      <p:cBhvr>
                                        <p:cTn id="62" dur="1000" fill="hold"/>
                                        <p:tgtEl>
                                          <p:spTgt spid="23"/>
                                        </p:tgtEl>
                                        <p:attrNameLst>
                                          <p:attrName>ppt_x</p:attrName>
                                        </p:attrNameLst>
                                      </p:cBhvr>
                                      <p:tavLst>
                                        <p:tav tm="0">
                                          <p:val>
                                            <p:strVal val="#ppt_x-.1"/>
                                          </p:val>
                                        </p:tav>
                                        <p:tav tm="100000">
                                          <p:val>
                                            <p:strVal val="#ppt_x"/>
                                          </p:val>
                                        </p:tav>
                                      </p:tavLst>
                                    </p:anim>
                                    <p:anim calcmode="lin" valueType="num">
                                      <p:cBhvr>
                                        <p:cTn id="63" dur="1000" fill="hold"/>
                                        <p:tgtEl>
                                          <p:spTgt spid="23"/>
                                        </p:tgtEl>
                                        <p:attrNameLst>
                                          <p:attrName>ppt_y</p:attrName>
                                        </p:attrNameLst>
                                      </p:cBhvr>
                                      <p:tavLst>
                                        <p:tav tm="0">
                                          <p:val>
                                            <p:strVal val="#ppt_y"/>
                                          </p:val>
                                        </p:tav>
                                        <p:tav tm="100000">
                                          <p:val>
                                            <p:strVal val="#ppt_y"/>
                                          </p:val>
                                        </p:tav>
                                      </p:tavLst>
                                    </p:anim>
                                  </p:childTnLst>
                                </p:cTn>
                              </p:par>
                            </p:childTnLst>
                          </p:cTn>
                        </p:par>
                      </p:childTnLst>
                    </p:cTn>
                  </p:par>
                  <p:par>
                    <p:cTn id="64" fill="hold">
                      <p:stCondLst>
                        <p:cond delay="indefinite"/>
                      </p:stCondLst>
                      <p:childTnLst>
                        <p:par>
                          <p:cTn id="65" fill="hold">
                            <p:stCondLst>
                              <p:cond delay="0"/>
                            </p:stCondLst>
                            <p:childTnLst>
                              <p:par>
                                <p:cTn id="66" presetID="21" presetClass="entr" presetSubtype="4" fill="hold" grpId="0" nodeType="clickEffect">
                                  <p:stCondLst>
                                    <p:cond delay="0"/>
                                  </p:stCondLst>
                                  <p:childTnLst>
                                    <p:set>
                                      <p:cBhvr>
                                        <p:cTn id="67" dur="1" fill="hold">
                                          <p:stCondLst>
                                            <p:cond delay="0"/>
                                          </p:stCondLst>
                                        </p:cTn>
                                        <p:tgtEl>
                                          <p:spTgt spid="27"/>
                                        </p:tgtEl>
                                        <p:attrNameLst>
                                          <p:attrName>style.visibility</p:attrName>
                                        </p:attrNameLst>
                                      </p:cBhvr>
                                      <p:to>
                                        <p:strVal val="visible"/>
                                      </p:to>
                                    </p:set>
                                    <p:animEffect transition="in" filter="wheel(4)">
                                      <p:cBhvr>
                                        <p:cTn id="68" dur="3000"/>
                                        <p:tgtEl>
                                          <p:spTgt spid="27"/>
                                        </p:tgtEl>
                                      </p:cBhvr>
                                    </p:animEffect>
                                  </p:childTnLst>
                                </p:cTn>
                              </p:par>
                            </p:childTnLst>
                          </p:cTn>
                        </p:par>
                      </p:childTnLst>
                    </p:cTn>
                  </p:par>
                  <p:par>
                    <p:cTn id="69" fill="hold">
                      <p:stCondLst>
                        <p:cond delay="indefinite"/>
                      </p:stCondLst>
                      <p:childTnLst>
                        <p:par>
                          <p:cTn id="70" fill="hold">
                            <p:stCondLst>
                              <p:cond delay="0"/>
                            </p:stCondLst>
                            <p:childTnLst>
                              <p:par>
                                <p:cTn id="71" presetID="21" presetClass="entr" presetSubtype="4" fill="hold" grpId="0" nodeType="clickEffect">
                                  <p:stCondLst>
                                    <p:cond delay="0"/>
                                  </p:stCondLst>
                                  <p:childTnLst>
                                    <p:set>
                                      <p:cBhvr>
                                        <p:cTn id="72" dur="1" fill="hold">
                                          <p:stCondLst>
                                            <p:cond delay="0"/>
                                          </p:stCondLst>
                                        </p:cTn>
                                        <p:tgtEl>
                                          <p:spTgt spid="28"/>
                                        </p:tgtEl>
                                        <p:attrNameLst>
                                          <p:attrName>style.visibility</p:attrName>
                                        </p:attrNameLst>
                                      </p:cBhvr>
                                      <p:to>
                                        <p:strVal val="visible"/>
                                      </p:to>
                                    </p:set>
                                    <p:animEffect transition="in" filter="wheel(4)">
                                      <p:cBhvr>
                                        <p:cTn id="73" dur="3000"/>
                                        <p:tgtEl>
                                          <p:spTgt spid="28"/>
                                        </p:tgtEl>
                                      </p:cBhvr>
                                    </p:animEffect>
                                  </p:childTnLst>
                                </p:cTn>
                              </p:par>
                            </p:childTnLst>
                          </p:cTn>
                        </p:par>
                      </p:childTnLst>
                    </p:cTn>
                  </p:par>
                  <p:par>
                    <p:cTn id="74" fill="hold">
                      <p:stCondLst>
                        <p:cond delay="indefinite"/>
                      </p:stCondLst>
                      <p:childTnLst>
                        <p:par>
                          <p:cTn id="75" fill="hold">
                            <p:stCondLst>
                              <p:cond delay="0"/>
                            </p:stCondLst>
                            <p:childTnLst>
                              <p:par>
                                <p:cTn id="76" presetID="21" presetClass="entr" presetSubtype="4" fill="hold" grpId="0" nodeType="clickEffect">
                                  <p:stCondLst>
                                    <p:cond delay="0"/>
                                  </p:stCondLst>
                                  <p:childTnLst>
                                    <p:set>
                                      <p:cBhvr>
                                        <p:cTn id="77" dur="1" fill="hold">
                                          <p:stCondLst>
                                            <p:cond delay="0"/>
                                          </p:stCondLst>
                                        </p:cTn>
                                        <p:tgtEl>
                                          <p:spTgt spid="29"/>
                                        </p:tgtEl>
                                        <p:attrNameLst>
                                          <p:attrName>style.visibility</p:attrName>
                                        </p:attrNameLst>
                                      </p:cBhvr>
                                      <p:to>
                                        <p:strVal val="visible"/>
                                      </p:to>
                                    </p:set>
                                    <p:animEffect transition="in" filter="wheel(4)">
                                      <p:cBhvr>
                                        <p:cTn id="78" dur="3000"/>
                                        <p:tgtEl>
                                          <p:spTgt spid="29"/>
                                        </p:tgtEl>
                                      </p:cBhvr>
                                    </p:animEffect>
                                  </p:childTnLst>
                                </p:cTn>
                              </p:par>
                            </p:childTnLst>
                          </p:cTn>
                        </p:par>
                      </p:childTnLst>
                    </p:cTn>
                  </p:par>
                  <p:par>
                    <p:cTn id="79" fill="hold">
                      <p:stCondLst>
                        <p:cond delay="indefinite"/>
                      </p:stCondLst>
                      <p:childTnLst>
                        <p:par>
                          <p:cTn id="80" fill="hold">
                            <p:stCondLst>
                              <p:cond delay="0"/>
                            </p:stCondLst>
                            <p:childTnLst>
                              <p:par>
                                <p:cTn id="81" presetID="21" presetClass="entr" presetSubtype="4" fill="hold" grpId="0" nodeType="clickEffect">
                                  <p:stCondLst>
                                    <p:cond delay="0"/>
                                  </p:stCondLst>
                                  <p:childTnLst>
                                    <p:set>
                                      <p:cBhvr>
                                        <p:cTn id="82" dur="1" fill="hold">
                                          <p:stCondLst>
                                            <p:cond delay="0"/>
                                          </p:stCondLst>
                                        </p:cTn>
                                        <p:tgtEl>
                                          <p:spTgt spid="42"/>
                                        </p:tgtEl>
                                        <p:attrNameLst>
                                          <p:attrName>style.visibility</p:attrName>
                                        </p:attrNameLst>
                                      </p:cBhvr>
                                      <p:to>
                                        <p:strVal val="visible"/>
                                      </p:to>
                                    </p:set>
                                    <p:animEffect transition="in" filter="wheel(4)">
                                      <p:cBhvr>
                                        <p:cTn id="83" dur="2000"/>
                                        <p:tgtEl>
                                          <p:spTgt spid="42"/>
                                        </p:tgtEl>
                                      </p:cBhvr>
                                    </p:animEffect>
                                  </p:childTnLst>
                                </p:cTn>
                              </p:par>
                            </p:childTnLst>
                          </p:cTn>
                        </p:par>
                      </p:childTnLst>
                    </p:cTn>
                  </p:par>
                  <p:par>
                    <p:cTn id="84" fill="hold">
                      <p:stCondLst>
                        <p:cond delay="indefinite"/>
                      </p:stCondLst>
                      <p:childTnLst>
                        <p:par>
                          <p:cTn id="85" fill="hold">
                            <p:stCondLst>
                              <p:cond delay="0"/>
                            </p:stCondLst>
                            <p:childTnLst>
                              <p:par>
                                <p:cTn id="86" presetID="21" presetClass="entr" presetSubtype="4" fill="hold" nodeType="clickEffect">
                                  <p:stCondLst>
                                    <p:cond delay="0"/>
                                  </p:stCondLst>
                                  <p:childTnLst>
                                    <p:set>
                                      <p:cBhvr>
                                        <p:cTn id="87" dur="1" fill="hold">
                                          <p:stCondLst>
                                            <p:cond delay="0"/>
                                          </p:stCondLst>
                                        </p:cTn>
                                        <p:tgtEl>
                                          <p:spTgt spid="52"/>
                                        </p:tgtEl>
                                        <p:attrNameLst>
                                          <p:attrName>style.visibility</p:attrName>
                                        </p:attrNameLst>
                                      </p:cBhvr>
                                      <p:to>
                                        <p:strVal val="visible"/>
                                      </p:to>
                                    </p:set>
                                    <p:animEffect transition="in" filter="wheel(4)">
                                      <p:cBhvr>
                                        <p:cTn id="88" dur="2000"/>
                                        <p:tgtEl>
                                          <p:spTgt spid="52"/>
                                        </p:tgtEl>
                                      </p:cBhvr>
                                    </p:animEffect>
                                  </p:childTnLst>
                                </p:cTn>
                              </p:par>
                            </p:childTnLst>
                          </p:cTn>
                        </p:par>
                      </p:childTnLst>
                    </p:cTn>
                  </p:par>
                  <p:par>
                    <p:cTn id="89" fill="hold">
                      <p:stCondLst>
                        <p:cond delay="indefinite"/>
                      </p:stCondLst>
                      <p:childTnLst>
                        <p:par>
                          <p:cTn id="90" fill="hold">
                            <p:stCondLst>
                              <p:cond delay="0"/>
                            </p:stCondLst>
                            <p:childTnLst>
                              <p:par>
                                <p:cTn id="91" presetID="5" presetClass="entr" presetSubtype="10" fill="hold" nodeType="clickEffect">
                                  <p:stCondLst>
                                    <p:cond delay="0"/>
                                  </p:stCondLst>
                                  <p:childTnLst>
                                    <p:set>
                                      <p:cBhvr>
                                        <p:cTn id="92" dur="1" fill="hold">
                                          <p:stCondLst>
                                            <p:cond delay="0"/>
                                          </p:stCondLst>
                                        </p:cTn>
                                        <p:tgtEl>
                                          <p:spTgt spid="33"/>
                                        </p:tgtEl>
                                        <p:attrNameLst>
                                          <p:attrName>style.visibility</p:attrName>
                                        </p:attrNameLst>
                                      </p:cBhvr>
                                      <p:to>
                                        <p:strVal val="visible"/>
                                      </p:to>
                                    </p:set>
                                    <p:animEffect transition="in" filter="checkerboard(across)">
                                      <p:cBhvr>
                                        <p:cTn id="93" dur="500"/>
                                        <p:tgtEl>
                                          <p:spTgt spid="33"/>
                                        </p:tgtEl>
                                      </p:cBhvr>
                                    </p:animEffect>
                                  </p:childTnLst>
                                </p:cTn>
                              </p:par>
                            </p:childTnLst>
                          </p:cTn>
                        </p:par>
                      </p:childTnLst>
                    </p:cTn>
                  </p:par>
                  <p:par>
                    <p:cTn id="94" fill="hold">
                      <p:stCondLst>
                        <p:cond delay="indefinite"/>
                      </p:stCondLst>
                      <p:childTnLst>
                        <p:par>
                          <p:cTn id="95" fill="hold">
                            <p:stCondLst>
                              <p:cond delay="0"/>
                            </p:stCondLst>
                            <p:childTnLst>
                              <p:par>
                                <p:cTn id="96" presetID="5" presetClass="entr" presetSubtype="10" fill="hold" nodeType="clickEffect">
                                  <p:stCondLst>
                                    <p:cond delay="0"/>
                                  </p:stCondLst>
                                  <p:childTnLst>
                                    <p:set>
                                      <p:cBhvr>
                                        <p:cTn id="97" dur="1" fill="hold">
                                          <p:stCondLst>
                                            <p:cond delay="0"/>
                                          </p:stCondLst>
                                        </p:cTn>
                                        <p:tgtEl>
                                          <p:spTgt spid="35"/>
                                        </p:tgtEl>
                                        <p:attrNameLst>
                                          <p:attrName>style.visibility</p:attrName>
                                        </p:attrNameLst>
                                      </p:cBhvr>
                                      <p:to>
                                        <p:strVal val="visible"/>
                                      </p:to>
                                    </p:set>
                                    <p:animEffect transition="in" filter="checkerboard(across)">
                                      <p:cBhvr>
                                        <p:cTn id="98" dur="500"/>
                                        <p:tgtEl>
                                          <p:spTgt spid="35"/>
                                        </p:tgtEl>
                                      </p:cBhvr>
                                    </p:animEffect>
                                  </p:childTnLst>
                                </p:cTn>
                              </p:par>
                            </p:childTnLst>
                          </p:cTn>
                        </p:par>
                      </p:childTnLst>
                    </p:cTn>
                  </p:par>
                  <p:par>
                    <p:cTn id="99" fill="hold">
                      <p:stCondLst>
                        <p:cond delay="indefinite"/>
                      </p:stCondLst>
                      <p:childTnLst>
                        <p:par>
                          <p:cTn id="100" fill="hold">
                            <p:stCondLst>
                              <p:cond delay="0"/>
                            </p:stCondLst>
                            <p:childTnLst>
                              <p:par>
                                <p:cTn id="101" presetID="5" presetClass="entr" presetSubtype="10" fill="hold" nodeType="clickEffect">
                                  <p:stCondLst>
                                    <p:cond delay="0"/>
                                  </p:stCondLst>
                                  <p:childTnLst>
                                    <p:set>
                                      <p:cBhvr>
                                        <p:cTn id="102" dur="1" fill="hold">
                                          <p:stCondLst>
                                            <p:cond delay="0"/>
                                          </p:stCondLst>
                                        </p:cTn>
                                        <p:tgtEl>
                                          <p:spTgt spid="53"/>
                                        </p:tgtEl>
                                        <p:attrNameLst>
                                          <p:attrName>style.visibility</p:attrName>
                                        </p:attrNameLst>
                                      </p:cBhvr>
                                      <p:to>
                                        <p:strVal val="visible"/>
                                      </p:to>
                                    </p:set>
                                    <p:animEffect transition="in" filter="checkerboard(across)">
                                      <p:cBhvr>
                                        <p:cTn id="103" dur="500"/>
                                        <p:tgtEl>
                                          <p:spTgt spid="53"/>
                                        </p:tgtEl>
                                      </p:cBhvr>
                                    </p:animEffect>
                                  </p:childTnLst>
                                </p:cTn>
                              </p:par>
                            </p:childTnLst>
                          </p:cTn>
                        </p:par>
                      </p:childTnLst>
                    </p:cTn>
                  </p:par>
                  <p:par>
                    <p:cTn id="104" fill="hold">
                      <p:stCondLst>
                        <p:cond delay="indefinite"/>
                      </p:stCondLst>
                      <p:childTnLst>
                        <p:par>
                          <p:cTn id="105" fill="hold">
                            <p:stCondLst>
                              <p:cond delay="0"/>
                            </p:stCondLst>
                            <p:childTnLst>
                              <p:par>
                                <p:cTn id="106" presetID="40" presetClass="entr" presetSubtype="0" fill="hold" grpId="0" nodeType="clickEffect">
                                  <p:stCondLst>
                                    <p:cond delay="0"/>
                                  </p:stCondLst>
                                  <p:iterate type="lt">
                                    <p:tmPct val="10000"/>
                                  </p:iterate>
                                  <p:childTnLst>
                                    <p:set>
                                      <p:cBhvr>
                                        <p:cTn id="107" dur="1" fill="hold">
                                          <p:stCondLst>
                                            <p:cond delay="0"/>
                                          </p:stCondLst>
                                        </p:cTn>
                                        <p:tgtEl>
                                          <p:spTgt spid="31"/>
                                        </p:tgtEl>
                                        <p:attrNameLst>
                                          <p:attrName>style.visibility</p:attrName>
                                        </p:attrNameLst>
                                      </p:cBhvr>
                                      <p:to>
                                        <p:strVal val="visible"/>
                                      </p:to>
                                    </p:set>
                                    <p:animEffect transition="in" filter="fade">
                                      <p:cBhvr>
                                        <p:cTn id="108" dur="1000"/>
                                        <p:tgtEl>
                                          <p:spTgt spid="31"/>
                                        </p:tgtEl>
                                      </p:cBhvr>
                                    </p:animEffect>
                                    <p:anim calcmode="lin" valueType="num">
                                      <p:cBhvr>
                                        <p:cTn id="109" dur="1000" fill="hold"/>
                                        <p:tgtEl>
                                          <p:spTgt spid="31"/>
                                        </p:tgtEl>
                                        <p:attrNameLst>
                                          <p:attrName>ppt_x</p:attrName>
                                        </p:attrNameLst>
                                      </p:cBhvr>
                                      <p:tavLst>
                                        <p:tav tm="0">
                                          <p:val>
                                            <p:strVal val="#ppt_x-.1"/>
                                          </p:val>
                                        </p:tav>
                                        <p:tav tm="100000">
                                          <p:val>
                                            <p:strVal val="#ppt_x"/>
                                          </p:val>
                                        </p:tav>
                                      </p:tavLst>
                                    </p:anim>
                                    <p:anim calcmode="lin" valueType="num">
                                      <p:cBhvr>
                                        <p:cTn id="110" dur="1000" fill="hold"/>
                                        <p:tgtEl>
                                          <p:spTgt spid="31"/>
                                        </p:tgtEl>
                                        <p:attrNameLst>
                                          <p:attrName>ppt_y</p:attrName>
                                        </p:attrNameLst>
                                      </p:cBhvr>
                                      <p:tavLst>
                                        <p:tav tm="0">
                                          <p:val>
                                            <p:strVal val="#ppt_y"/>
                                          </p:val>
                                        </p:tav>
                                        <p:tav tm="100000">
                                          <p:val>
                                            <p:strVal val="#ppt_y"/>
                                          </p:val>
                                        </p:tav>
                                      </p:tavLst>
                                    </p:anim>
                                  </p:childTnLst>
                                </p:cTn>
                              </p:par>
                            </p:childTnLst>
                          </p:cTn>
                        </p:par>
                      </p:childTnLst>
                    </p:cTn>
                  </p:par>
                  <p:par>
                    <p:cTn id="111" fill="hold">
                      <p:stCondLst>
                        <p:cond delay="indefinite"/>
                      </p:stCondLst>
                      <p:childTnLst>
                        <p:par>
                          <p:cTn id="112" fill="hold">
                            <p:stCondLst>
                              <p:cond delay="0"/>
                            </p:stCondLst>
                            <p:childTnLst>
                              <p:par>
                                <p:cTn id="113" presetID="21" presetClass="entr" presetSubtype="4" fill="hold" grpId="0" nodeType="clickEffect">
                                  <p:stCondLst>
                                    <p:cond delay="0"/>
                                  </p:stCondLst>
                                  <p:childTnLst>
                                    <p:set>
                                      <p:cBhvr>
                                        <p:cTn id="114" dur="1" fill="hold">
                                          <p:stCondLst>
                                            <p:cond delay="0"/>
                                          </p:stCondLst>
                                        </p:cTn>
                                        <p:tgtEl>
                                          <p:spTgt spid="30"/>
                                        </p:tgtEl>
                                        <p:attrNameLst>
                                          <p:attrName>style.visibility</p:attrName>
                                        </p:attrNameLst>
                                      </p:cBhvr>
                                      <p:to>
                                        <p:strVal val="visible"/>
                                      </p:to>
                                    </p:set>
                                    <p:animEffect transition="in" filter="wheel(4)">
                                      <p:cBhvr>
                                        <p:cTn id="115" dur="3000"/>
                                        <p:tgtEl>
                                          <p:spTgt spid="30"/>
                                        </p:tgtEl>
                                      </p:cBhvr>
                                    </p:animEffect>
                                  </p:childTnLst>
                                </p:cTn>
                              </p:par>
                            </p:childTnLst>
                          </p:cTn>
                        </p:par>
                      </p:childTnLst>
                    </p:cTn>
                  </p:par>
                  <p:par>
                    <p:cTn id="116" fill="hold">
                      <p:stCondLst>
                        <p:cond delay="indefinite"/>
                      </p:stCondLst>
                      <p:childTnLst>
                        <p:par>
                          <p:cTn id="117" fill="hold">
                            <p:stCondLst>
                              <p:cond delay="0"/>
                            </p:stCondLst>
                            <p:childTnLst>
                              <p:par>
                                <p:cTn id="118" presetID="5" presetClass="entr" presetSubtype="10" fill="hold" nodeType="clickEffect">
                                  <p:stCondLst>
                                    <p:cond delay="0"/>
                                  </p:stCondLst>
                                  <p:childTnLst>
                                    <p:set>
                                      <p:cBhvr>
                                        <p:cTn id="119" dur="1" fill="hold">
                                          <p:stCondLst>
                                            <p:cond delay="0"/>
                                          </p:stCondLst>
                                        </p:cTn>
                                        <p:tgtEl>
                                          <p:spTgt spid="37"/>
                                        </p:tgtEl>
                                        <p:attrNameLst>
                                          <p:attrName>style.visibility</p:attrName>
                                        </p:attrNameLst>
                                      </p:cBhvr>
                                      <p:to>
                                        <p:strVal val="visible"/>
                                      </p:to>
                                    </p:set>
                                    <p:animEffect transition="in" filter="checkerboard(across)">
                                      <p:cBhvr>
                                        <p:cTn id="120" dur="500"/>
                                        <p:tgtEl>
                                          <p:spTgt spid="37"/>
                                        </p:tgtEl>
                                      </p:cBhvr>
                                    </p:animEffect>
                                  </p:childTnLst>
                                </p:cTn>
                              </p:par>
                            </p:childTnLst>
                          </p:cTn>
                        </p:par>
                      </p:childTnLst>
                    </p:cTn>
                  </p:par>
                  <p:par>
                    <p:cTn id="121" fill="hold">
                      <p:stCondLst>
                        <p:cond delay="indefinite"/>
                      </p:stCondLst>
                      <p:childTnLst>
                        <p:par>
                          <p:cTn id="122" fill="hold">
                            <p:stCondLst>
                              <p:cond delay="0"/>
                            </p:stCondLst>
                            <p:childTnLst>
                              <p:par>
                                <p:cTn id="123" presetID="40" presetClass="entr" presetSubtype="0" fill="hold" grpId="0" nodeType="clickEffect">
                                  <p:stCondLst>
                                    <p:cond delay="0"/>
                                  </p:stCondLst>
                                  <p:iterate type="lt">
                                    <p:tmPct val="10000"/>
                                  </p:iterate>
                                  <p:childTnLst>
                                    <p:set>
                                      <p:cBhvr>
                                        <p:cTn id="124" dur="1" fill="hold">
                                          <p:stCondLst>
                                            <p:cond delay="0"/>
                                          </p:stCondLst>
                                        </p:cTn>
                                        <p:tgtEl>
                                          <p:spTgt spid="36"/>
                                        </p:tgtEl>
                                        <p:attrNameLst>
                                          <p:attrName>style.visibility</p:attrName>
                                        </p:attrNameLst>
                                      </p:cBhvr>
                                      <p:to>
                                        <p:strVal val="visible"/>
                                      </p:to>
                                    </p:set>
                                    <p:animEffect transition="in" filter="fade">
                                      <p:cBhvr>
                                        <p:cTn id="125" dur="1000"/>
                                        <p:tgtEl>
                                          <p:spTgt spid="36"/>
                                        </p:tgtEl>
                                      </p:cBhvr>
                                    </p:animEffect>
                                    <p:anim calcmode="lin" valueType="num">
                                      <p:cBhvr>
                                        <p:cTn id="126" dur="1000" fill="hold"/>
                                        <p:tgtEl>
                                          <p:spTgt spid="36"/>
                                        </p:tgtEl>
                                        <p:attrNameLst>
                                          <p:attrName>ppt_x</p:attrName>
                                        </p:attrNameLst>
                                      </p:cBhvr>
                                      <p:tavLst>
                                        <p:tav tm="0">
                                          <p:val>
                                            <p:strVal val="#ppt_x-.1"/>
                                          </p:val>
                                        </p:tav>
                                        <p:tav tm="100000">
                                          <p:val>
                                            <p:strVal val="#ppt_x"/>
                                          </p:val>
                                        </p:tav>
                                      </p:tavLst>
                                    </p:anim>
                                    <p:anim calcmode="lin" valueType="num">
                                      <p:cBhvr>
                                        <p:cTn id="127" dur="1000" fill="hold"/>
                                        <p:tgtEl>
                                          <p:spTgt spid="36"/>
                                        </p:tgtEl>
                                        <p:attrNameLst>
                                          <p:attrName>ppt_y</p:attrName>
                                        </p:attrNameLst>
                                      </p:cBhvr>
                                      <p:tavLst>
                                        <p:tav tm="0">
                                          <p:val>
                                            <p:strVal val="#ppt_y"/>
                                          </p:val>
                                        </p:tav>
                                        <p:tav tm="100000">
                                          <p:val>
                                            <p:strVal val="#ppt_y"/>
                                          </p:val>
                                        </p:tav>
                                      </p:tavLst>
                                    </p:anim>
                                  </p:childTnLst>
                                </p:cTn>
                              </p:par>
                            </p:childTnLst>
                          </p:cTn>
                        </p:par>
                      </p:childTnLst>
                    </p:cTn>
                  </p:par>
                  <p:par>
                    <p:cTn id="128" fill="hold">
                      <p:stCondLst>
                        <p:cond delay="indefinite"/>
                      </p:stCondLst>
                      <p:childTnLst>
                        <p:par>
                          <p:cTn id="129" fill="hold">
                            <p:stCondLst>
                              <p:cond delay="0"/>
                            </p:stCondLst>
                            <p:childTnLst>
                              <p:par>
                                <p:cTn id="130" presetID="21" presetClass="entr" presetSubtype="4" fill="hold" grpId="0" nodeType="clickEffect">
                                  <p:stCondLst>
                                    <p:cond delay="0"/>
                                  </p:stCondLst>
                                  <p:childTnLst>
                                    <p:set>
                                      <p:cBhvr>
                                        <p:cTn id="131" dur="1" fill="hold">
                                          <p:stCondLst>
                                            <p:cond delay="0"/>
                                          </p:stCondLst>
                                        </p:cTn>
                                        <p:tgtEl>
                                          <p:spTgt spid="39"/>
                                        </p:tgtEl>
                                        <p:attrNameLst>
                                          <p:attrName>style.visibility</p:attrName>
                                        </p:attrNameLst>
                                      </p:cBhvr>
                                      <p:to>
                                        <p:strVal val="visible"/>
                                      </p:to>
                                    </p:set>
                                    <p:animEffect transition="in" filter="wheel(4)">
                                      <p:cBhvr>
                                        <p:cTn id="132" dur="3000"/>
                                        <p:tgtEl>
                                          <p:spTgt spid="39"/>
                                        </p:tgtEl>
                                      </p:cBhvr>
                                    </p:animEffect>
                                  </p:childTnLst>
                                </p:cTn>
                              </p:par>
                            </p:childTnLst>
                          </p:cTn>
                        </p:par>
                      </p:childTnLst>
                    </p:cTn>
                  </p:par>
                  <p:par>
                    <p:cTn id="133" fill="hold">
                      <p:stCondLst>
                        <p:cond delay="indefinite"/>
                      </p:stCondLst>
                      <p:childTnLst>
                        <p:par>
                          <p:cTn id="134" fill="hold">
                            <p:stCondLst>
                              <p:cond delay="0"/>
                            </p:stCondLst>
                            <p:childTnLst>
                              <p:par>
                                <p:cTn id="135" presetID="5" presetClass="entr" presetSubtype="10" fill="hold" nodeType="clickEffect">
                                  <p:stCondLst>
                                    <p:cond delay="0"/>
                                  </p:stCondLst>
                                  <p:childTnLst>
                                    <p:set>
                                      <p:cBhvr>
                                        <p:cTn id="136" dur="1" fill="hold">
                                          <p:stCondLst>
                                            <p:cond delay="0"/>
                                          </p:stCondLst>
                                        </p:cTn>
                                        <p:tgtEl>
                                          <p:spTgt spid="41"/>
                                        </p:tgtEl>
                                        <p:attrNameLst>
                                          <p:attrName>style.visibility</p:attrName>
                                        </p:attrNameLst>
                                      </p:cBhvr>
                                      <p:to>
                                        <p:strVal val="visible"/>
                                      </p:to>
                                    </p:set>
                                    <p:animEffect transition="in" filter="checkerboard(across)">
                                      <p:cBhvr>
                                        <p:cTn id="137" dur="500"/>
                                        <p:tgtEl>
                                          <p:spTgt spid="41"/>
                                        </p:tgtEl>
                                      </p:cBhvr>
                                    </p:animEffect>
                                  </p:childTnLst>
                                </p:cTn>
                              </p:par>
                            </p:childTnLst>
                          </p:cTn>
                        </p:par>
                      </p:childTnLst>
                    </p:cTn>
                  </p:par>
                  <p:par>
                    <p:cTn id="138" fill="hold">
                      <p:stCondLst>
                        <p:cond delay="indefinite"/>
                      </p:stCondLst>
                      <p:childTnLst>
                        <p:par>
                          <p:cTn id="139" fill="hold">
                            <p:stCondLst>
                              <p:cond delay="0"/>
                            </p:stCondLst>
                            <p:childTnLst>
                              <p:par>
                                <p:cTn id="140" presetID="40" presetClass="entr" presetSubtype="0" fill="hold" grpId="0" nodeType="clickEffect">
                                  <p:stCondLst>
                                    <p:cond delay="0"/>
                                  </p:stCondLst>
                                  <p:iterate type="lt">
                                    <p:tmPct val="10000"/>
                                  </p:iterate>
                                  <p:childTnLst>
                                    <p:set>
                                      <p:cBhvr>
                                        <p:cTn id="141" dur="1" fill="hold">
                                          <p:stCondLst>
                                            <p:cond delay="0"/>
                                          </p:stCondLst>
                                        </p:cTn>
                                        <p:tgtEl>
                                          <p:spTgt spid="40"/>
                                        </p:tgtEl>
                                        <p:attrNameLst>
                                          <p:attrName>style.visibility</p:attrName>
                                        </p:attrNameLst>
                                      </p:cBhvr>
                                      <p:to>
                                        <p:strVal val="visible"/>
                                      </p:to>
                                    </p:set>
                                    <p:animEffect transition="in" filter="fade">
                                      <p:cBhvr>
                                        <p:cTn id="142" dur="1000"/>
                                        <p:tgtEl>
                                          <p:spTgt spid="40"/>
                                        </p:tgtEl>
                                      </p:cBhvr>
                                    </p:animEffect>
                                    <p:anim calcmode="lin" valueType="num">
                                      <p:cBhvr>
                                        <p:cTn id="143" dur="1000" fill="hold"/>
                                        <p:tgtEl>
                                          <p:spTgt spid="40"/>
                                        </p:tgtEl>
                                        <p:attrNameLst>
                                          <p:attrName>ppt_x</p:attrName>
                                        </p:attrNameLst>
                                      </p:cBhvr>
                                      <p:tavLst>
                                        <p:tav tm="0">
                                          <p:val>
                                            <p:strVal val="#ppt_x-.1"/>
                                          </p:val>
                                        </p:tav>
                                        <p:tav tm="100000">
                                          <p:val>
                                            <p:strVal val="#ppt_x"/>
                                          </p:val>
                                        </p:tav>
                                      </p:tavLst>
                                    </p:anim>
                                    <p:anim calcmode="lin" valueType="num">
                                      <p:cBhvr>
                                        <p:cTn id="144" dur="1000" fill="hold"/>
                                        <p:tgtEl>
                                          <p:spTgt spid="40"/>
                                        </p:tgtEl>
                                        <p:attrNameLst>
                                          <p:attrName>ppt_y</p:attrName>
                                        </p:attrNameLst>
                                      </p:cBhvr>
                                      <p:tavLst>
                                        <p:tav tm="0">
                                          <p:val>
                                            <p:strVal val="#ppt_y"/>
                                          </p:val>
                                        </p:tav>
                                        <p:tav tm="100000">
                                          <p:val>
                                            <p:strVal val="#ppt_y"/>
                                          </p:val>
                                        </p:tav>
                                      </p:tavLst>
                                    </p:anim>
                                  </p:childTnLst>
                                </p:cTn>
                              </p:par>
                            </p:childTnLst>
                          </p:cTn>
                        </p:par>
                      </p:childTnLst>
                    </p:cTn>
                  </p:par>
                  <p:par>
                    <p:cTn id="145" fill="hold">
                      <p:stCondLst>
                        <p:cond delay="indefinite"/>
                      </p:stCondLst>
                      <p:childTnLst>
                        <p:par>
                          <p:cTn id="146" fill="hold">
                            <p:stCondLst>
                              <p:cond delay="0"/>
                            </p:stCondLst>
                            <p:childTnLst>
                              <p:par>
                                <p:cTn id="147" presetID="21" presetClass="entr" presetSubtype="4" fill="hold" grpId="0" nodeType="clickEffect">
                                  <p:stCondLst>
                                    <p:cond delay="0"/>
                                  </p:stCondLst>
                                  <p:childTnLst>
                                    <p:set>
                                      <p:cBhvr>
                                        <p:cTn id="148" dur="1" fill="hold">
                                          <p:stCondLst>
                                            <p:cond delay="0"/>
                                          </p:stCondLst>
                                        </p:cTn>
                                        <p:tgtEl>
                                          <p:spTgt spid="43"/>
                                        </p:tgtEl>
                                        <p:attrNameLst>
                                          <p:attrName>style.visibility</p:attrName>
                                        </p:attrNameLst>
                                      </p:cBhvr>
                                      <p:to>
                                        <p:strVal val="visible"/>
                                      </p:to>
                                    </p:set>
                                    <p:animEffect transition="in" filter="wheel(4)">
                                      <p:cBhvr>
                                        <p:cTn id="149" dur="3000"/>
                                        <p:tgtEl>
                                          <p:spTgt spid="43"/>
                                        </p:tgtEl>
                                      </p:cBhvr>
                                    </p:animEffect>
                                  </p:childTnLst>
                                </p:cTn>
                              </p:par>
                            </p:childTnLst>
                          </p:cTn>
                        </p:par>
                      </p:childTnLst>
                    </p:cTn>
                  </p:par>
                  <p:par>
                    <p:cTn id="150" fill="hold">
                      <p:stCondLst>
                        <p:cond delay="indefinite"/>
                      </p:stCondLst>
                      <p:childTnLst>
                        <p:par>
                          <p:cTn id="151" fill="hold">
                            <p:stCondLst>
                              <p:cond delay="0"/>
                            </p:stCondLst>
                            <p:childTnLst>
                              <p:par>
                                <p:cTn id="152" presetID="5" presetClass="entr" presetSubtype="10" fill="hold" nodeType="clickEffect">
                                  <p:stCondLst>
                                    <p:cond delay="0"/>
                                  </p:stCondLst>
                                  <p:childTnLst>
                                    <p:set>
                                      <p:cBhvr>
                                        <p:cTn id="153" dur="1" fill="hold">
                                          <p:stCondLst>
                                            <p:cond delay="0"/>
                                          </p:stCondLst>
                                        </p:cTn>
                                        <p:tgtEl>
                                          <p:spTgt spid="48"/>
                                        </p:tgtEl>
                                        <p:attrNameLst>
                                          <p:attrName>style.visibility</p:attrName>
                                        </p:attrNameLst>
                                      </p:cBhvr>
                                      <p:to>
                                        <p:strVal val="visible"/>
                                      </p:to>
                                    </p:set>
                                    <p:animEffect transition="in" filter="checkerboard(across)">
                                      <p:cBhvr>
                                        <p:cTn id="154" dur="500"/>
                                        <p:tgtEl>
                                          <p:spTgt spid="48"/>
                                        </p:tgtEl>
                                      </p:cBhvr>
                                    </p:animEffect>
                                  </p:childTnLst>
                                </p:cTn>
                              </p:par>
                            </p:childTnLst>
                          </p:cTn>
                        </p:par>
                      </p:childTnLst>
                    </p:cTn>
                  </p:par>
                  <p:par>
                    <p:cTn id="155" fill="hold">
                      <p:stCondLst>
                        <p:cond delay="indefinite"/>
                      </p:stCondLst>
                      <p:childTnLst>
                        <p:par>
                          <p:cTn id="156" fill="hold">
                            <p:stCondLst>
                              <p:cond delay="0"/>
                            </p:stCondLst>
                            <p:childTnLst>
                              <p:par>
                                <p:cTn id="157" presetID="40" presetClass="entr" presetSubtype="0" fill="hold" grpId="0" nodeType="clickEffect">
                                  <p:stCondLst>
                                    <p:cond delay="0"/>
                                  </p:stCondLst>
                                  <p:iterate type="lt">
                                    <p:tmPct val="10000"/>
                                  </p:iterate>
                                  <p:childTnLst>
                                    <p:set>
                                      <p:cBhvr>
                                        <p:cTn id="158" dur="1" fill="hold">
                                          <p:stCondLst>
                                            <p:cond delay="0"/>
                                          </p:stCondLst>
                                        </p:cTn>
                                        <p:tgtEl>
                                          <p:spTgt spid="46"/>
                                        </p:tgtEl>
                                        <p:attrNameLst>
                                          <p:attrName>style.visibility</p:attrName>
                                        </p:attrNameLst>
                                      </p:cBhvr>
                                      <p:to>
                                        <p:strVal val="visible"/>
                                      </p:to>
                                    </p:set>
                                    <p:animEffect transition="in" filter="fade">
                                      <p:cBhvr>
                                        <p:cTn id="159" dur="1000"/>
                                        <p:tgtEl>
                                          <p:spTgt spid="46"/>
                                        </p:tgtEl>
                                      </p:cBhvr>
                                    </p:animEffect>
                                    <p:anim calcmode="lin" valueType="num">
                                      <p:cBhvr>
                                        <p:cTn id="160" dur="1000" fill="hold"/>
                                        <p:tgtEl>
                                          <p:spTgt spid="46"/>
                                        </p:tgtEl>
                                        <p:attrNameLst>
                                          <p:attrName>ppt_x</p:attrName>
                                        </p:attrNameLst>
                                      </p:cBhvr>
                                      <p:tavLst>
                                        <p:tav tm="0">
                                          <p:val>
                                            <p:strVal val="#ppt_x-.1"/>
                                          </p:val>
                                        </p:tav>
                                        <p:tav tm="100000">
                                          <p:val>
                                            <p:strVal val="#ppt_x"/>
                                          </p:val>
                                        </p:tav>
                                      </p:tavLst>
                                    </p:anim>
                                    <p:anim calcmode="lin" valueType="num">
                                      <p:cBhvr>
                                        <p:cTn id="161" dur="1000" fill="hold"/>
                                        <p:tgtEl>
                                          <p:spTgt spid="46"/>
                                        </p:tgtEl>
                                        <p:attrNameLst>
                                          <p:attrName>ppt_y</p:attrName>
                                        </p:attrNameLst>
                                      </p:cBhvr>
                                      <p:tavLst>
                                        <p:tav tm="0">
                                          <p:val>
                                            <p:strVal val="#ppt_y"/>
                                          </p:val>
                                        </p:tav>
                                        <p:tav tm="100000">
                                          <p:val>
                                            <p:strVal val="#ppt_y"/>
                                          </p:val>
                                        </p:tav>
                                      </p:tavLst>
                                    </p:anim>
                                  </p:childTnLst>
                                </p:cTn>
                              </p:par>
                            </p:childTnLst>
                          </p:cTn>
                        </p:par>
                      </p:childTnLst>
                    </p:cTn>
                  </p:par>
                  <p:par>
                    <p:cTn id="162" fill="hold">
                      <p:stCondLst>
                        <p:cond delay="indefinite"/>
                      </p:stCondLst>
                      <p:childTnLst>
                        <p:par>
                          <p:cTn id="163" fill="hold">
                            <p:stCondLst>
                              <p:cond delay="0"/>
                            </p:stCondLst>
                            <p:childTnLst>
                              <p:par>
                                <p:cTn id="164" presetID="21" presetClass="entr" presetSubtype="4" fill="hold" grpId="0" nodeType="clickEffect">
                                  <p:stCondLst>
                                    <p:cond delay="0"/>
                                  </p:stCondLst>
                                  <p:childTnLst>
                                    <p:set>
                                      <p:cBhvr>
                                        <p:cTn id="165" dur="1" fill="hold">
                                          <p:stCondLst>
                                            <p:cond delay="0"/>
                                          </p:stCondLst>
                                        </p:cTn>
                                        <p:tgtEl>
                                          <p:spTgt spid="45"/>
                                        </p:tgtEl>
                                        <p:attrNameLst>
                                          <p:attrName>style.visibility</p:attrName>
                                        </p:attrNameLst>
                                      </p:cBhvr>
                                      <p:to>
                                        <p:strVal val="visible"/>
                                      </p:to>
                                    </p:set>
                                    <p:animEffect transition="in" filter="wheel(4)">
                                      <p:cBhvr>
                                        <p:cTn id="166" dur="3000"/>
                                        <p:tgtEl>
                                          <p:spTgt spid="45"/>
                                        </p:tgtEl>
                                      </p:cBhvr>
                                    </p:animEffect>
                                  </p:childTnLst>
                                </p:cTn>
                              </p:par>
                            </p:childTnLst>
                          </p:cTn>
                        </p:par>
                      </p:childTnLst>
                    </p:cTn>
                  </p:par>
                  <p:par>
                    <p:cTn id="167" fill="hold">
                      <p:stCondLst>
                        <p:cond delay="indefinite"/>
                      </p:stCondLst>
                      <p:childTnLst>
                        <p:par>
                          <p:cTn id="168" fill="hold">
                            <p:stCondLst>
                              <p:cond delay="0"/>
                            </p:stCondLst>
                            <p:childTnLst>
                              <p:par>
                                <p:cTn id="169" presetID="21" presetClass="entr" presetSubtype="4" fill="hold" grpId="0" nodeType="clickEffect">
                                  <p:stCondLst>
                                    <p:cond delay="0"/>
                                  </p:stCondLst>
                                  <p:childTnLst>
                                    <p:set>
                                      <p:cBhvr>
                                        <p:cTn id="170" dur="1" fill="hold">
                                          <p:stCondLst>
                                            <p:cond delay="0"/>
                                          </p:stCondLst>
                                        </p:cTn>
                                        <p:tgtEl>
                                          <p:spTgt spid="44"/>
                                        </p:tgtEl>
                                        <p:attrNameLst>
                                          <p:attrName>style.visibility</p:attrName>
                                        </p:attrNameLst>
                                      </p:cBhvr>
                                      <p:to>
                                        <p:strVal val="visible"/>
                                      </p:to>
                                    </p:set>
                                    <p:animEffect transition="in" filter="wheel(4)">
                                      <p:cBhvr>
                                        <p:cTn id="171" dur="3000"/>
                                        <p:tgtEl>
                                          <p:spTgt spid="44"/>
                                        </p:tgtEl>
                                      </p:cBhvr>
                                    </p:animEffect>
                                  </p:childTnLst>
                                </p:cTn>
                              </p:par>
                            </p:childTnLst>
                          </p:cTn>
                        </p:par>
                      </p:childTnLst>
                    </p:cTn>
                  </p:par>
                  <p:par>
                    <p:cTn id="172" fill="hold">
                      <p:stCondLst>
                        <p:cond delay="indefinite"/>
                      </p:stCondLst>
                      <p:childTnLst>
                        <p:par>
                          <p:cTn id="173" fill="hold">
                            <p:stCondLst>
                              <p:cond delay="0"/>
                            </p:stCondLst>
                            <p:childTnLst>
                              <p:par>
                                <p:cTn id="174" presetID="5" presetClass="entr" presetSubtype="10" fill="hold" nodeType="clickEffect">
                                  <p:stCondLst>
                                    <p:cond delay="0"/>
                                  </p:stCondLst>
                                  <p:childTnLst>
                                    <p:set>
                                      <p:cBhvr>
                                        <p:cTn id="175" dur="1" fill="hold">
                                          <p:stCondLst>
                                            <p:cond delay="0"/>
                                          </p:stCondLst>
                                        </p:cTn>
                                        <p:tgtEl>
                                          <p:spTgt spid="49"/>
                                        </p:tgtEl>
                                        <p:attrNameLst>
                                          <p:attrName>style.visibility</p:attrName>
                                        </p:attrNameLst>
                                      </p:cBhvr>
                                      <p:to>
                                        <p:strVal val="visible"/>
                                      </p:to>
                                    </p:set>
                                    <p:animEffect transition="in" filter="checkerboard(across)">
                                      <p:cBhvr>
                                        <p:cTn id="176" dur="500"/>
                                        <p:tgtEl>
                                          <p:spTgt spid="49"/>
                                        </p:tgtEl>
                                      </p:cBhvr>
                                    </p:animEffect>
                                  </p:childTnLst>
                                </p:cTn>
                              </p:par>
                            </p:childTnLst>
                          </p:cTn>
                        </p:par>
                      </p:childTnLst>
                    </p:cTn>
                  </p:par>
                  <p:par>
                    <p:cTn id="177" fill="hold">
                      <p:stCondLst>
                        <p:cond delay="indefinite"/>
                      </p:stCondLst>
                      <p:childTnLst>
                        <p:par>
                          <p:cTn id="178" fill="hold">
                            <p:stCondLst>
                              <p:cond delay="0"/>
                            </p:stCondLst>
                            <p:childTnLst>
                              <p:par>
                                <p:cTn id="179" presetID="5" presetClass="entr" presetSubtype="10" fill="hold" nodeType="clickEffect">
                                  <p:stCondLst>
                                    <p:cond delay="0"/>
                                  </p:stCondLst>
                                  <p:childTnLst>
                                    <p:set>
                                      <p:cBhvr>
                                        <p:cTn id="180" dur="1" fill="hold">
                                          <p:stCondLst>
                                            <p:cond delay="0"/>
                                          </p:stCondLst>
                                        </p:cTn>
                                        <p:tgtEl>
                                          <p:spTgt spid="51"/>
                                        </p:tgtEl>
                                        <p:attrNameLst>
                                          <p:attrName>style.visibility</p:attrName>
                                        </p:attrNameLst>
                                      </p:cBhvr>
                                      <p:to>
                                        <p:strVal val="visible"/>
                                      </p:to>
                                    </p:set>
                                    <p:animEffect transition="in" filter="checkerboard(across)">
                                      <p:cBhvr>
                                        <p:cTn id="181" dur="500"/>
                                        <p:tgtEl>
                                          <p:spTgt spid="51"/>
                                        </p:tgtEl>
                                      </p:cBhvr>
                                    </p:animEffect>
                                  </p:childTnLst>
                                </p:cTn>
                              </p:par>
                            </p:childTnLst>
                          </p:cTn>
                        </p:par>
                      </p:childTnLst>
                    </p:cTn>
                  </p:par>
                  <p:par>
                    <p:cTn id="182" fill="hold">
                      <p:stCondLst>
                        <p:cond delay="indefinite"/>
                      </p:stCondLst>
                      <p:childTnLst>
                        <p:par>
                          <p:cTn id="183" fill="hold">
                            <p:stCondLst>
                              <p:cond delay="0"/>
                            </p:stCondLst>
                            <p:childTnLst>
                              <p:par>
                                <p:cTn id="184" presetID="40" presetClass="entr" presetSubtype="0" fill="hold" grpId="0" nodeType="clickEffect">
                                  <p:stCondLst>
                                    <p:cond delay="0"/>
                                  </p:stCondLst>
                                  <p:iterate type="lt">
                                    <p:tmPct val="10000"/>
                                  </p:iterate>
                                  <p:childTnLst>
                                    <p:set>
                                      <p:cBhvr>
                                        <p:cTn id="185" dur="1" fill="hold">
                                          <p:stCondLst>
                                            <p:cond delay="0"/>
                                          </p:stCondLst>
                                        </p:cTn>
                                        <p:tgtEl>
                                          <p:spTgt spid="47"/>
                                        </p:tgtEl>
                                        <p:attrNameLst>
                                          <p:attrName>style.visibility</p:attrName>
                                        </p:attrNameLst>
                                      </p:cBhvr>
                                      <p:to>
                                        <p:strVal val="visible"/>
                                      </p:to>
                                    </p:set>
                                    <p:animEffect transition="in" filter="fade">
                                      <p:cBhvr>
                                        <p:cTn id="186" dur="1000"/>
                                        <p:tgtEl>
                                          <p:spTgt spid="47"/>
                                        </p:tgtEl>
                                      </p:cBhvr>
                                    </p:animEffect>
                                    <p:anim calcmode="lin" valueType="num">
                                      <p:cBhvr>
                                        <p:cTn id="187" dur="1000" fill="hold"/>
                                        <p:tgtEl>
                                          <p:spTgt spid="47"/>
                                        </p:tgtEl>
                                        <p:attrNameLst>
                                          <p:attrName>ppt_x</p:attrName>
                                        </p:attrNameLst>
                                      </p:cBhvr>
                                      <p:tavLst>
                                        <p:tav tm="0">
                                          <p:val>
                                            <p:strVal val="#ppt_x-.1"/>
                                          </p:val>
                                        </p:tav>
                                        <p:tav tm="100000">
                                          <p:val>
                                            <p:strVal val="#ppt_x"/>
                                          </p:val>
                                        </p:tav>
                                      </p:tavLst>
                                    </p:anim>
                                    <p:anim calcmode="lin" valueType="num">
                                      <p:cBhvr>
                                        <p:cTn id="188" dur="1000" fill="hold"/>
                                        <p:tgtEl>
                                          <p:spTgt spid="4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11" grpId="0" animBg="1"/>
      <p:bldP spid="14" grpId="0" animBg="1"/>
      <p:bldP spid="15" grpId="0" animBg="1"/>
      <p:bldP spid="16" grpId="0" animBg="1"/>
      <p:bldP spid="22" grpId="0" animBg="1"/>
      <p:bldP spid="23" grpId="0" animBg="1"/>
      <p:bldP spid="27" grpId="0" animBg="1"/>
      <p:bldP spid="28" grpId="0" animBg="1"/>
      <p:bldP spid="29" grpId="0" animBg="1"/>
      <p:bldP spid="30" grpId="0" animBg="1"/>
      <p:bldP spid="31" grpId="0" animBg="1"/>
      <p:bldP spid="36" grpId="0" animBg="1"/>
      <p:bldP spid="39" grpId="0" animBg="1"/>
      <p:bldP spid="40" grpId="0" animBg="1"/>
      <p:bldP spid="43" grpId="0" animBg="1"/>
      <p:bldP spid="44" grpId="0" animBg="1"/>
      <p:bldP spid="45" grpId="0" animBg="1"/>
      <p:bldP spid="46" grpId="0" animBg="1"/>
      <p:bldP spid="47" grpId="0" animBg="1"/>
      <p:bldP spid="42"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dirty="0" smtClean="0"/>
              <a:t>Les animaux</a:t>
            </a:r>
            <a:endParaRPr lang="fr-FR" dirty="0"/>
          </a:p>
        </p:txBody>
      </p:sp>
      <p:sp>
        <p:nvSpPr>
          <p:cNvPr id="3" name="Espace réservé du contenu 2"/>
          <p:cNvSpPr>
            <a:spLocks noGrp="1"/>
          </p:cNvSpPr>
          <p:nvPr>
            <p:ph idx="1"/>
          </p:nvPr>
        </p:nvSpPr>
        <p:spPr>
          <a:xfrm>
            <a:off x="3857620" y="1214422"/>
            <a:ext cx="4829180" cy="5429288"/>
          </a:xfrm>
        </p:spPr>
        <p:txBody>
          <a:bodyPr>
            <a:normAutofit fontScale="55000" lnSpcReduction="20000"/>
          </a:bodyPr>
          <a:lstStyle/>
          <a:p>
            <a:pPr algn="just"/>
            <a:r>
              <a:rPr lang="fr-FR" dirty="0"/>
              <a:t>On peut remarquer la présence dans ce tableau d’animaux (taureau, cheval, colombe) : Picasso montre ainsi que l’attaque est une attaque contre la Vie elle-même. Et la souffrance est exprimée aussi bien par le cheval que par les personnages humains.</a:t>
            </a:r>
          </a:p>
          <a:p>
            <a:pPr algn="just"/>
            <a:r>
              <a:rPr lang="fr-FR" dirty="0"/>
              <a:t>La pièce maîtresse du tableau est le cheval blessé. Placé au centre de la composition, il symbolise, des dires même du peintre, le peuple espagnol. La liberté est mourante. Comme pour la mère portant son enfant mort, les cris de la vengeance ou de douleur sont exprimés par une langue pointue comme un couteau. La lance qui transperce le flanc du cheval rappelle celle qui blesse la poitrine du Christ, la crucifixion étant l’archétype de la souffrance et de l’agonie.</a:t>
            </a:r>
          </a:p>
          <a:p>
            <a:r>
              <a:rPr lang="fr-FR" dirty="0"/>
              <a:t>L’autre animal du tableau est le taureau, symbole de la force brute et de la cruauté. Au milieu de la débâcle, il apparaît impassible. L’iconographie tauromachique est une composante fréquente de l’œuvre de Picasso et renvoie souvent au mythe du Minotaure</a:t>
            </a:r>
            <a:r>
              <a:rPr lang="fr-FR" dirty="0" smtClean="0"/>
              <a:t>.</a:t>
            </a:r>
            <a:endParaRPr lang="fr-FR" dirty="0"/>
          </a:p>
        </p:txBody>
      </p:sp>
      <p:pic>
        <p:nvPicPr>
          <p:cNvPr id="4" name="Picture 7"/>
          <p:cNvPicPr>
            <a:picLocks noChangeAspect="1" noChangeArrowheads="1"/>
          </p:cNvPicPr>
          <p:nvPr/>
        </p:nvPicPr>
        <p:blipFill>
          <a:blip r:embed="rId2" cstate="print"/>
          <a:srcRect/>
          <a:stretch>
            <a:fillRect/>
          </a:stretch>
        </p:blipFill>
        <p:spPr bwMode="auto">
          <a:xfrm>
            <a:off x="0" y="1357298"/>
            <a:ext cx="3781425" cy="4679950"/>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dirty="0" smtClean="0"/>
              <a:t>Les soldats</a:t>
            </a:r>
            <a:endParaRPr lang="fr-FR" dirty="0"/>
          </a:p>
        </p:txBody>
      </p:sp>
      <p:sp>
        <p:nvSpPr>
          <p:cNvPr id="3" name="Espace réservé du contenu 2"/>
          <p:cNvSpPr>
            <a:spLocks noGrp="1"/>
          </p:cNvSpPr>
          <p:nvPr>
            <p:ph idx="1"/>
          </p:nvPr>
        </p:nvSpPr>
        <p:spPr/>
        <p:txBody>
          <a:bodyPr>
            <a:normAutofit fontScale="77500" lnSpcReduction="20000"/>
          </a:bodyPr>
          <a:lstStyle/>
          <a:p>
            <a:pPr algn="just"/>
            <a:r>
              <a:rPr lang="fr-FR" dirty="0"/>
              <a:t>Le soldat dont le corps est morcelé et décapité porte sur son visage toute la violence de la guerre : la dentition précise et la décapitation sont les signes de la brutalité</a:t>
            </a:r>
            <a:r>
              <a:rPr lang="fr-FR" dirty="0" smtClean="0"/>
              <a:t>.</a:t>
            </a:r>
          </a:p>
          <a:p>
            <a:pPr algn="just"/>
            <a:endParaRPr lang="fr-FR" dirty="0" smtClean="0"/>
          </a:p>
          <a:p>
            <a:pPr algn="just"/>
            <a:endParaRPr lang="fr-FR" dirty="0"/>
          </a:p>
          <a:p>
            <a:pPr algn="just"/>
            <a:endParaRPr lang="fr-FR" dirty="0" smtClean="0"/>
          </a:p>
          <a:p>
            <a:pPr algn="just"/>
            <a:endParaRPr lang="fr-FR" dirty="0"/>
          </a:p>
          <a:p>
            <a:pPr algn="just">
              <a:buNone/>
            </a:pPr>
            <a:endParaRPr lang="fr-FR" dirty="0"/>
          </a:p>
          <a:p>
            <a:pPr algn="just"/>
            <a:r>
              <a:rPr lang="fr-FR" dirty="0" smtClean="0"/>
              <a:t>Au-dessus </a:t>
            </a:r>
            <a:r>
              <a:rPr lang="fr-FR" dirty="0"/>
              <a:t>de l’épée brisée que le soldat mort tient à la main, se trouve une fleur qui représente comme une lueur d’espoir. Sa délicatesse et sa fragilité résonnent face au désordre et à l’horreur de la scène. L’épée brisée complète la symbolique de paix. </a:t>
            </a:r>
          </a:p>
          <a:p>
            <a:endParaRPr lang="fr-FR" dirty="0"/>
          </a:p>
        </p:txBody>
      </p:sp>
      <p:pic>
        <p:nvPicPr>
          <p:cNvPr id="4" name="Picture 4"/>
          <p:cNvPicPr>
            <a:picLocks noChangeAspect="1" noChangeArrowheads="1"/>
          </p:cNvPicPr>
          <p:nvPr/>
        </p:nvPicPr>
        <p:blipFill>
          <a:blip r:embed="rId2" cstate="print"/>
          <a:srcRect/>
          <a:stretch>
            <a:fillRect/>
          </a:stretch>
        </p:blipFill>
        <p:spPr bwMode="auto">
          <a:xfrm>
            <a:off x="428596" y="2786058"/>
            <a:ext cx="8351837" cy="1479550"/>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dirty="0" smtClean="0"/>
              <a:t>Les femmes</a:t>
            </a:r>
            <a:endParaRPr lang="fr-FR" dirty="0"/>
          </a:p>
        </p:txBody>
      </p:sp>
      <p:sp>
        <p:nvSpPr>
          <p:cNvPr id="3" name="Espace réservé du contenu 2"/>
          <p:cNvSpPr>
            <a:spLocks noGrp="1"/>
          </p:cNvSpPr>
          <p:nvPr>
            <p:ph idx="1"/>
          </p:nvPr>
        </p:nvSpPr>
        <p:spPr>
          <a:xfrm>
            <a:off x="3857620" y="1214422"/>
            <a:ext cx="4829180" cy="4911741"/>
          </a:xfrm>
        </p:spPr>
        <p:txBody>
          <a:bodyPr>
            <a:normAutofit fontScale="55000" lnSpcReduction="20000"/>
          </a:bodyPr>
          <a:lstStyle/>
          <a:p>
            <a:pPr algn="just"/>
            <a:r>
              <a:rPr lang="fr-FR" dirty="0"/>
              <a:t>Dans la partie de droite, trois femmes pleurent la liberté agonisante. La femme de droite semble prisonnière des flammes et il faut se rappeler que Guernica a été bombardé à la bombe incendiaire. Ses yeux en larmes et sa bouche édentée, symbole d’une personne sans défense, expriment la mort d’un peuple désarmé, la lâcheté du bombardement.</a:t>
            </a:r>
          </a:p>
          <a:p>
            <a:pPr algn="just">
              <a:buNone/>
            </a:pPr>
            <a:endParaRPr lang="fr-FR" dirty="0"/>
          </a:p>
          <a:p>
            <a:pPr algn="just"/>
            <a:r>
              <a:rPr lang="fr-FR" dirty="0" smtClean="0"/>
              <a:t>De </a:t>
            </a:r>
            <a:r>
              <a:rPr lang="fr-FR" dirty="0"/>
              <a:t>l’autre côté de la composition, on trouve la mère et son enfant mort dont les têtes sont renversées, comme si Picasso brisait l’image de la Vierge à l’enfant. Le monde représenté est un monde à l’envers, comme cet enfant qui meurt avant même d’avoir vécu, comme les gouttes de pluie qui, ce jour-là, sont d’acier. Les yeux de la mère sont dessinés en forme de larmes, sa langue prend la forme d’un couteau et son visage est tourné vers le ciel, tout en elle exprime son extrême douleur.</a:t>
            </a:r>
          </a:p>
          <a:p>
            <a:endParaRPr lang="fr-FR" dirty="0"/>
          </a:p>
        </p:txBody>
      </p:sp>
      <p:pic>
        <p:nvPicPr>
          <p:cNvPr id="4" name="Picture 4"/>
          <p:cNvPicPr>
            <a:picLocks noChangeAspect="1" noChangeArrowheads="1"/>
          </p:cNvPicPr>
          <p:nvPr/>
        </p:nvPicPr>
        <p:blipFill>
          <a:blip r:embed="rId2" cstate="print"/>
          <a:srcRect/>
          <a:stretch>
            <a:fillRect/>
          </a:stretch>
        </p:blipFill>
        <p:spPr bwMode="auto">
          <a:xfrm>
            <a:off x="395288" y="1412875"/>
            <a:ext cx="3275012" cy="4608513"/>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dirty="0" smtClean="0"/>
              <a:t>Les sources de lumière</a:t>
            </a:r>
            <a:endParaRPr lang="fr-FR" dirty="0"/>
          </a:p>
        </p:txBody>
      </p:sp>
      <p:sp>
        <p:nvSpPr>
          <p:cNvPr id="3" name="Espace réservé du contenu 2"/>
          <p:cNvSpPr>
            <a:spLocks noGrp="1"/>
          </p:cNvSpPr>
          <p:nvPr>
            <p:ph idx="1"/>
          </p:nvPr>
        </p:nvSpPr>
        <p:spPr>
          <a:xfrm>
            <a:off x="457200" y="3714752"/>
            <a:ext cx="8229600" cy="2643205"/>
          </a:xfrm>
        </p:spPr>
        <p:txBody>
          <a:bodyPr>
            <a:normAutofit fontScale="55000" lnSpcReduction="20000"/>
          </a:bodyPr>
          <a:lstStyle/>
          <a:p>
            <a:pPr algn="just">
              <a:buNone/>
            </a:pPr>
            <a:r>
              <a:rPr lang="fr-FR" dirty="0" smtClean="0"/>
              <a:t>	Le </a:t>
            </a:r>
            <a:r>
              <a:rPr lang="fr-FR" dirty="0"/>
              <a:t>motif tout en haut du tableau est composé d’une sorte de grand œil divin, entouré de pointes irrégulières, une ampoule à la place de la pupille et peut être interprété de plusieurs façons. Cette image évoque à la fois un soleil resplendissant et une lumière électrique. Ce soleil désigne la Science, ou plus précisément ses applications technologiques, comme étant au principe même de l’horreur. Il pourrait également symboliser l’œil de Dieu qui voit tout. Tout en haut, on peut également voir une femme qui entre par une fenêtre pour sauver la ville de l’obscurité. Elle ne regarde pas vers le haut et brandit une lampe à huile de manière presque absurde à côté de ce soleil qui éclaire tout. Elle la tient comme un flambeau, symbolisant une certaine résistance ou un petit espoir au-dessus de l’effroyable pyramide de corps.</a:t>
            </a:r>
          </a:p>
          <a:p>
            <a:endParaRPr lang="fr-FR" dirty="0"/>
          </a:p>
        </p:txBody>
      </p:sp>
      <p:pic>
        <p:nvPicPr>
          <p:cNvPr id="4" name="Picture 4"/>
          <p:cNvPicPr>
            <a:picLocks noChangeAspect="1" noChangeArrowheads="1"/>
          </p:cNvPicPr>
          <p:nvPr/>
        </p:nvPicPr>
        <p:blipFill>
          <a:blip r:embed="rId2" cstate="print"/>
          <a:srcRect/>
          <a:stretch>
            <a:fillRect/>
          </a:stretch>
        </p:blipFill>
        <p:spPr bwMode="auto">
          <a:xfrm>
            <a:off x="1857356" y="1071546"/>
            <a:ext cx="5543550" cy="2544762"/>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Rectangle 3"/>
          <p:cNvSpPr>
            <a:spLocks noGrp="1" noChangeArrowheads="1"/>
          </p:cNvSpPr>
          <p:nvPr>
            <p:ph type="body" idx="1"/>
          </p:nvPr>
        </p:nvSpPr>
        <p:spPr/>
        <p:txBody>
          <a:bodyPr/>
          <a:lstStyle/>
          <a:p>
            <a:pPr eaLnBrk="1" hangingPunct="1"/>
            <a:endParaRPr lang="fr-FR" dirty="0" smtClean="0"/>
          </a:p>
        </p:txBody>
      </p:sp>
      <p:pic>
        <p:nvPicPr>
          <p:cNvPr id="19459" name="Picture 5" descr="[Picasso+Pablo+B+découpe+des+personnages+Fond.jpg.jpg]"/>
          <p:cNvPicPr>
            <a:picLocks noChangeAspect="1" noChangeArrowheads="1"/>
          </p:cNvPicPr>
          <p:nvPr/>
        </p:nvPicPr>
        <p:blipFill>
          <a:blip r:embed="rId2" cstate="print"/>
          <a:srcRect/>
          <a:stretch>
            <a:fillRect/>
          </a:stretch>
        </p:blipFill>
        <p:spPr bwMode="auto">
          <a:xfrm>
            <a:off x="179388" y="3322638"/>
            <a:ext cx="7056437" cy="3170237"/>
          </a:xfrm>
          <a:prstGeom prst="rect">
            <a:avLst/>
          </a:prstGeom>
          <a:noFill/>
          <a:ln w="9525">
            <a:noFill/>
            <a:miter lim="800000"/>
            <a:headEnd/>
            <a:tailEnd/>
          </a:ln>
        </p:spPr>
      </p:pic>
      <p:pic>
        <p:nvPicPr>
          <p:cNvPr id="19460" name="Picture 7" descr="[Picasso+Pablo+A+découpe+des+personnages.jpg.jpg]"/>
          <p:cNvPicPr>
            <a:picLocks noChangeAspect="1" noChangeArrowheads="1"/>
          </p:cNvPicPr>
          <p:nvPr/>
        </p:nvPicPr>
        <p:blipFill>
          <a:blip r:embed="rId3" cstate="print"/>
          <a:srcRect/>
          <a:stretch>
            <a:fillRect/>
          </a:stretch>
        </p:blipFill>
        <p:spPr bwMode="auto">
          <a:xfrm>
            <a:off x="179388" y="0"/>
            <a:ext cx="7050087" cy="3167063"/>
          </a:xfrm>
          <a:prstGeom prst="rect">
            <a:avLst/>
          </a:prstGeom>
          <a:solidFill>
            <a:schemeClr val="tx1"/>
          </a:solidFill>
          <a:ln w="9525">
            <a:noFill/>
            <a:miter lim="800000"/>
            <a:headEnd/>
            <a:tailEnd/>
          </a:ln>
        </p:spPr>
      </p:pic>
      <p:sp>
        <p:nvSpPr>
          <p:cNvPr id="30728" name="Text Box 8"/>
          <p:cNvSpPr txBox="1">
            <a:spLocks noChangeArrowheads="1"/>
          </p:cNvSpPr>
          <p:nvPr/>
        </p:nvSpPr>
        <p:spPr bwMode="auto">
          <a:xfrm>
            <a:off x="7235825" y="908050"/>
            <a:ext cx="1908175" cy="4385816"/>
          </a:xfrm>
          <a:prstGeom prst="rect">
            <a:avLst/>
          </a:prstGeom>
          <a:solidFill>
            <a:schemeClr val="bg1"/>
          </a:solidFill>
          <a:ln w="9525">
            <a:noFill/>
            <a:miter lim="800000"/>
            <a:headEnd/>
            <a:tailEnd/>
          </a:ln>
        </p:spPr>
        <p:txBody>
          <a:bodyPr>
            <a:spAutoFit/>
          </a:bodyPr>
          <a:lstStyle/>
          <a:p>
            <a:pPr>
              <a:spcBef>
                <a:spcPct val="50000"/>
              </a:spcBef>
              <a:buFontTx/>
              <a:buChar char="-"/>
            </a:pPr>
            <a:r>
              <a:rPr lang="fr-FR" b="1" dirty="0"/>
              <a:t>Au premier plan: des expressions fortes</a:t>
            </a:r>
          </a:p>
          <a:p>
            <a:pPr>
              <a:spcBef>
                <a:spcPct val="50000"/>
              </a:spcBef>
              <a:buFontTx/>
              <a:buChar char="-"/>
            </a:pPr>
            <a:r>
              <a:rPr lang="fr-FR" b="1" dirty="0"/>
              <a:t>Au second plan: Des architectures intérieures alternent avec des vues extérieures, des portes, des fenêtres, des flammes, des toits, un dallage, une colombe.</a:t>
            </a:r>
            <a:r>
              <a:rPr lang="fr-FR" b="1" dirty="0">
                <a:latin typeface="Book Antiqua" pitchFamily="18" charset="0"/>
              </a:rPr>
              <a:t/>
            </a:r>
            <a:br>
              <a:rPr lang="fr-FR" b="1" dirty="0">
                <a:latin typeface="Book Antiqua" pitchFamily="18" charset="0"/>
              </a:rPr>
            </a:br>
            <a:endParaRPr lang="fr-FR" b="1" dirty="0">
              <a:latin typeface="Book Antiqua" pitchFamily="18" charset="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 presetClass="entr" presetSubtype="10" fill="hold" grpId="0" nodeType="clickEffect">
                                  <p:stCondLst>
                                    <p:cond delay="0"/>
                                  </p:stCondLst>
                                  <p:childTnLst>
                                    <p:set>
                                      <p:cBhvr>
                                        <p:cTn id="6" dur="1" fill="hold">
                                          <p:stCondLst>
                                            <p:cond delay="0"/>
                                          </p:stCondLst>
                                        </p:cTn>
                                        <p:tgtEl>
                                          <p:spTgt spid="30728"/>
                                        </p:tgtEl>
                                        <p:attrNameLst>
                                          <p:attrName>style.visibility</p:attrName>
                                        </p:attrNameLst>
                                      </p:cBhvr>
                                      <p:to>
                                        <p:strVal val="visible"/>
                                      </p:to>
                                    </p:set>
                                    <p:animEffect transition="in" filter="checkerboard(across)">
                                      <p:cBhvr>
                                        <p:cTn id="7" dur="500"/>
                                        <p:tgtEl>
                                          <p:spTgt spid="3072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0728" grpId="0" animBg="1"/>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395536" y="332656"/>
            <a:ext cx="8229600" cy="3024336"/>
          </a:xfrm>
        </p:spPr>
        <p:txBody>
          <a:bodyPr>
            <a:normAutofit/>
          </a:bodyPr>
          <a:lstStyle/>
          <a:p>
            <a:r>
              <a:rPr lang="fr-FR" b="1" i="1" dirty="0" smtClean="0">
                <a:effectLst>
                  <a:outerShdw blurRad="38100" dist="38100" dir="2700000" algn="tl">
                    <a:srgbClr val="000000">
                      <a:alpha val="43137"/>
                    </a:srgbClr>
                  </a:outerShdw>
                </a:effectLst>
                <a:latin typeface="Andalus" pitchFamily="18" charset="-78"/>
                <a:cs typeface="Andalus" pitchFamily="18" charset="-78"/>
              </a:rPr>
              <a:t>Conclusion: le tableau de Picasso dénonce la violence, les atrocités de la guerre</a:t>
            </a:r>
            <a:endParaRPr lang="fr-FR" b="1" i="1" dirty="0">
              <a:effectLst>
                <a:outerShdw blurRad="38100" dist="38100" dir="2700000" algn="tl">
                  <a:srgbClr val="000000">
                    <a:alpha val="43137"/>
                  </a:srgbClr>
                </a:outerShdw>
              </a:effectLst>
              <a:latin typeface="Andalus" pitchFamily="18" charset="-78"/>
              <a:cs typeface="Andalus" pitchFamily="18" charset="-78"/>
            </a:endParaRPr>
          </a:p>
        </p:txBody>
      </p:sp>
      <p:pic>
        <p:nvPicPr>
          <p:cNvPr id="1026" name="Picture 2"/>
          <p:cNvPicPr>
            <a:picLocks noChangeAspect="1" noChangeArrowheads="1"/>
          </p:cNvPicPr>
          <p:nvPr/>
        </p:nvPicPr>
        <p:blipFill>
          <a:blip r:embed="rId2" cstate="print"/>
          <a:srcRect/>
          <a:stretch>
            <a:fillRect/>
          </a:stretch>
        </p:blipFill>
        <p:spPr bwMode="auto">
          <a:xfrm>
            <a:off x="395536" y="3140968"/>
            <a:ext cx="2745898" cy="3240360"/>
          </a:xfrm>
          <a:prstGeom prst="rect">
            <a:avLst/>
          </a:prstGeom>
          <a:noFill/>
          <a:ln w="9525" algn="in">
            <a:noFill/>
            <a:miter lim="800000"/>
            <a:headEnd/>
            <a:tailEnd/>
          </a:ln>
          <a:effectLst/>
        </p:spPr>
      </p:pic>
      <p:sp>
        <p:nvSpPr>
          <p:cNvPr id="1027" name="AutoShape 3"/>
          <p:cNvSpPr>
            <a:spLocks noChangeArrowheads="1"/>
          </p:cNvSpPr>
          <p:nvPr/>
        </p:nvSpPr>
        <p:spPr bwMode="auto">
          <a:xfrm>
            <a:off x="2915816" y="2924944"/>
            <a:ext cx="5544616" cy="2736304"/>
          </a:xfrm>
          <a:prstGeom prst="wedgeEllipseCallout">
            <a:avLst>
              <a:gd name="adj1" fmla="val -74042"/>
              <a:gd name="adj2" fmla="val 47514"/>
            </a:avLst>
          </a:prstGeom>
          <a:noFill/>
          <a:ln w="28575" algn="in">
            <a:solidFill>
              <a:srgbClr val="6699FF"/>
            </a:solidFill>
            <a:miter lim="800000"/>
            <a:headEnd/>
            <a:tailEnd/>
          </a:ln>
          <a:effectLst/>
        </p:spPr>
        <p:txBody>
          <a:bodyPr vert="horz" wrap="square" lIns="36576" tIns="36576" rIns="36576" bIns="36576"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fr-FR" sz="2400" b="1" i="0" u="none" strike="noStrike" cap="none" normalizeH="0" baseline="0" dirty="0" smtClean="0">
                <a:ln>
                  <a:noFill/>
                </a:ln>
                <a:solidFill>
                  <a:srgbClr val="000000"/>
                </a:solidFill>
                <a:effectLst/>
                <a:latin typeface="Bradley Hand ITC" pitchFamily="66" charset="0"/>
                <a:cs typeface="Arial" pitchFamily="34" charset="0"/>
              </a:rPr>
              <a:t>La peinture n’est pas faite pour décorer les appartements, c’est un instrument de guerre, offensif et défensif, contre l’ennemi.</a:t>
            </a:r>
            <a:endParaRPr kumimoji="0" lang="fr-FR" sz="2400" b="0" i="0" u="none" strike="noStrike" cap="none" normalizeH="0" baseline="0" dirty="0" smtClean="0">
              <a:ln>
                <a:noFill/>
              </a:ln>
              <a:solidFill>
                <a:schemeClr val="tx1"/>
              </a:solidFill>
              <a:effectLst/>
              <a:latin typeface="Arial" pitchFamily="34" charset="0"/>
              <a:cs typeface="Arial" pitchFamily="34" charset="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0" presetClass="entr" presetSubtype="0" fill="hold" grpId="0" nodeType="clickEffect">
                                  <p:stCondLst>
                                    <p:cond delay="0"/>
                                  </p:stCondLst>
                                  <p:iterate type="lt">
                                    <p:tmPct val="10000"/>
                                  </p:iterate>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1"/>
                                          </p:val>
                                        </p:tav>
                                        <p:tav tm="100000">
                                          <p:val>
                                            <p:strVal val="#ppt_x"/>
                                          </p:val>
                                        </p:tav>
                                      </p:tavLst>
                                    </p:anim>
                                    <p:anim calcmode="lin" valueType="num">
                                      <p:cBhvr>
                                        <p:cTn id="9" dur="1000" fill="hold"/>
                                        <p:tgtEl>
                                          <p:spTgt spid="2"/>
                                        </p:tgtEl>
                                        <p:attrNameLst>
                                          <p:attrName>ppt_y</p:attrName>
                                        </p:attrNameLst>
                                      </p:cBhvr>
                                      <p:tavLst>
                                        <p:tav tm="0">
                                          <p:val>
                                            <p:strVal val="#ppt_y"/>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9" presetClass="entr" presetSubtype="0" fill="hold" nodeType="clickEffect">
                                  <p:stCondLst>
                                    <p:cond delay="0"/>
                                  </p:stCondLst>
                                  <p:childTnLst>
                                    <p:set>
                                      <p:cBhvr>
                                        <p:cTn id="13" dur="1" fill="hold">
                                          <p:stCondLst>
                                            <p:cond delay="0"/>
                                          </p:stCondLst>
                                        </p:cTn>
                                        <p:tgtEl>
                                          <p:spTgt spid="1026"/>
                                        </p:tgtEl>
                                        <p:attrNameLst>
                                          <p:attrName>style.visibility</p:attrName>
                                        </p:attrNameLst>
                                      </p:cBhvr>
                                      <p:to>
                                        <p:strVal val="visible"/>
                                      </p:to>
                                    </p:set>
                                    <p:animEffect transition="in" filter="dissolve">
                                      <p:cBhvr>
                                        <p:cTn id="14" dur="3000"/>
                                        <p:tgtEl>
                                          <p:spTgt spid="1026"/>
                                        </p:tgtEl>
                                      </p:cBhvr>
                                    </p:animEffect>
                                  </p:childTnLst>
                                </p:cTn>
                              </p:par>
                            </p:childTnLst>
                          </p:cTn>
                        </p:par>
                      </p:childTnLst>
                    </p:cTn>
                  </p:par>
                  <p:par>
                    <p:cTn id="15" fill="hold">
                      <p:stCondLst>
                        <p:cond delay="indefinite"/>
                      </p:stCondLst>
                      <p:childTnLst>
                        <p:par>
                          <p:cTn id="16" fill="hold">
                            <p:stCondLst>
                              <p:cond delay="0"/>
                            </p:stCondLst>
                            <p:childTnLst>
                              <p:par>
                                <p:cTn id="17" presetID="8" presetClass="entr" presetSubtype="16" fill="hold" grpId="0" nodeType="clickEffect">
                                  <p:stCondLst>
                                    <p:cond delay="0"/>
                                  </p:stCondLst>
                                  <p:childTnLst>
                                    <p:set>
                                      <p:cBhvr>
                                        <p:cTn id="18" dur="1" fill="hold">
                                          <p:stCondLst>
                                            <p:cond delay="0"/>
                                          </p:stCondLst>
                                        </p:cTn>
                                        <p:tgtEl>
                                          <p:spTgt spid="1027"/>
                                        </p:tgtEl>
                                        <p:attrNameLst>
                                          <p:attrName>style.visibility</p:attrName>
                                        </p:attrNameLst>
                                      </p:cBhvr>
                                      <p:to>
                                        <p:strVal val="visible"/>
                                      </p:to>
                                    </p:set>
                                    <p:animEffect transition="in" filter="diamond(in)">
                                      <p:cBhvr>
                                        <p:cTn id="19" dur="2000"/>
                                        <p:tgtEl>
                                          <p:spTgt spid="102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1027" grpId="0" animBg="1"/>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Espace réservé du contenu 3"/>
          <p:cNvSpPr>
            <a:spLocks noGrp="1"/>
          </p:cNvSpPr>
          <p:nvPr>
            <p:ph idx="1"/>
          </p:nvPr>
        </p:nvSpPr>
        <p:spPr>
          <a:xfrm>
            <a:off x="457200" y="571480"/>
            <a:ext cx="8229600" cy="5554683"/>
          </a:xfrm>
        </p:spPr>
        <p:txBody>
          <a:bodyPr>
            <a:normAutofit fontScale="70000" lnSpcReduction="20000"/>
          </a:bodyPr>
          <a:lstStyle/>
          <a:p>
            <a:pPr algn="just"/>
            <a:r>
              <a:rPr lang="fr-FR" dirty="0"/>
              <a:t>« Guernica » dénonce donc le massacre d’innocents par les nationalistes espagnols, aidés par les Nazis. La description symbolique, presque allusive, du massacre de Guernica anticipe donc les barbaries nazies et la destruction massive et programmée d’innocents. Et l’une des fonctions de l’art est bien d’anticiper l’horreur à venir, l’artiste ayant un savoir que l’on peut mettre sur le compte d’une sensibilité extrême, d’une émotivité particulièrement perméable aux manifestations du monde.</a:t>
            </a:r>
          </a:p>
          <a:p>
            <a:pPr algn="just">
              <a:buNone/>
            </a:pPr>
            <a:r>
              <a:rPr lang="fr-FR" dirty="0"/>
              <a:t> </a:t>
            </a:r>
          </a:p>
          <a:p>
            <a:pPr algn="just"/>
            <a:r>
              <a:rPr lang="fr-FR" dirty="0" smtClean="0"/>
              <a:t>Victimes </a:t>
            </a:r>
            <a:r>
              <a:rPr lang="fr-FR" dirty="0"/>
              <a:t>à terre, femme en feu qui court ou qui pleure sur son enfant mort, animaux à l’agonie : l’enchevêtrement des corps, l’espace exigu, comprimé, tout suggère la souffrance, la panique, la souffrance. Les forts contrastes de lumière et les formes géométriques mettent en valeur les corps démembrés, les visages tordus par la peur ou la douleur, accentuent la violence du tableau et dramatisent la scène. Le noir et blanc ajoute à la dramatisation de la scène.</a:t>
            </a:r>
          </a:p>
          <a:p>
            <a:endParaRPr lang="fr-FR" dirty="0"/>
          </a:p>
        </p:txBody>
      </p:sp>
    </p:spTree>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ce réservé du contenu 2"/>
          <p:cNvSpPr>
            <a:spLocks noGrp="1"/>
          </p:cNvSpPr>
          <p:nvPr>
            <p:ph idx="1"/>
          </p:nvPr>
        </p:nvSpPr>
        <p:spPr>
          <a:xfrm>
            <a:off x="457200" y="428604"/>
            <a:ext cx="8229600" cy="5697559"/>
          </a:xfrm>
        </p:spPr>
        <p:txBody>
          <a:bodyPr>
            <a:normAutofit fontScale="55000" lnSpcReduction="20000"/>
          </a:bodyPr>
          <a:lstStyle/>
          <a:p>
            <a:pPr algn="just"/>
            <a:r>
              <a:rPr lang="fr-FR" dirty="0"/>
              <a:t>Les sujets représentés, le cheval, le taureau, la porteuse de lumière, tous ont une fonction symbolique dont le sens donne à la toile son caractère universel et intemporel. C’est d’ailleurs ce souci de dépasser l’événement proprement dit, à savoir le bombardement de la ville de Guernica le 26 avril 1937, que peut souligner en creux l’absence de date d’exécution et de signature du peintre, pourtant systématiquement apposées sur l’ensemble de sa production.</a:t>
            </a:r>
          </a:p>
          <a:p>
            <a:pPr algn="just">
              <a:buNone/>
            </a:pPr>
            <a:endParaRPr lang="fr-FR" dirty="0"/>
          </a:p>
          <a:p>
            <a:pPr algn="just"/>
            <a:r>
              <a:rPr lang="fr-FR" dirty="0" smtClean="0"/>
              <a:t>«</a:t>
            </a:r>
            <a:r>
              <a:rPr lang="fr-FR" dirty="0"/>
              <a:t> La peinture n’est pas faite pour décorer les appartements. C’est un instrument de guerre offensive et défensive contre l’ennemi », écrivait P. Picasso, soulignant par là la dimension engagée de l’art. Et en effet lors de l’Exposition Universelle de Paris, en face du tableau est affiché le portrait de Federico Garcia Lorca, le poète assassiné par les franquistes en 1936. A côté, un poème de Paul Eluard, ami de Picasso : « La mort et la hideur de nos ennemis ont la couleur monotone de notre nuit. » Et lorsque, pointant du doigt l’image du massacre, un officier allemand demandera à Picasso : « C’est vous qui avez fait cela ? », il lui répondra sèchement : « Non, c’est vous ! </a:t>
            </a:r>
            <a:r>
              <a:rPr lang="fr-FR" dirty="0" smtClean="0"/>
              <a:t>»</a:t>
            </a:r>
          </a:p>
          <a:p>
            <a:pPr algn="just">
              <a:buNone/>
            </a:pPr>
            <a:endParaRPr lang="fr-FR" dirty="0"/>
          </a:p>
          <a:p>
            <a:pPr algn="just"/>
            <a:r>
              <a:rPr lang="fr-FR" dirty="0"/>
              <a:t>« Guernica » est un tableau si universel qu’une tapisserie le reproduisant orne les murs de la salle du siège du Conseil de sécurité de l’ONU, à New York. Une anecdote récente montre qu’il n’a pas perdu de sa pertinence : en 2003, au moment où Colin Powell tentait de convaincre le monde de la nécessité d’envahir l’Irak, il l’avait fait pudiquement recouvrir. C’est tout à son honneur de s’être aperçu de la contradiction, même si, évidemment, elle n’en était que plus flagrante !</a:t>
            </a:r>
          </a:p>
          <a:p>
            <a:pPr>
              <a:buNone/>
            </a:pPr>
            <a:endParaRPr lang="fr-FR" dirty="0"/>
          </a:p>
          <a:p>
            <a:endParaRPr lang="fr-FR" dirty="0"/>
          </a:p>
        </p:txBody>
      </p:sp>
    </p:spTree>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179512" y="274638"/>
            <a:ext cx="8856984" cy="1143000"/>
          </a:xfrm>
        </p:spPr>
        <p:txBody>
          <a:bodyPr>
            <a:noAutofit/>
          </a:bodyPr>
          <a:lstStyle/>
          <a:p>
            <a:r>
              <a:rPr lang="fr-FR" b="1" dirty="0" smtClean="0">
                <a:effectLst>
                  <a:outerShdw blurRad="38100" dist="38100" dir="2700000" algn="tl">
                    <a:srgbClr val="000000">
                      <a:alpha val="43137"/>
                    </a:srgbClr>
                  </a:outerShdw>
                </a:effectLst>
                <a:latin typeface="Bradley Hand ITC" pitchFamily="66" charset="0"/>
              </a:rPr>
              <a:t>Picasso et Eluard une amitié et deux talents au service d’une cause</a:t>
            </a:r>
            <a:endParaRPr lang="fr-FR" b="1" dirty="0">
              <a:effectLst>
                <a:outerShdw blurRad="38100" dist="38100" dir="2700000" algn="tl">
                  <a:srgbClr val="000000">
                    <a:alpha val="43137"/>
                  </a:srgbClr>
                </a:outerShdw>
              </a:effectLst>
              <a:latin typeface="Bradley Hand ITC" pitchFamily="66" charset="0"/>
            </a:endParaRPr>
          </a:p>
        </p:txBody>
      </p:sp>
      <p:sp>
        <p:nvSpPr>
          <p:cNvPr id="4" name="Espace réservé du contenu 3"/>
          <p:cNvSpPr>
            <a:spLocks noGrp="1"/>
          </p:cNvSpPr>
          <p:nvPr>
            <p:ph sz="half" idx="2"/>
          </p:nvPr>
        </p:nvSpPr>
        <p:spPr/>
        <p:txBody>
          <a:bodyPr/>
          <a:lstStyle/>
          <a:p>
            <a:pPr>
              <a:buNone/>
            </a:pPr>
            <a:r>
              <a:rPr lang="fr-FR" dirty="0" smtClean="0"/>
              <a:t>           </a:t>
            </a:r>
            <a:endParaRPr lang="fr-FR" dirty="0"/>
          </a:p>
        </p:txBody>
      </p:sp>
      <p:pic>
        <p:nvPicPr>
          <p:cNvPr id="5" name="il_fi" descr="http://cahierdetexte.pmf.free.fr/Img/eluard-picasso-1948.jpg"/>
          <p:cNvPicPr>
            <a:picLocks noGrp="1"/>
          </p:cNvPicPr>
          <p:nvPr>
            <p:ph sz="half" idx="1"/>
          </p:nvPr>
        </p:nvPicPr>
        <p:blipFill>
          <a:blip r:embed="rId2" cstate="print"/>
          <a:srcRect/>
          <a:stretch>
            <a:fillRect/>
          </a:stretch>
        </p:blipFill>
        <p:spPr bwMode="auto">
          <a:xfrm>
            <a:off x="2483768" y="1772816"/>
            <a:ext cx="4104456" cy="4104456"/>
          </a:xfrm>
          <a:prstGeom prst="rect">
            <a:avLst/>
          </a:prstGeom>
          <a:noFill/>
          <a:ln w="9525">
            <a:noFill/>
            <a:miter lim="800000"/>
            <a:headEnd/>
            <a:tailEnd/>
          </a:ln>
        </p:spPr>
      </p:pic>
      <p:sp>
        <p:nvSpPr>
          <p:cNvPr id="6" name="Rectangle à coins arrondis 5"/>
          <p:cNvSpPr/>
          <p:nvPr/>
        </p:nvSpPr>
        <p:spPr>
          <a:xfrm>
            <a:off x="7236296" y="4293096"/>
            <a:ext cx="1656184" cy="432048"/>
          </a:xfrm>
          <a:prstGeom prst="roundRect">
            <a:avLst/>
          </a:prstGeom>
        </p:spPr>
        <p:style>
          <a:lnRef idx="1">
            <a:schemeClr val="dk1"/>
          </a:lnRef>
          <a:fillRef idx="2">
            <a:schemeClr val="dk1"/>
          </a:fillRef>
          <a:effectRef idx="1">
            <a:schemeClr val="dk1"/>
          </a:effectRef>
          <a:fontRef idx="minor">
            <a:schemeClr val="dk1"/>
          </a:fontRef>
        </p:style>
        <p:txBody>
          <a:bodyPr rtlCol="0" anchor="ctr"/>
          <a:lstStyle/>
          <a:p>
            <a:pPr algn="ctr"/>
            <a:r>
              <a:rPr lang="fr-FR" b="1" dirty="0" smtClean="0">
                <a:latin typeface="Bradley Hand ITC" pitchFamily="66" charset="0"/>
              </a:rPr>
              <a:t>Pablo Picasso</a:t>
            </a:r>
            <a:endParaRPr lang="fr-FR" b="1" dirty="0">
              <a:latin typeface="Bradley Hand ITC" pitchFamily="66" charset="0"/>
            </a:endParaRPr>
          </a:p>
        </p:txBody>
      </p:sp>
      <p:cxnSp>
        <p:nvCxnSpPr>
          <p:cNvPr id="8" name="Connecteur droit avec flèche 7"/>
          <p:cNvCxnSpPr/>
          <p:nvPr/>
        </p:nvCxnSpPr>
        <p:spPr>
          <a:xfrm>
            <a:off x="6516216" y="4509120"/>
            <a:ext cx="648072" cy="0"/>
          </a:xfrm>
          <a:prstGeom prst="straightConnector1">
            <a:avLst/>
          </a:prstGeom>
          <a:ln>
            <a:tailEnd type="arrow"/>
          </a:ln>
        </p:spPr>
        <p:style>
          <a:lnRef idx="3">
            <a:schemeClr val="dk1"/>
          </a:lnRef>
          <a:fillRef idx="0">
            <a:schemeClr val="dk1"/>
          </a:fillRef>
          <a:effectRef idx="2">
            <a:schemeClr val="dk1"/>
          </a:effectRef>
          <a:fontRef idx="minor">
            <a:schemeClr val="tx1"/>
          </a:fontRef>
        </p:style>
      </p:cxnSp>
      <p:cxnSp>
        <p:nvCxnSpPr>
          <p:cNvPr id="10" name="Connecteur droit avec flèche 9"/>
          <p:cNvCxnSpPr/>
          <p:nvPr/>
        </p:nvCxnSpPr>
        <p:spPr>
          <a:xfrm flipH="1">
            <a:off x="2123728" y="2852936"/>
            <a:ext cx="864096" cy="0"/>
          </a:xfrm>
          <a:prstGeom prst="straightConnector1">
            <a:avLst/>
          </a:prstGeom>
          <a:ln>
            <a:tailEnd type="arrow"/>
          </a:ln>
        </p:spPr>
        <p:style>
          <a:lnRef idx="3">
            <a:schemeClr val="dk1"/>
          </a:lnRef>
          <a:fillRef idx="0">
            <a:schemeClr val="dk1"/>
          </a:fillRef>
          <a:effectRef idx="2">
            <a:schemeClr val="dk1"/>
          </a:effectRef>
          <a:fontRef idx="minor">
            <a:schemeClr val="tx1"/>
          </a:fontRef>
        </p:style>
      </p:cxnSp>
      <p:sp>
        <p:nvSpPr>
          <p:cNvPr id="12" name="Rectangle à coins arrondis 11"/>
          <p:cNvSpPr/>
          <p:nvPr/>
        </p:nvSpPr>
        <p:spPr>
          <a:xfrm>
            <a:off x="179512" y="2636912"/>
            <a:ext cx="1800200" cy="432048"/>
          </a:xfrm>
          <a:prstGeom prst="roundRect">
            <a:avLst/>
          </a:prstGeom>
        </p:spPr>
        <p:style>
          <a:lnRef idx="1">
            <a:schemeClr val="dk1"/>
          </a:lnRef>
          <a:fillRef idx="2">
            <a:schemeClr val="dk1"/>
          </a:fillRef>
          <a:effectRef idx="1">
            <a:schemeClr val="dk1"/>
          </a:effectRef>
          <a:fontRef idx="minor">
            <a:schemeClr val="dk1"/>
          </a:fontRef>
        </p:style>
        <p:txBody>
          <a:bodyPr rtlCol="0" anchor="ctr"/>
          <a:lstStyle/>
          <a:p>
            <a:pPr algn="ctr"/>
            <a:r>
              <a:rPr lang="fr-FR" b="1" dirty="0" smtClean="0">
                <a:latin typeface="Bradley Hand ITC" pitchFamily="66" charset="0"/>
              </a:rPr>
              <a:t>Paul Eluard</a:t>
            </a:r>
            <a:endParaRPr lang="fr-FR" b="1" dirty="0">
              <a:latin typeface="Bradley Hand ITC" pitchFamily="66" charset="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slide(fromBottom)">
                                      <p:cBhvr>
                                        <p:cTn id="7" dur="10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9" presetClass="entr" presetSubtype="0" fill="hold" nodeType="clickEffect">
                                  <p:stCondLst>
                                    <p:cond delay="0"/>
                                  </p:stCondLst>
                                  <p:childTnLst>
                                    <p:set>
                                      <p:cBhvr>
                                        <p:cTn id="11" dur="1" fill="hold">
                                          <p:stCondLst>
                                            <p:cond delay="0"/>
                                          </p:stCondLst>
                                        </p:cTn>
                                        <p:tgtEl>
                                          <p:spTgt spid="5"/>
                                        </p:tgtEl>
                                        <p:attrNameLst>
                                          <p:attrName>style.visibility</p:attrName>
                                        </p:attrNameLst>
                                      </p:cBhvr>
                                      <p:to>
                                        <p:strVal val="visible"/>
                                      </p:to>
                                    </p:set>
                                    <p:animEffect transition="in" filter="dissolve">
                                      <p:cBhvr>
                                        <p:cTn id="12" dur="3000"/>
                                        <p:tgtEl>
                                          <p:spTgt spid="5"/>
                                        </p:tgtEl>
                                      </p:cBhvr>
                                    </p:animEffect>
                                  </p:childTnLst>
                                </p:cTn>
                              </p:par>
                            </p:childTnLst>
                          </p:cTn>
                        </p:par>
                      </p:childTnLst>
                    </p:cTn>
                  </p:par>
                  <p:par>
                    <p:cTn id="13" fill="hold">
                      <p:stCondLst>
                        <p:cond delay="indefinite"/>
                      </p:stCondLst>
                      <p:childTnLst>
                        <p:par>
                          <p:cTn id="14" fill="hold">
                            <p:stCondLst>
                              <p:cond delay="0"/>
                            </p:stCondLst>
                            <p:childTnLst>
                              <p:par>
                                <p:cTn id="15" presetID="21" presetClass="entr" presetSubtype="4" fill="hold" nodeType="clickEffect">
                                  <p:stCondLst>
                                    <p:cond delay="0"/>
                                  </p:stCondLst>
                                  <p:childTnLst>
                                    <p:set>
                                      <p:cBhvr>
                                        <p:cTn id="16" dur="1" fill="hold">
                                          <p:stCondLst>
                                            <p:cond delay="0"/>
                                          </p:stCondLst>
                                        </p:cTn>
                                        <p:tgtEl>
                                          <p:spTgt spid="8"/>
                                        </p:tgtEl>
                                        <p:attrNameLst>
                                          <p:attrName>style.visibility</p:attrName>
                                        </p:attrNameLst>
                                      </p:cBhvr>
                                      <p:to>
                                        <p:strVal val="visible"/>
                                      </p:to>
                                    </p:set>
                                    <p:animEffect transition="in" filter="wheel(4)">
                                      <p:cBhvr>
                                        <p:cTn id="17" dur="1000"/>
                                        <p:tgtEl>
                                          <p:spTgt spid="8"/>
                                        </p:tgtEl>
                                      </p:cBhvr>
                                    </p:animEffect>
                                  </p:childTnLst>
                                </p:cTn>
                              </p:par>
                            </p:childTnLst>
                          </p:cTn>
                        </p:par>
                      </p:childTnLst>
                    </p:cTn>
                  </p:par>
                  <p:par>
                    <p:cTn id="18" fill="hold">
                      <p:stCondLst>
                        <p:cond delay="indefinite"/>
                      </p:stCondLst>
                      <p:childTnLst>
                        <p:par>
                          <p:cTn id="19" fill="hold">
                            <p:stCondLst>
                              <p:cond delay="0"/>
                            </p:stCondLst>
                            <p:childTnLst>
                              <p:par>
                                <p:cTn id="20" presetID="21" presetClass="entr" presetSubtype="4" fill="hold" grpId="0" nodeType="clickEffect">
                                  <p:stCondLst>
                                    <p:cond delay="0"/>
                                  </p:stCondLst>
                                  <p:childTnLst>
                                    <p:set>
                                      <p:cBhvr>
                                        <p:cTn id="21" dur="1" fill="hold">
                                          <p:stCondLst>
                                            <p:cond delay="0"/>
                                          </p:stCondLst>
                                        </p:cTn>
                                        <p:tgtEl>
                                          <p:spTgt spid="6"/>
                                        </p:tgtEl>
                                        <p:attrNameLst>
                                          <p:attrName>style.visibility</p:attrName>
                                        </p:attrNameLst>
                                      </p:cBhvr>
                                      <p:to>
                                        <p:strVal val="visible"/>
                                      </p:to>
                                    </p:set>
                                    <p:animEffect transition="in" filter="wheel(4)">
                                      <p:cBhvr>
                                        <p:cTn id="22" dur="1000"/>
                                        <p:tgtEl>
                                          <p:spTgt spid="6"/>
                                        </p:tgtEl>
                                      </p:cBhvr>
                                    </p:animEffect>
                                  </p:childTnLst>
                                </p:cTn>
                              </p:par>
                            </p:childTnLst>
                          </p:cTn>
                        </p:par>
                      </p:childTnLst>
                    </p:cTn>
                  </p:par>
                  <p:par>
                    <p:cTn id="23" fill="hold">
                      <p:stCondLst>
                        <p:cond delay="indefinite"/>
                      </p:stCondLst>
                      <p:childTnLst>
                        <p:par>
                          <p:cTn id="24" fill="hold">
                            <p:stCondLst>
                              <p:cond delay="0"/>
                            </p:stCondLst>
                            <p:childTnLst>
                              <p:par>
                                <p:cTn id="25" presetID="21" presetClass="entr" presetSubtype="4" fill="hold" nodeType="clickEffect">
                                  <p:stCondLst>
                                    <p:cond delay="0"/>
                                  </p:stCondLst>
                                  <p:childTnLst>
                                    <p:set>
                                      <p:cBhvr>
                                        <p:cTn id="26" dur="1" fill="hold">
                                          <p:stCondLst>
                                            <p:cond delay="0"/>
                                          </p:stCondLst>
                                        </p:cTn>
                                        <p:tgtEl>
                                          <p:spTgt spid="10"/>
                                        </p:tgtEl>
                                        <p:attrNameLst>
                                          <p:attrName>style.visibility</p:attrName>
                                        </p:attrNameLst>
                                      </p:cBhvr>
                                      <p:to>
                                        <p:strVal val="visible"/>
                                      </p:to>
                                    </p:set>
                                    <p:animEffect transition="in" filter="wheel(4)">
                                      <p:cBhvr>
                                        <p:cTn id="27" dur="1000"/>
                                        <p:tgtEl>
                                          <p:spTgt spid="10"/>
                                        </p:tgtEl>
                                      </p:cBhvr>
                                    </p:animEffect>
                                  </p:childTnLst>
                                </p:cTn>
                              </p:par>
                            </p:childTnLst>
                          </p:cTn>
                        </p:par>
                      </p:childTnLst>
                    </p:cTn>
                  </p:par>
                  <p:par>
                    <p:cTn id="28" fill="hold">
                      <p:stCondLst>
                        <p:cond delay="indefinite"/>
                      </p:stCondLst>
                      <p:childTnLst>
                        <p:par>
                          <p:cTn id="29" fill="hold">
                            <p:stCondLst>
                              <p:cond delay="0"/>
                            </p:stCondLst>
                            <p:childTnLst>
                              <p:par>
                                <p:cTn id="30" presetID="21" presetClass="entr" presetSubtype="4" fill="hold" grpId="0" nodeType="clickEffect">
                                  <p:stCondLst>
                                    <p:cond delay="0"/>
                                  </p:stCondLst>
                                  <p:childTnLst>
                                    <p:set>
                                      <p:cBhvr>
                                        <p:cTn id="31" dur="1" fill="hold">
                                          <p:stCondLst>
                                            <p:cond delay="0"/>
                                          </p:stCondLst>
                                        </p:cTn>
                                        <p:tgtEl>
                                          <p:spTgt spid="12"/>
                                        </p:tgtEl>
                                        <p:attrNameLst>
                                          <p:attrName>style.visibility</p:attrName>
                                        </p:attrNameLst>
                                      </p:cBhvr>
                                      <p:to>
                                        <p:strVal val="visible"/>
                                      </p:to>
                                    </p:set>
                                    <p:animEffect transition="in" filter="wheel(4)">
                                      <p:cBhvr>
                                        <p:cTn id="32" dur="10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6" grpId="0" animBg="1"/>
      <p:bldP spid="12" grpId="0" animBg="1"/>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dirty="0" smtClean="0"/>
              <a:t>                  </a:t>
            </a:r>
            <a:endParaRPr lang="fr-FR" dirty="0"/>
          </a:p>
        </p:txBody>
      </p:sp>
      <p:sp>
        <p:nvSpPr>
          <p:cNvPr id="3" name="Espace réservé du contenu 2"/>
          <p:cNvSpPr>
            <a:spLocks noGrp="1"/>
          </p:cNvSpPr>
          <p:nvPr>
            <p:ph sz="half" idx="1"/>
          </p:nvPr>
        </p:nvSpPr>
        <p:spPr>
          <a:xfrm>
            <a:off x="179512" y="764704"/>
            <a:ext cx="4038600" cy="5760640"/>
          </a:xfrm>
        </p:spPr>
        <p:txBody>
          <a:bodyPr>
            <a:noAutofit/>
          </a:bodyPr>
          <a:lstStyle/>
          <a:p>
            <a:pPr>
              <a:buNone/>
            </a:pPr>
            <a:r>
              <a:rPr lang="fr-FR" b="1" dirty="0" smtClean="0">
                <a:latin typeface="Bradley Hand ITC" pitchFamily="66" charset="0"/>
              </a:rPr>
              <a:t>A partir des années trente et jusqu’à la fin de la guerre, Eluard et Picasso ne se quittent plus. </a:t>
            </a:r>
          </a:p>
          <a:p>
            <a:pPr>
              <a:buNone/>
            </a:pPr>
            <a:r>
              <a:rPr lang="fr-FR" b="1" dirty="0" smtClean="0">
                <a:latin typeface="Bradley Hand ITC" pitchFamily="66" charset="0"/>
              </a:rPr>
              <a:t>La muse du poète, Gala (voir ci-contre) </a:t>
            </a:r>
          </a:p>
          <a:p>
            <a:pPr>
              <a:buNone/>
            </a:pPr>
            <a:r>
              <a:rPr lang="fr-FR" b="1" dirty="0" smtClean="0">
                <a:latin typeface="Bradley Hand ITC" pitchFamily="66" charset="0"/>
              </a:rPr>
              <a:t>sera une source d’inspiration également pour le peintre qui fera de nombreux portraits de la jeune femme.</a:t>
            </a:r>
          </a:p>
        </p:txBody>
      </p:sp>
      <p:pic>
        <p:nvPicPr>
          <p:cNvPr id="5" name="il_fi" descr="http://img.over-blog.com/250x296/3/31/92/65/gravures/MODE/ZOLA/1938_20Nusch_20Eluard_5-PICASSO.jpg"/>
          <p:cNvPicPr>
            <a:picLocks noGrp="1"/>
          </p:cNvPicPr>
          <p:nvPr>
            <p:ph sz="half" idx="2"/>
          </p:nvPr>
        </p:nvPicPr>
        <p:blipFill>
          <a:blip r:embed="rId2" cstate="print"/>
          <a:srcRect/>
          <a:stretch>
            <a:fillRect/>
          </a:stretch>
        </p:blipFill>
        <p:spPr bwMode="auto">
          <a:xfrm>
            <a:off x="4427984" y="692696"/>
            <a:ext cx="4392488" cy="5472608"/>
          </a:xfrm>
          <a:prstGeom prst="rect">
            <a:avLst/>
          </a:prstGeom>
          <a:noFill/>
          <a:ln w="9525">
            <a:noFill/>
            <a:miter lim="800000"/>
            <a:headEnd/>
            <a:tailEnd/>
          </a:ln>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0" presetClass="entr" presetSubtype="0" fill="hold" nodeType="clickEffect">
                                  <p:stCondLst>
                                    <p:cond delay="0"/>
                                  </p:stCondLst>
                                  <p:iterate type="lt">
                                    <p:tmPct val="10000"/>
                                  </p:iterate>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1000"/>
                                        <p:tgtEl>
                                          <p:spTgt spid="3">
                                            <p:txEl>
                                              <p:pRg st="0" end="0"/>
                                            </p:txEl>
                                          </p:spTgt>
                                        </p:tgtEl>
                                      </p:cBhvr>
                                    </p:animEffect>
                                    <p:anim calcmode="lin" valueType="num">
                                      <p:cBhvr>
                                        <p:cTn id="8" dur="1000" fill="hold"/>
                                        <p:tgtEl>
                                          <p:spTgt spid="3">
                                            <p:txEl>
                                              <p:pRg st="0" end="0"/>
                                            </p:txEl>
                                          </p:spTgt>
                                        </p:tgtEl>
                                        <p:attrNameLst>
                                          <p:attrName>ppt_x</p:attrName>
                                        </p:attrNameLst>
                                      </p:cBhvr>
                                      <p:tavLst>
                                        <p:tav tm="0">
                                          <p:val>
                                            <p:strVal val="#ppt_x-.1"/>
                                          </p:val>
                                        </p:tav>
                                        <p:tav tm="100000">
                                          <p:val>
                                            <p:strVal val="#ppt_x"/>
                                          </p:val>
                                        </p:tav>
                                      </p:tavLst>
                                    </p:anim>
                                    <p:anim calcmode="lin" valueType="num">
                                      <p:cBhvr>
                                        <p:cTn id="9" dur="1000" fill="hold"/>
                                        <p:tgtEl>
                                          <p:spTgt spid="3">
                                            <p:txEl>
                                              <p:pRg st="0" end="0"/>
                                            </p:txEl>
                                          </p:spTgt>
                                        </p:tgtEl>
                                        <p:attrNameLst>
                                          <p:attrName>ppt_y</p:attrName>
                                        </p:attrNameLst>
                                      </p:cBhvr>
                                      <p:tavLst>
                                        <p:tav tm="0">
                                          <p:val>
                                            <p:strVal val="#ppt_y"/>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0" presetClass="entr" presetSubtype="0" fill="hold" nodeType="clickEffect">
                                  <p:stCondLst>
                                    <p:cond delay="0"/>
                                  </p:stCondLst>
                                  <p:iterate type="lt">
                                    <p:tmPct val="10000"/>
                                  </p:iterate>
                                  <p:childTnLst>
                                    <p:set>
                                      <p:cBhvr>
                                        <p:cTn id="13" dur="1" fill="hold">
                                          <p:stCondLst>
                                            <p:cond delay="0"/>
                                          </p:stCondLst>
                                        </p:cTn>
                                        <p:tgtEl>
                                          <p:spTgt spid="3">
                                            <p:txEl>
                                              <p:pRg st="1" end="1"/>
                                            </p:txEl>
                                          </p:spTgt>
                                        </p:tgtEl>
                                        <p:attrNameLst>
                                          <p:attrName>style.visibility</p:attrName>
                                        </p:attrNameLst>
                                      </p:cBhvr>
                                      <p:to>
                                        <p:strVal val="visible"/>
                                      </p:to>
                                    </p:set>
                                    <p:animEffect transition="in" filter="fade">
                                      <p:cBhvr>
                                        <p:cTn id="14" dur="1000"/>
                                        <p:tgtEl>
                                          <p:spTgt spid="3">
                                            <p:txEl>
                                              <p:pRg st="1" end="1"/>
                                            </p:txEl>
                                          </p:spTgt>
                                        </p:tgtEl>
                                      </p:cBhvr>
                                    </p:animEffect>
                                    <p:anim calcmode="lin" valueType="num">
                                      <p:cBhvr>
                                        <p:cTn id="15" dur="1000" fill="hold"/>
                                        <p:tgtEl>
                                          <p:spTgt spid="3">
                                            <p:txEl>
                                              <p:pRg st="1" end="1"/>
                                            </p:txEl>
                                          </p:spTgt>
                                        </p:tgtEl>
                                        <p:attrNameLst>
                                          <p:attrName>ppt_x</p:attrName>
                                        </p:attrNameLst>
                                      </p:cBhvr>
                                      <p:tavLst>
                                        <p:tav tm="0">
                                          <p:val>
                                            <p:strVal val="#ppt_x-.1"/>
                                          </p:val>
                                        </p:tav>
                                        <p:tav tm="100000">
                                          <p:val>
                                            <p:strVal val="#ppt_x"/>
                                          </p:val>
                                        </p:tav>
                                      </p:tavLst>
                                    </p:anim>
                                    <p:anim calcmode="lin" valueType="num">
                                      <p:cBhvr>
                                        <p:cTn id="16" dur="1000" fill="hold"/>
                                        <p:tgtEl>
                                          <p:spTgt spid="3">
                                            <p:txEl>
                                              <p:pRg st="1" end="1"/>
                                            </p:txEl>
                                          </p:spTgt>
                                        </p:tgtEl>
                                        <p:attrNameLst>
                                          <p:attrName>ppt_y</p:attrName>
                                        </p:attrNameLst>
                                      </p:cBhvr>
                                      <p:tavLst>
                                        <p:tav tm="0">
                                          <p:val>
                                            <p:strVal val="#ppt_y"/>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9" presetClass="entr" presetSubtype="0" fill="hold" nodeType="clickEffect">
                                  <p:stCondLst>
                                    <p:cond delay="0"/>
                                  </p:stCondLst>
                                  <p:childTnLst>
                                    <p:set>
                                      <p:cBhvr>
                                        <p:cTn id="20" dur="1" fill="hold">
                                          <p:stCondLst>
                                            <p:cond delay="0"/>
                                          </p:stCondLst>
                                        </p:cTn>
                                        <p:tgtEl>
                                          <p:spTgt spid="5"/>
                                        </p:tgtEl>
                                        <p:attrNameLst>
                                          <p:attrName>style.visibility</p:attrName>
                                        </p:attrNameLst>
                                      </p:cBhvr>
                                      <p:to>
                                        <p:strVal val="visible"/>
                                      </p:to>
                                    </p:set>
                                    <p:animEffect transition="in" filter="dissolve">
                                      <p:cBhvr>
                                        <p:cTn id="21" dur="3000"/>
                                        <p:tgtEl>
                                          <p:spTgt spid="5"/>
                                        </p:tgtEl>
                                      </p:cBhvr>
                                    </p:animEffect>
                                  </p:childTnLst>
                                </p:cTn>
                              </p:par>
                            </p:childTnLst>
                          </p:cTn>
                        </p:par>
                      </p:childTnLst>
                    </p:cTn>
                  </p:par>
                  <p:par>
                    <p:cTn id="22" fill="hold">
                      <p:stCondLst>
                        <p:cond delay="indefinite"/>
                      </p:stCondLst>
                      <p:childTnLst>
                        <p:par>
                          <p:cTn id="23" fill="hold">
                            <p:stCondLst>
                              <p:cond delay="0"/>
                            </p:stCondLst>
                            <p:childTnLst>
                              <p:par>
                                <p:cTn id="24" presetID="40" presetClass="entr" presetSubtype="0" fill="hold" nodeType="clickEffect">
                                  <p:stCondLst>
                                    <p:cond delay="0"/>
                                  </p:stCondLst>
                                  <p:iterate type="lt">
                                    <p:tmPct val="10000"/>
                                  </p:iterate>
                                  <p:childTnLst>
                                    <p:set>
                                      <p:cBhvr>
                                        <p:cTn id="25" dur="1" fill="hold">
                                          <p:stCondLst>
                                            <p:cond delay="0"/>
                                          </p:stCondLst>
                                        </p:cTn>
                                        <p:tgtEl>
                                          <p:spTgt spid="3">
                                            <p:txEl>
                                              <p:pRg st="2" end="2"/>
                                            </p:txEl>
                                          </p:spTgt>
                                        </p:tgtEl>
                                        <p:attrNameLst>
                                          <p:attrName>style.visibility</p:attrName>
                                        </p:attrNameLst>
                                      </p:cBhvr>
                                      <p:to>
                                        <p:strVal val="visible"/>
                                      </p:to>
                                    </p:set>
                                    <p:animEffect transition="in" filter="fade">
                                      <p:cBhvr>
                                        <p:cTn id="26" dur="1000"/>
                                        <p:tgtEl>
                                          <p:spTgt spid="3">
                                            <p:txEl>
                                              <p:pRg st="2" end="2"/>
                                            </p:txEl>
                                          </p:spTgt>
                                        </p:tgtEl>
                                      </p:cBhvr>
                                    </p:animEffect>
                                    <p:anim calcmode="lin" valueType="num">
                                      <p:cBhvr>
                                        <p:cTn id="27" dur="1000" fill="hold"/>
                                        <p:tgtEl>
                                          <p:spTgt spid="3">
                                            <p:txEl>
                                              <p:pRg st="2" end="2"/>
                                            </p:txEl>
                                          </p:spTgt>
                                        </p:tgtEl>
                                        <p:attrNameLst>
                                          <p:attrName>ppt_x</p:attrName>
                                        </p:attrNameLst>
                                      </p:cBhvr>
                                      <p:tavLst>
                                        <p:tav tm="0">
                                          <p:val>
                                            <p:strVal val="#ppt_x-.1"/>
                                          </p:val>
                                        </p:tav>
                                        <p:tav tm="100000">
                                          <p:val>
                                            <p:strVal val="#ppt_x"/>
                                          </p:val>
                                        </p:tav>
                                      </p:tavLst>
                                    </p:anim>
                                    <p:anim calcmode="lin" valueType="num">
                                      <p:cBhvr>
                                        <p:cTn id="28" dur="1000" fill="hold"/>
                                        <p:tgtEl>
                                          <p:spTgt spid="3">
                                            <p:txEl>
                                              <p:pRg st="2" end="2"/>
                                            </p:txEl>
                                          </p:spTgt>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dirty="0" smtClean="0"/>
              <a:t>                  </a:t>
            </a:r>
            <a:endParaRPr lang="fr-FR" dirty="0"/>
          </a:p>
        </p:txBody>
      </p:sp>
      <p:sp>
        <p:nvSpPr>
          <p:cNvPr id="4" name="Espace réservé du contenu 3"/>
          <p:cNvSpPr>
            <a:spLocks noGrp="1"/>
          </p:cNvSpPr>
          <p:nvPr>
            <p:ph sz="half" idx="2"/>
          </p:nvPr>
        </p:nvSpPr>
        <p:spPr>
          <a:xfrm>
            <a:off x="323528" y="260648"/>
            <a:ext cx="8363272" cy="2232248"/>
          </a:xfrm>
        </p:spPr>
        <p:txBody>
          <a:bodyPr>
            <a:normAutofit/>
          </a:bodyPr>
          <a:lstStyle/>
          <a:p>
            <a:pPr>
              <a:buNone/>
            </a:pPr>
            <a:r>
              <a:rPr lang="fr-FR" b="1" dirty="0" smtClean="0">
                <a:latin typeface="Bradley Hand ITC" pitchFamily="66" charset="0"/>
              </a:rPr>
              <a:t>« Eluard et Picasso composaient à deux, des manuscrits-dessins; Eluard traçant son poème, Picasso le truffant ensuite de lignes, petits dessins et tâches. »</a:t>
            </a:r>
          </a:p>
          <a:p>
            <a:pPr>
              <a:buNone/>
            </a:pPr>
            <a:r>
              <a:rPr lang="fr-FR" sz="2000" b="1" dirty="0" smtClean="0">
                <a:latin typeface="Bradley Hand ITC" pitchFamily="66" charset="0"/>
              </a:rPr>
              <a:t>Pierre Alechinsky (ami d’Eluard)</a:t>
            </a:r>
            <a:endParaRPr lang="fr-FR" sz="2000" b="1" dirty="0">
              <a:latin typeface="Bradley Hand ITC" pitchFamily="66" charset="0"/>
            </a:endParaRPr>
          </a:p>
        </p:txBody>
      </p:sp>
      <p:pic>
        <p:nvPicPr>
          <p:cNvPr id="5" name="il_fi" descr="http://www.bibliorare.com/images/enchere-binoche-picasso.jpg"/>
          <p:cNvPicPr>
            <a:picLocks noGrp="1"/>
          </p:cNvPicPr>
          <p:nvPr>
            <p:ph sz="half" idx="1"/>
          </p:nvPr>
        </p:nvPicPr>
        <p:blipFill>
          <a:blip r:embed="rId2" cstate="print"/>
          <a:srcRect/>
          <a:stretch>
            <a:fillRect/>
          </a:stretch>
        </p:blipFill>
        <p:spPr bwMode="auto">
          <a:xfrm>
            <a:off x="539552" y="2492896"/>
            <a:ext cx="4680520" cy="4032448"/>
          </a:xfrm>
          <a:prstGeom prst="rect">
            <a:avLst/>
          </a:prstGeom>
          <a:noFill/>
          <a:ln w="9525">
            <a:noFill/>
            <a:miter lim="800000"/>
            <a:headEnd/>
            <a:tailEnd/>
          </a:ln>
        </p:spPr>
      </p:pic>
      <p:pic>
        <p:nvPicPr>
          <p:cNvPr id="6" name="il_fi" descr="http://1.bp.blogspot.com/_Zl30kmKdHQM/R-n0AQ04aPI/AAAAAAAAAF8/TN15zsolvmA/s400/martinet.jpg"/>
          <p:cNvPicPr/>
          <p:nvPr/>
        </p:nvPicPr>
        <p:blipFill>
          <a:blip r:embed="rId3" cstate="print"/>
          <a:srcRect/>
          <a:stretch>
            <a:fillRect/>
          </a:stretch>
        </p:blipFill>
        <p:spPr bwMode="auto">
          <a:xfrm>
            <a:off x="5364088" y="2492896"/>
            <a:ext cx="3384376" cy="4032448"/>
          </a:xfrm>
          <a:prstGeom prst="rect">
            <a:avLst/>
          </a:prstGeom>
          <a:noFill/>
          <a:ln w="9525">
            <a:noFill/>
            <a:miter lim="800000"/>
            <a:headEnd/>
            <a:tailEnd/>
          </a:ln>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0"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Effect transition="in" filter="fade">
                                      <p:cBhvr>
                                        <p:cTn id="7" dur="1000"/>
                                        <p:tgtEl>
                                          <p:spTgt spid="4">
                                            <p:txEl>
                                              <p:pRg st="0" end="0"/>
                                            </p:txEl>
                                          </p:spTgt>
                                        </p:tgtEl>
                                      </p:cBhvr>
                                    </p:animEffect>
                                    <p:anim calcmode="lin" valueType="num">
                                      <p:cBhvr>
                                        <p:cTn id="8" dur="1000" fill="hold"/>
                                        <p:tgtEl>
                                          <p:spTgt spid="4">
                                            <p:txEl>
                                              <p:pRg st="0" end="0"/>
                                            </p:txEl>
                                          </p:spTgt>
                                        </p:tgtEl>
                                        <p:attrNameLst>
                                          <p:attrName>ppt_x</p:attrName>
                                        </p:attrNameLst>
                                      </p:cBhvr>
                                      <p:tavLst>
                                        <p:tav tm="0">
                                          <p:val>
                                            <p:strVal val="#ppt_x-.1"/>
                                          </p:val>
                                        </p:tav>
                                        <p:tav tm="100000">
                                          <p:val>
                                            <p:strVal val="#ppt_x"/>
                                          </p:val>
                                        </p:tav>
                                      </p:tavLst>
                                    </p:anim>
                                    <p:anim calcmode="lin" valueType="num">
                                      <p:cBhvr>
                                        <p:cTn id="9" dur="1000" fill="hold"/>
                                        <p:tgtEl>
                                          <p:spTgt spid="4">
                                            <p:txEl>
                                              <p:pRg st="0" end="0"/>
                                            </p:txEl>
                                          </p:spTgt>
                                        </p:tgtEl>
                                        <p:attrNameLst>
                                          <p:attrName>ppt_y</p:attrName>
                                        </p:attrNameLst>
                                      </p:cBhvr>
                                      <p:tavLst>
                                        <p:tav tm="0">
                                          <p:val>
                                            <p:strVal val="#ppt_y"/>
                                          </p:val>
                                        </p:tav>
                                        <p:tav tm="100000">
                                          <p:val>
                                            <p:strVal val="#ppt_y"/>
                                          </p:val>
                                        </p:tav>
                                      </p:tavLst>
                                    </p:anim>
                                  </p:childTnLst>
                                </p:cTn>
                              </p:par>
                              <p:par>
                                <p:cTn id="10" presetID="40" presetClass="entr" presetSubtype="0" fill="hold" nodeType="withEffect">
                                  <p:stCondLst>
                                    <p:cond delay="0"/>
                                  </p:stCondLst>
                                  <p:iterate type="lt">
                                    <p:tmPct val="10000"/>
                                  </p:iterate>
                                  <p:childTnLst>
                                    <p:set>
                                      <p:cBhvr>
                                        <p:cTn id="11" dur="1" fill="hold">
                                          <p:stCondLst>
                                            <p:cond delay="0"/>
                                          </p:stCondLst>
                                        </p:cTn>
                                        <p:tgtEl>
                                          <p:spTgt spid="4">
                                            <p:txEl>
                                              <p:pRg st="1" end="1"/>
                                            </p:txEl>
                                          </p:spTgt>
                                        </p:tgtEl>
                                        <p:attrNameLst>
                                          <p:attrName>style.visibility</p:attrName>
                                        </p:attrNameLst>
                                      </p:cBhvr>
                                      <p:to>
                                        <p:strVal val="visible"/>
                                      </p:to>
                                    </p:set>
                                    <p:animEffect transition="in" filter="fade">
                                      <p:cBhvr>
                                        <p:cTn id="12" dur="1000"/>
                                        <p:tgtEl>
                                          <p:spTgt spid="4">
                                            <p:txEl>
                                              <p:pRg st="1" end="1"/>
                                            </p:txEl>
                                          </p:spTgt>
                                        </p:tgtEl>
                                      </p:cBhvr>
                                    </p:animEffect>
                                    <p:anim calcmode="lin" valueType="num">
                                      <p:cBhvr>
                                        <p:cTn id="13" dur="1000" fill="hold"/>
                                        <p:tgtEl>
                                          <p:spTgt spid="4">
                                            <p:txEl>
                                              <p:pRg st="1" end="1"/>
                                            </p:txEl>
                                          </p:spTgt>
                                        </p:tgtEl>
                                        <p:attrNameLst>
                                          <p:attrName>ppt_x</p:attrName>
                                        </p:attrNameLst>
                                      </p:cBhvr>
                                      <p:tavLst>
                                        <p:tav tm="0">
                                          <p:val>
                                            <p:strVal val="#ppt_x-.1"/>
                                          </p:val>
                                        </p:tav>
                                        <p:tav tm="100000">
                                          <p:val>
                                            <p:strVal val="#ppt_x"/>
                                          </p:val>
                                        </p:tav>
                                      </p:tavLst>
                                    </p:anim>
                                    <p:anim calcmode="lin" valueType="num">
                                      <p:cBhvr>
                                        <p:cTn id="14" dur="1000" fill="hold"/>
                                        <p:tgtEl>
                                          <p:spTgt spid="4">
                                            <p:txEl>
                                              <p:pRg st="1" end="1"/>
                                            </p:txEl>
                                          </p:spTgt>
                                        </p:tgtEl>
                                        <p:attrNameLst>
                                          <p:attrName>ppt_y</p:attrName>
                                        </p:attrNameLst>
                                      </p:cBhvr>
                                      <p:tavLst>
                                        <p:tav tm="0">
                                          <p:val>
                                            <p:strVal val="#ppt_y"/>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9" presetClass="entr" presetSubtype="0" fill="hold" nodeType="clickEffect">
                                  <p:stCondLst>
                                    <p:cond delay="0"/>
                                  </p:stCondLst>
                                  <p:childTnLst>
                                    <p:set>
                                      <p:cBhvr>
                                        <p:cTn id="18" dur="1" fill="hold">
                                          <p:stCondLst>
                                            <p:cond delay="0"/>
                                          </p:stCondLst>
                                        </p:cTn>
                                        <p:tgtEl>
                                          <p:spTgt spid="5"/>
                                        </p:tgtEl>
                                        <p:attrNameLst>
                                          <p:attrName>style.visibility</p:attrName>
                                        </p:attrNameLst>
                                      </p:cBhvr>
                                      <p:to>
                                        <p:strVal val="visible"/>
                                      </p:to>
                                    </p:set>
                                    <p:animEffect transition="in" filter="dissolve">
                                      <p:cBhvr>
                                        <p:cTn id="19" dur="2000"/>
                                        <p:tgtEl>
                                          <p:spTgt spid="5"/>
                                        </p:tgtEl>
                                      </p:cBhvr>
                                    </p:animEffect>
                                  </p:childTnLst>
                                </p:cTn>
                              </p:par>
                            </p:childTnLst>
                          </p:cTn>
                        </p:par>
                      </p:childTnLst>
                    </p:cTn>
                  </p:par>
                  <p:par>
                    <p:cTn id="20" fill="hold">
                      <p:stCondLst>
                        <p:cond delay="indefinite"/>
                      </p:stCondLst>
                      <p:childTnLst>
                        <p:par>
                          <p:cTn id="21" fill="hold">
                            <p:stCondLst>
                              <p:cond delay="0"/>
                            </p:stCondLst>
                            <p:childTnLst>
                              <p:par>
                                <p:cTn id="22" presetID="9" presetClass="entr" presetSubtype="0" fill="hold" nodeType="clickEffect">
                                  <p:stCondLst>
                                    <p:cond delay="0"/>
                                  </p:stCondLst>
                                  <p:childTnLst>
                                    <p:set>
                                      <p:cBhvr>
                                        <p:cTn id="23" dur="1" fill="hold">
                                          <p:stCondLst>
                                            <p:cond delay="0"/>
                                          </p:stCondLst>
                                        </p:cTn>
                                        <p:tgtEl>
                                          <p:spTgt spid="6"/>
                                        </p:tgtEl>
                                        <p:attrNameLst>
                                          <p:attrName>style.visibility</p:attrName>
                                        </p:attrNameLst>
                                      </p:cBhvr>
                                      <p:to>
                                        <p:strVal val="visible"/>
                                      </p:to>
                                    </p:set>
                                    <p:animEffect transition="in" filter="dissolve">
                                      <p:cBhvr>
                                        <p:cTn id="24" dur="20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theme/theme1.xml><?xml version="1.0" encoding="utf-8"?>
<a:theme xmlns:a="http://schemas.openxmlformats.org/drawingml/2006/main" name="Thèm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Thèm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53</TotalTime>
  <Words>717</Words>
  <Application>Microsoft Office PowerPoint</Application>
  <PresentationFormat>Affichage à l'écran (4:3)</PresentationFormat>
  <Paragraphs>94</Paragraphs>
  <Slides>23</Slides>
  <Notes>1</Notes>
  <HiddenSlides>0</HiddenSlides>
  <MMClips>0</MMClips>
  <ScaleCrop>false</ScaleCrop>
  <HeadingPairs>
    <vt:vector size="4" baseType="variant">
      <vt:variant>
        <vt:lpstr>Thème</vt:lpstr>
      </vt:variant>
      <vt:variant>
        <vt:i4>1</vt:i4>
      </vt:variant>
      <vt:variant>
        <vt:lpstr>Titres des diapositives</vt:lpstr>
      </vt:variant>
      <vt:variant>
        <vt:i4>23</vt:i4>
      </vt:variant>
    </vt:vector>
  </HeadingPairs>
  <TitlesOfParts>
    <vt:vector size="24" baseType="lpstr">
      <vt:lpstr>Thème Office</vt:lpstr>
      <vt:lpstr>Guernica Picasso</vt:lpstr>
      <vt:lpstr>Première approche du tableau</vt:lpstr>
      <vt:lpstr>                Le contexte</vt:lpstr>
      <vt:lpstr>Un tableau qui fait référence à un événement particulier... </vt:lpstr>
      <vt:lpstr>Au moment du bombardement, il ne reste que les femmes, les enfants, les vieillards dans la ville... Les hommes sont partis se battre aux côtés des Républicains. </vt:lpstr>
      <vt:lpstr>Diapositive 6</vt:lpstr>
      <vt:lpstr> Un tableau qui répond à une commande particulière. </vt:lpstr>
      <vt:lpstr>Le cubisme</vt:lpstr>
      <vt:lpstr>Les couleurs</vt:lpstr>
      <vt:lpstr>Composition du tableau</vt:lpstr>
      <vt:lpstr>Une composition en triangle</vt:lpstr>
      <vt:lpstr>     </vt:lpstr>
      <vt:lpstr>Les animaux</vt:lpstr>
      <vt:lpstr>Les soldats</vt:lpstr>
      <vt:lpstr>Les femmes</vt:lpstr>
      <vt:lpstr>Les sources de lumière</vt:lpstr>
      <vt:lpstr>Diapositive 17</vt:lpstr>
      <vt:lpstr>Conclusion: le tableau de Picasso dénonce la violence, les atrocités de la guerre</vt:lpstr>
      <vt:lpstr>Diapositive 19</vt:lpstr>
      <vt:lpstr>Diapositive 20</vt:lpstr>
      <vt:lpstr>Picasso et Eluard une amitié et deux talents au service d’une cause</vt:lpstr>
      <vt:lpstr>                  </vt:lpstr>
      <vt:lpstr>                  </vt:lpstr>
    </vt:vector>
  </TitlesOfParts>
  <Company>ADN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Diapositive 1</dc:title>
  <dc:creator>camille.mortier</dc:creator>
  <cp:lastModifiedBy>pc</cp:lastModifiedBy>
  <cp:revision>12</cp:revision>
  <dcterms:created xsi:type="dcterms:W3CDTF">2013-02-01T07:48:50Z</dcterms:created>
  <dcterms:modified xsi:type="dcterms:W3CDTF">2013-02-01T13:34:50Z</dcterms:modified>
</cp:coreProperties>
</file>