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45DB-EFED-4442-BBAE-50CA2C0F76C9}" type="datetimeFigureOut">
              <a:rPr lang="fr-FR" smtClean="0"/>
              <a:t>06/09/2017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5B1E1-540F-4B93-A798-2877D1B659AE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2.qwant.com/thumbr/0x0/6/6/707e26ab443b67c358e216eb54f7ef/b_1_q_0_p_0.jpg?u=http%3A%2F%2Fwww.ipacpwd.net%2Fimages%2Fimages%2Fmati%25C3%25A8res%2Fpedagogie_sciences.png&amp;q=0&amp;b=1&amp;p=0&amp;a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419" y="0"/>
            <a:ext cx="68711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1.qwant.com/thumbr/0x0/1/c/88e7c89008a9295a26ec9c58084978/b_1_q_0_p_0.jpg?u=http%3A%2F%2Fwww.college-pablopicasso.fr%2Fwp-content%2Fuploads%2F2013%2F11%2Fcours-particuliers-svt.jpg&amp;q=0&amp;b=1&amp;p=0&amp;a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76672"/>
            <a:ext cx="3816424" cy="3021745"/>
          </a:xfrm>
          <a:prstGeom prst="rect">
            <a:avLst/>
          </a:prstGeom>
          <a:noFill/>
        </p:spPr>
      </p:pic>
      <p:pic>
        <p:nvPicPr>
          <p:cNvPr id="4100" name="Picture 4" descr="https://s1.qwant.com/thumbr/0x0/8/c/c63691f4432fb88970b92ffb3d4008/b_1_q_0_p_0.jpg?u=http%3A%2F%2F32.img.v4.skyrock.net%2F7202%2F85457202%2Fpics%2Fphoto_85457202_1.jpg&amp;q=0&amp;b=1&amp;p=0&amp;a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4725349" cy="3140968"/>
          </a:xfrm>
          <a:prstGeom prst="rect">
            <a:avLst/>
          </a:prstGeom>
          <a:noFill/>
        </p:spPr>
      </p:pic>
      <p:pic>
        <p:nvPicPr>
          <p:cNvPr id="4102" name="Picture 6" descr="https://s2.qwant.com/thumbr/0x0/6/0/8a63a258ad68c67135c24e678402ef/b_1_q_0_p_0.jpg?u=http%3A%2F%2Fwww.ivb.esy.es%2Ftechno%2Fimages%2Ftitre.gif&amp;q=0&amp;b=1&amp;p=0&amp;a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437112"/>
            <a:ext cx="5248275" cy="1447801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5112406" y="511976"/>
            <a:ext cx="3708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rgbClr val="00B050"/>
                </a:solidFill>
                <a:latin typeface="Monotype Corsiva" pitchFamily="66" charset="0"/>
              </a:rPr>
              <a:t>S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c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iences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de la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fr-FR" sz="3200" b="1" dirty="0" smtClean="0">
                <a:solidFill>
                  <a:srgbClr val="00B050"/>
                </a:solidFill>
                <a:latin typeface="Monotype Corsiva" pitchFamily="66" charset="0"/>
              </a:rPr>
              <a:t>V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i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e et de la </a:t>
            </a:r>
            <a:r>
              <a:rPr lang="fr-FR" sz="3200" b="1" dirty="0" smtClean="0">
                <a:solidFill>
                  <a:srgbClr val="00B050"/>
                </a:solidFill>
                <a:latin typeface="Monotype Corsiva" pitchFamily="66" charset="0"/>
              </a:rPr>
              <a:t>T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erre</a:t>
            </a:r>
            <a:endParaRPr lang="fr-FR" sz="2400" dirty="0">
              <a:solidFill>
                <a:srgbClr val="00B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1.qwant.com/thumbr/0x0/1/c/88e7c89008a9295a26ec9c58084978/b_1_q_0_p_0.jpg?u=http%3A%2F%2Fwww.college-pablopicasso.fr%2Fwp-content%2Fuploads%2F2013%2F11%2Fcours-particuliers-svt.jpg&amp;q=0&amp;b=1&amp;p=0&amp;a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76672"/>
            <a:ext cx="3816424" cy="3021745"/>
          </a:xfrm>
          <a:prstGeom prst="rect">
            <a:avLst/>
          </a:prstGeom>
          <a:noFill/>
        </p:spPr>
      </p:pic>
      <p:pic>
        <p:nvPicPr>
          <p:cNvPr id="4100" name="Picture 4" descr="https://s1.qwant.com/thumbr/0x0/8/c/c63691f4432fb88970b92ffb3d4008/b_1_q_0_p_0.jpg?u=http%3A%2F%2F32.img.v4.skyrock.net%2F7202%2F85457202%2Fpics%2Fphoto_85457202_1.jpg&amp;q=0&amp;b=1&amp;p=0&amp;a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4725349" cy="3140968"/>
          </a:xfrm>
          <a:prstGeom prst="rect">
            <a:avLst/>
          </a:prstGeom>
          <a:noFill/>
        </p:spPr>
      </p:pic>
      <p:pic>
        <p:nvPicPr>
          <p:cNvPr id="4102" name="Picture 6" descr="https://s2.qwant.com/thumbr/0x0/6/0/8a63a258ad68c67135c24e678402ef/b_1_q_0_p_0.jpg?u=http%3A%2F%2Fwww.ivb.esy.es%2Ftechno%2Fimages%2Ftitre.gif&amp;q=0&amp;b=1&amp;p=0&amp;a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437112"/>
            <a:ext cx="5248275" cy="1447801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5112406" y="511976"/>
            <a:ext cx="3708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rgbClr val="00B050"/>
                </a:solidFill>
                <a:latin typeface="Monotype Corsiva" pitchFamily="66" charset="0"/>
              </a:rPr>
              <a:t>S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c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iences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de la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fr-FR" sz="3200" b="1" dirty="0" smtClean="0">
                <a:solidFill>
                  <a:srgbClr val="00B050"/>
                </a:solidFill>
                <a:latin typeface="Monotype Corsiva" pitchFamily="66" charset="0"/>
              </a:rPr>
              <a:t>V</a:t>
            </a:r>
            <a:r>
              <a:rPr lang="fr-FR" sz="2400" b="1" dirty="0" smtClean="0">
                <a:solidFill>
                  <a:srgbClr val="00B050"/>
                </a:solidFill>
                <a:latin typeface="Monotype Corsiva" pitchFamily="66" charset="0"/>
              </a:rPr>
              <a:t>i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e et de la </a:t>
            </a:r>
            <a:r>
              <a:rPr lang="fr-FR" sz="3200" b="1" dirty="0" smtClean="0">
                <a:solidFill>
                  <a:srgbClr val="00B050"/>
                </a:solidFill>
                <a:latin typeface="Monotype Corsiva" pitchFamily="66" charset="0"/>
              </a:rPr>
              <a:t>T</a:t>
            </a:r>
            <a:r>
              <a:rPr lang="fr-FR" sz="2400" dirty="0" smtClean="0">
                <a:solidFill>
                  <a:srgbClr val="00B050"/>
                </a:solidFill>
                <a:latin typeface="Monotype Corsiva" pitchFamily="66" charset="0"/>
              </a:rPr>
              <a:t>erre</a:t>
            </a:r>
            <a:endParaRPr lang="fr-FR" sz="2400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259632" y="3491716"/>
            <a:ext cx="2727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M. </a:t>
            </a:r>
            <a:r>
              <a:rPr lang="fr-FR" dirty="0" err="1" smtClean="0"/>
              <a:t>Dalaigre</a:t>
            </a:r>
            <a:r>
              <a:rPr lang="fr-FR" dirty="0" smtClean="0"/>
              <a:t> / Mme Nguyen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6372200" y="3501008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/>
              <a:t>M. </a:t>
            </a:r>
            <a:r>
              <a:rPr lang="fr-FR" dirty="0" err="1" smtClean="0"/>
              <a:t>Jammart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3800712" y="5805264"/>
            <a:ext cx="163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Mme </a:t>
            </a:r>
            <a:r>
              <a:rPr lang="fr-FR" dirty="0" err="1" smtClean="0"/>
              <a:t>Angibault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2.qwant.com/thumbr/0x0/c/8/89ee387acd7ed7fcde5f05fdfe0426/b_1_q_0_p_0.jpg?u=http%3A%2F%2Ffarm3.staticflickr.com%2F2515%2F4195338912_c37d982b65_z.jpg&amp;q=0&amp;b=1&amp;p=0&amp;a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56792"/>
            <a:ext cx="6096000" cy="4048125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2771800" y="44624"/>
            <a:ext cx="3922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Loulou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is</a:t>
            </a:r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lost</a:t>
            </a:r>
            <a:endParaRPr lang="fr-FR" sz="4400" dirty="0">
              <a:solidFill>
                <a:srgbClr val="0070C0"/>
              </a:solidFill>
              <a:latin typeface="AR DESTINE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2.qwant.com/thumbr/0x0/c/8/89ee387acd7ed7fcde5f05fdfe0426/b_1_q_0_p_0.jpg?u=http%3A%2F%2Ffarm3.staticflickr.com%2F2515%2F4195338912_c37d982b65_z.jpg&amp;q=0&amp;b=1&amp;p=0&amp;a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37059"/>
            <a:ext cx="6096000" cy="4048125"/>
          </a:xfrm>
          <a:prstGeom prst="rect">
            <a:avLst/>
          </a:prstGeom>
          <a:noFill/>
        </p:spPr>
      </p:pic>
      <p:pic>
        <p:nvPicPr>
          <p:cNvPr id="6147" name="Picture 3" descr="C:\Users\Baptiste\Documents\Cours Baba\Cours 6e\Sciences-et-techno\IMG-Loulou-bleu\Loulou-bleu_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757139"/>
            <a:ext cx="2027796" cy="2594248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2771800" y="44624"/>
            <a:ext cx="3922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Loulou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is</a:t>
            </a:r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lost</a:t>
            </a:r>
            <a:endParaRPr lang="fr-FR" sz="4400" dirty="0">
              <a:solidFill>
                <a:srgbClr val="0070C0"/>
              </a:solidFill>
              <a:latin typeface="AR DESTINE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23528" y="5212357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0070C0"/>
                </a:solidFill>
              </a:rPr>
              <a:t>Loulou l’extraterrestre s’est écrasé sur notre planète. Perdu dans un monde qu’il ne connaît pas, il va devoir survivre et retrouver comment retourner sur sa planète !</a:t>
            </a:r>
            <a:endParaRPr lang="fr-FR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2771800" y="44624"/>
            <a:ext cx="3922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Loulou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is</a:t>
            </a:r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lost</a:t>
            </a:r>
            <a:endParaRPr lang="fr-FR" sz="4400" dirty="0">
              <a:solidFill>
                <a:srgbClr val="0070C0"/>
              </a:solidFill>
              <a:latin typeface="AR DESTINE" pitchFamily="2" charset="0"/>
            </a:endParaRPr>
          </a:p>
        </p:txBody>
      </p:sp>
      <p:pic>
        <p:nvPicPr>
          <p:cNvPr id="17410" name="Picture 2" descr="C:\Users\Baptiste\Documents\Cours Baba\Cours 6e\Sciences-et-techno\IMG-Loulou-bleu\Loulou-bleu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2822575" cy="396240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453561" y="3441194"/>
            <a:ext cx="2034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dirty="0" smtClean="0">
                <a:solidFill>
                  <a:srgbClr val="0070C0"/>
                </a:solidFill>
                <a:latin typeface="AR DESTINE" pitchFamily="2" charset="0"/>
              </a:rPr>
              <a:t>THÈME 1</a:t>
            </a:r>
            <a:endParaRPr lang="fr-FR" sz="3600" dirty="0">
              <a:solidFill>
                <a:srgbClr val="0070C0"/>
              </a:solidFill>
              <a:latin typeface="AR DESTINE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30233" y="5157192"/>
            <a:ext cx="236955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0070C0"/>
                </a:solidFill>
              </a:rPr>
              <a:t>Qu’est-ce qui</a:t>
            </a:r>
            <a:br>
              <a:rPr lang="fr-FR" sz="3200" dirty="0" smtClean="0">
                <a:solidFill>
                  <a:srgbClr val="0070C0"/>
                </a:solidFill>
              </a:rPr>
            </a:br>
            <a:r>
              <a:rPr lang="fr-FR" sz="3200" dirty="0" smtClean="0">
                <a:solidFill>
                  <a:srgbClr val="0070C0"/>
                </a:solidFill>
              </a:rPr>
              <a:t>m’entoure ?</a:t>
            </a:r>
            <a:endParaRPr lang="fr-FR" sz="3200" dirty="0">
              <a:solidFill>
                <a:srgbClr val="0070C0"/>
              </a:solidFill>
            </a:endParaRPr>
          </a:p>
        </p:txBody>
      </p:sp>
      <p:pic>
        <p:nvPicPr>
          <p:cNvPr id="10" name="Picture 2" descr="C:\Users\Baptiste\Documents\Cours Baba\Cours 6e\Sciences-et-techno\IMG-Loulou-bleu\Loulou-bleu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2992" y="1052736"/>
            <a:ext cx="2822575" cy="3962400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3604035" y="3441194"/>
            <a:ext cx="2159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dirty="0" smtClean="0">
                <a:solidFill>
                  <a:srgbClr val="0070C0"/>
                </a:solidFill>
                <a:latin typeface="AR DESTINE" pitchFamily="2" charset="0"/>
              </a:rPr>
              <a:t>THÈME 2</a:t>
            </a:r>
            <a:endParaRPr lang="fr-FR" sz="3600" dirty="0">
              <a:solidFill>
                <a:srgbClr val="0070C0"/>
              </a:solidFill>
              <a:latin typeface="AR DESTINE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843808" y="5157192"/>
            <a:ext cx="37684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0070C0"/>
                </a:solidFill>
              </a:rPr>
              <a:t>Quelle est cette</a:t>
            </a:r>
            <a:br>
              <a:rPr lang="fr-FR" sz="3200" dirty="0" smtClean="0">
                <a:solidFill>
                  <a:srgbClr val="0070C0"/>
                </a:solidFill>
              </a:rPr>
            </a:br>
            <a:r>
              <a:rPr lang="fr-FR" sz="3200" dirty="0" smtClean="0">
                <a:solidFill>
                  <a:srgbClr val="0070C0"/>
                </a:solidFill>
              </a:rPr>
              <a:t>planète changeante ?</a:t>
            </a:r>
            <a:endParaRPr lang="fr-FR" sz="3200" dirty="0">
              <a:solidFill>
                <a:srgbClr val="0070C0"/>
              </a:solidFill>
            </a:endParaRPr>
          </a:p>
        </p:txBody>
      </p:sp>
      <p:pic>
        <p:nvPicPr>
          <p:cNvPr id="13" name="Picture 2" descr="C:\Users\Baptiste\Documents\Cours Baba\Cours 6e\Sciences-et-techno\IMG-Loulou-bleu\Loulou-bleu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052736"/>
            <a:ext cx="2822575" cy="3962400"/>
          </a:xfrm>
          <a:prstGeom prst="rect">
            <a:avLst/>
          </a:prstGeom>
          <a:noFill/>
        </p:spPr>
      </p:pic>
      <p:sp>
        <p:nvSpPr>
          <p:cNvPr id="14" name="ZoneTexte 13"/>
          <p:cNvSpPr txBox="1"/>
          <p:nvPr/>
        </p:nvSpPr>
        <p:spPr>
          <a:xfrm>
            <a:off x="6697647" y="3441194"/>
            <a:ext cx="2146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dirty="0" smtClean="0">
                <a:solidFill>
                  <a:srgbClr val="0070C0"/>
                </a:solidFill>
                <a:latin typeface="AR DESTINE" pitchFamily="2" charset="0"/>
              </a:rPr>
              <a:t>THÈME 3</a:t>
            </a:r>
            <a:endParaRPr lang="fr-FR" sz="3600" dirty="0">
              <a:solidFill>
                <a:srgbClr val="0070C0"/>
              </a:solidFill>
              <a:latin typeface="AR DESTINE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506579" y="5157192"/>
            <a:ext cx="26172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0070C0"/>
                </a:solidFill>
              </a:rPr>
              <a:t>Manger, boire,</a:t>
            </a:r>
            <a:br>
              <a:rPr lang="fr-FR" sz="3200" dirty="0" smtClean="0">
                <a:solidFill>
                  <a:srgbClr val="0070C0"/>
                </a:solidFill>
              </a:rPr>
            </a:br>
            <a:r>
              <a:rPr lang="fr-FR" sz="3200" dirty="0" smtClean="0">
                <a:solidFill>
                  <a:srgbClr val="0070C0"/>
                </a:solidFill>
              </a:rPr>
              <a:t>chasser…</a:t>
            </a:r>
            <a:endParaRPr lang="fr-FR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797176" y="44624"/>
            <a:ext cx="58721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Loulou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is</a:t>
            </a:r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 </a:t>
            </a:r>
            <a:r>
              <a:rPr lang="fr-FR" sz="4400" dirty="0" err="1" smtClean="0">
                <a:solidFill>
                  <a:srgbClr val="0070C0"/>
                </a:solidFill>
                <a:latin typeface="AR DESTINE" pitchFamily="2" charset="0"/>
              </a:rPr>
              <a:t>lost</a:t>
            </a:r>
            <a:r>
              <a:rPr lang="fr-FR" sz="4400" dirty="0" smtClean="0">
                <a:solidFill>
                  <a:srgbClr val="0070C0"/>
                </a:solidFill>
                <a:latin typeface="AR DESTINE" pitchFamily="2" charset="0"/>
              </a:rPr>
              <a:t> : </a:t>
            </a:r>
            <a:r>
              <a:rPr lang="fr-FR" sz="4400" dirty="0" smtClean="0">
                <a:solidFill>
                  <a:srgbClr val="00B050"/>
                </a:solidFill>
                <a:latin typeface="AR DESTINE" pitchFamily="2" charset="0"/>
              </a:rPr>
              <a:t>SVT</a:t>
            </a:r>
            <a:endParaRPr lang="fr-FR" sz="4400" dirty="0">
              <a:solidFill>
                <a:srgbClr val="00B050"/>
              </a:solidFill>
              <a:latin typeface="AR DESTINE" pitchFamily="2" charset="0"/>
            </a:endParaRPr>
          </a:p>
        </p:txBody>
      </p:sp>
      <p:pic>
        <p:nvPicPr>
          <p:cNvPr id="17410" name="Picture 2" descr="C:\Users\Baptiste\Documents\Cours Baba\Cours 6e\Sciences-et-techno\IMG-Loulou-bleu\Loulou-bleu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80728"/>
            <a:ext cx="1384942" cy="1944216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137497" y="2132856"/>
            <a:ext cx="1112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  <a:latin typeface="AR DESTINE" pitchFamily="2" charset="0"/>
              </a:rPr>
              <a:t>THÈME 1</a:t>
            </a:r>
            <a:endParaRPr lang="fr-FR" dirty="0">
              <a:solidFill>
                <a:srgbClr val="0070C0"/>
              </a:solidFill>
              <a:latin typeface="AR DESTINE" pitchFamily="2" charset="0"/>
            </a:endParaRPr>
          </a:p>
        </p:txBody>
      </p:sp>
      <p:pic>
        <p:nvPicPr>
          <p:cNvPr id="16" name="Picture 2" descr="C:\Users\Baptiste\Documents\Cours Baba\Cours 6e\Sciences-et-techno\IMG-Loulou-bleu\Loulou-bleu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24944"/>
            <a:ext cx="1384942" cy="1944216"/>
          </a:xfrm>
          <a:prstGeom prst="rect">
            <a:avLst/>
          </a:prstGeom>
          <a:noFill/>
        </p:spPr>
      </p:pic>
      <p:sp>
        <p:nvSpPr>
          <p:cNvPr id="17" name="ZoneTexte 16"/>
          <p:cNvSpPr txBox="1"/>
          <p:nvPr/>
        </p:nvSpPr>
        <p:spPr>
          <a:xfrm>
            <a:off x="106237" y="4077072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  <a:latin typeface="AR DESTINE" pitchFamily="2" charset="0"/>
              </a:rPr>
              <a:t>THÈME 2</a:t>
            </a:r>
            <a:endParaRPr lang="fr-FR" dirty="0">
              <a:solidFill>
                <a:srgbClr val="0070C0"/>
              </a:solidFill>
              <a:latin typeface="AR DESTINE" pitchFamily="2" charset="0"/>
            </a:endParaRPr>
          </a:p>
        </p:txBody>
      </p:sp>
      <p:pic>
        <p:nvPicPr>
          <p:cNvPr id="18" name="Picture 2" descr="C:\Users\Baptiste\Documents\Cours Baba\Cours 6e\Sciences-et-techno\IMG-Loulou-bleu\Loulou-bleu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4869160"/>
            <a:ext cx="1384942" cy="1944216"/>
          </a:xfrm>
          <a:prstGeom prst="rect">
            <a:avLst/>
          </a:prstGeom>
          <a:noFill/>
        </p:spPr>
      </p:pic>
      <p:sp>
        <p:nvSpPr>
          <p:cNvPr id="19" name="ZoneTexte 18"/>
          <p:cNvSpPr txBox="1"/>
          <p:nvPr/>
        </p:nvSpPr>
        <p:spPr>
          <a:xfrm>
            <a:off x="109442" y="6021288"/>
            <a:ext cx="1168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  <a:latin typeface="AR DESTINE" pitchFamily="2" charset="0"/>
              </a:rPr>
              <a:t>THÈME 3</a:t>
            </a:r>
            <a:endParaRPr lang="fr-FR" dirty="0">
              <a:solidFill>
                <a:srgbClr val="0070C0"/>
              </a:solidFill>
              <a:latin typeface="AR DESTINE" pitchFamily="2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1619672" y="1067252"/>
            <a:ext cx="7200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 smtClean="0">
              <a:solidFill>
                <a:srgbClr val="0070C0"/>
              </a:solidFill>
            </a:endParaRPr>
          </a:p>
          <a:p>
            <a:r>
              <a:rPr lang="fr-FR" sz="2400" dirty="0" smtClean="0">
                <a:solidFill>
                  <a:srgbClr val="0070C0"/>
                </a:solidFill>
              </a:rPr>
              <a:t>Découverte de son environnement proche</a:t>
            </a:r>
          </a:p>
          <a:p>
            <a:r>
              <a:rPr lang="fr-FR" sz="2400" dirty="0" smtClean="0">
                <a:solidFill>
                  <a:srgbClr val="0070C0"/>
                </a:solidFill>
              </a:rPr>
              <a:t>Biodiversité</a:t>
            </a:r>
          </a:p>
          <a:p>
            <a:r>
              <a:rPr lang="fr-FR" sz="2400" dirty="0" smtClean="0">
                <a:solidFill>
                  <a:srgbClr val="0070C0"/>
                </a:solidFill>
              </a:rPr>
              <a:t>Écosystème</a:t>
            </a:r>
            <a:endParaRPr lang="fr-FR" sz="2400" dirty="0">
              <a:solidFill>
                <a:srgbClr val="0070C0"/>
              </a:solidFill>
            </a:endParaRPr>
          </a:p>
          <a:p>
            <a:endParaRPr lang="fr-FR" sz="2400" dirty="0" smtClean="0">
              <a:solidFill>
                <a:srgbClr val="0070C0"/>
              </a:solidFill>
            </a:endParaRPr>
          </a:p>
          <a:p>
            <a:endParaRPr lang="fr-FR" sz="2400" dirty="0" smtClean="0">
              <a:solidFill>
                <a:srgbClr val="0070C0"/>
              </a:solidFill>
            </a:endParaRPr>
          </a:p>
          <a:p>
            <a:endParaRPr lang="fr-FR" sz="2400" dirty="0" smtClean="0">
              <a:solidFill>
                <a:srgbClr val="0070C0"/>
              </a:solidFill>
            </a:endParaRPr>
          </a:p>
          <a:p>
            <a:r>
              <a:rPr lang="fr-FR" sz="2400" dirty="0" smtClean="0">
                <a:solidFill>
                  <a:srgbClr val="0070C0"/>
                </a:solidFill>
              </a:rPr>
              <a:t>Répartition des êtres vivants : les saisons et les caractéristiques physiques de l’environnement</a:t>
            </a:r>
          </a:p>
          <a:p>
            <a:endParaRPr lang="fr-FR" sz="2400" dirty="0">
              <a:solidFill>
                <a:srgbClr val="0070C0"/>
              </a:solidFill>
            </a:endParaRPr>
          </a:p>
          <a:p>
            <a:endParaRPr lang="fr-FR" sz="2400" dirty="0" smtClean="0">
              <a:solidFill>
                <a:srgbClr val="0070C0"/>
              </a:solidFill>
            </a:endParaRPr>
          </a:p>
          <a:p>
            <a:r>
              <a:rPr lang="fr-FR" sz="2400" dirty="0" smtClean="0">
                <a:solidFill>
                  <a:srgbClr val="0070C0"/>
                </a:solidFill>
              </a:rPr>
              <a:t>Classification des êtres vivants</a:t>
            </a:r>
          </a:p>
          <a:p>
            <a:r>
              <a:rPr lang="fr-FR" sz="2400" dirty="0" smtClean="0">
                <a:solidFill>
                  <a:srgbClr val="0070C0"/>
                </a:solidFill>
              </a:rPr>
              <a:t>Cellule</a:t>
            </a:r>
          </a:p>
          <a:p>
            <a:r>
              <a:rPr lang="fr-FR" sz="2400" dirty="0" smtClean="0">
                <a:solidFill>
                  <a:srgbClr val="0070C0"/>
                </a:solidFill>
              </a:rPr>
              <a:t>Microorganismes</a:t>
            </a:r>
          </a:p>
          <a:p>
            <a:r>
              <a:rPr lang="fr-FR" sz="2400" dirty="0" smtClean="0">
                <a:solidFill>
                  <a:srgbClr val="0070C0"/>
                </a:solidFill>
              </a:rPr>
              <a:t>Besoins des animaux et des végétaux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67744" y="40466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3200" dirty="0">
                <a:solidFill>
                  <a:srgbClr val="FF0000"/>
                </a:solidFill>
              </a:rPr>
              <a:t>À la découverte de</a:t>
            </a:r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r>
              <a:rPr lang="fr-FR" sz="3200" dirty="0">
                <a:solidFill>
                  <a:srgbClr val="FF0000"/>
                </a:solidFill>
              </a:rPr>
              <a:t>l'environnement proche.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7544" y="2420888"/>
            <a:ext cx="8136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- Qu'est-ce que l'environnement ?</a:t>
            </a:r>
            <a:endParaRPr lang="fr-FR" sz="2800" dirty="0" smtClean="0"/>
          </a:p>
          <a:p>
            <a:r>
              <a:rPr lang="fr-FR" sz="2800" dirty="0"/>
              <a:t/>
            </a:r>
            <a:br>
              <a:rPr lang="fr-FR" sz="2800" dirty="0"/>
            </a:br>
            <a:endParaRPr lang="fr-FR" sz="2800" dirty="0"/>
          </a:p>
          <a:p>
            <a:r>
              <a:rPr lang="fr-FR" sz="2800" dirty="0"/>
              <a:t>- De quoi l'environnement proche est-il composé ?</a:t>
            </a:r>
          </a:p>
        </p:txBody>
      </p:sp>
      <p:pic>
        <p:nvPicPr>
          <p:cNvPr id="18434" name="Picture 2" descr="C:\Users\Baptiste\Documents\Cours Baba\Cours 6e\Sciences-et-techno\IMG-Loulou-bleu\Loulou-bleu-middle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628800"/>
            <a:ext cx="1358900" cy="1828800"/>
          </a:xfrm>
          <a:prstGeom prst="rect">
            <a:avLst/>
          </a:prstGeom>
          <a:noFill/>
        </p:spPr>
      </p:pic>
      <p:pic>
        <p:nvPicPr>
          <p:cNvPr id="18436" name="Picture 4" descr="C:\Users\Baptiste\Documents\Cours Baba\Cours 6e\Sciences-et-techno\IMG-Loulou-bleu\Loulou-bleu-middle_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509120"/>
            <a:ext cx="1417638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7544" y="1330890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u="sng" dirty="0" smtClean="0">
                <a:solidFill>
                  <a:srgbClr val="00B050"/>
                </a:solidFill>
              </a:rPr>
              <a:t>Environnement :</a:t>
            </a:r>
          </a:p>
          <a:p>
            <a:endParaRPr lang="fr-FR" sz="2800" u="sng" dirty="0" smtClean="0">
              <a:solidFill>
                <a:srgbClr val="00B050"/>
              </a:solidFill>
            </a:endParaRPr>
          </a:p>
          <a:p>
            <a:endParaRPr lang="fr-FR" sz="2800" u="sng" dirty="0">
              <a:solidFill>
                <a:srgbClr val="00B050"/>
              </a:solidFill>
            </a:endParaRPr>
          </a:p>
          <a:p>
            <a:endParaRPr lang="fr-FR" sz="2800" u="sng" dirty="0" smtClean="0">
              <a:solidFill>
                <a:srgbClr val="00B050"/>
              </a:solidFill>
            </a:endParaRPr>
          </a:p>
          <a:p>
            <a:r>
              <a:rPr lang="fr-FR" sz="2800" u="sng" dirty="0" smtClean="0">
                <a:solidFill>
                  <a:srgbClr val="00B050"/>
                </a:solidFill>
              </a:rPr>
              <a:t>Objet :</a:t>
            </a:r>
          </a:p>
          <a:p>
            <a:endParaRPr lang="fr-FR" sz="2800" u="sng" dirty="0">
              <a:solidFill>
                <a:srgbClr val="00B050"/>
              </a:solidFill>
            </a:endParaRPr>
          </a:p>
          <a:p>
            <a:endParaRPr lang="fr-FR" sz="2800" u="sng" dirty="0" smtClean="0">
              <a:solidFill>
                <a:srgbClr val="00B050"/>
              </a:solidFill>
            </a:endParaRPr>
          </a:p>
          <a:p>
            <a:endParaRPr lang="fr-FR" sz="2800" u="sng" dirty="0" smtClean="0">
              <a:solidFill>
                <a:srgbClr val="00B050"/>
              </a:solidFill>
            </a:endParaRPr>
          </a:p>
          <a:p>
            <a:r>
              <a:rPr lang="fr-FR" sz="2800" u="sng" dirty="0" smtClean="0">
                <a:solidFill>
                  <a:srgbClr val="00B050"/>
                </a:solidFill>
              </a:rPr>
              <a:t>Matière :</a:t>
            </a:r>
            <a:endParaRPr lang="fr-FR" sz="2800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3528" y="332656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Préparer une sortie sur le terrain.</a:t>
            </a:r>
            <a:endParaRPr lang="fr-FR" sz="2800" dirty="0" smtClean="0"/>
          </a:p>
          <a:p>
            <a:r>
              <a:rPr lang="fr-FR" sz="2800" u="sng" dirty="0"/>
              <a:t/>
            </a:r>
            <a:br>
              <a:rPr lang="fr-FR" sz="2800" u="sng" dirty="0"/>
            </a:br>
            <a:endParaRPr lang="fr-FR" sz="2800" u="sng" dirty="0"/>
          </a:p>
          <a:p>
            <a:r>
              <a:rPr lang="fr-FR" sz="2800" u="sng" dirty="0"/>
              <a:t>Objectifs :</a:t>
            </a:r>
            <a:endParaRPr lang="fr-FR" sz="2800" dirty="0" smtClean="0"/>
          </a:p>
          <a:p>
            <a:endParaRPr lang="fr-FR" sz="2800" u="sng" dirty="0"/>
          </a:p>
          <a:p>
            <a:r>
              <a:rPr lang="fr-FR" sz="2800" u="sng" dirty="0"/>
              <a:t/>
            </a:r>
            <a:br>
              <a:rPr lang="fr-FR" sz="2800" u="sng" dirty="0"/>
            </a:br>
            <a:endParaRPr lang="fr-FR" sz="2800" u="sng" dirty="0"/>
          </a:p>
          <a:p>
            <a:r>
              <a:rPr lang="fr-FR" sz="2800" u="sng" dirty="0"/>
              <a:t>Matériel :</a:t>
            </a:r>
            <a:endParaRPr lang="fr-FR" sz="2800" dirty="0" smtClean="0"/>
          </a:p>
          <a:p>
            <a:endParaRPr lang="fr-FR" sz="2800" u="sng" dirty="0"/>
          </a:p>
          <a:p>
            <a:r>
              <a:rPr lang="fr-FR" sz="2800" u="sng" dirty="0"/>
              <a:t/>
            </a:r>
            <a:br>
              <a:rPr lang="fr-FR" sz="2800" u="sng" dirty="0"/>
            </a:br>
            <a:endParaRPr lang="fr-FR" sz="2800" u="sng" dirty="0"/>
          </a:p>
          <a:p>
            <a:r>
              <a:rPr lang="fr-FR" sz="2800" u="sng" dirty="0"/>
              <a:t>Protocole :</a:t>
            </a:r>
            <a:endParaRPr lang="fr-FR" sz="2800" dirty="0"/>
          </a:p>
        </p:txBody>
      </p:sp>
      <p:pic>
        <p:nvPicPr>
          <p:cNvPr id="19458" name="Picture 2" descr="C:\Users\Baptiste\Documents\Cours Baba\Cours 6e\Sciences-et-techno\IMG-Loulou-bleu\Loulou-bleu-middle_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2852936"/>
            <a:ext cx="1420812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148</Words>
  <Application>Microsoft Office PowerPoint</Application>
  <PresentationFormat>Affichage à l'écran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Baptiste</dc:creator>
  <cp:lastModifiedBy>Baptiste</cp:lastModifiedBy>
  <cp:revision>7</cp:revision>
  <dcterms:created xsi:type="dcterms:W3CDTF">2017-09-06T19:54:35Z</dcterms:created>
  <dcterms:modified xsi:type="dcterms:W3CDTF">2017-09-06T20:48:49Z</dcterms:modified>
</cp:coreProperties>
</file>