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 algn="ctr"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/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94" name="« Saisissez une citation ici. »"/>
          <p:cNvSpPr/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1 : Calcul littéral (suite 2)"/>
          <p:cNvSpPr/>
          <p:nvPr>
            <p:ph type="ctrTitle"/>
          </p:nvPr>
        </p:nvSpPr>
        <p:spPr>
          <a:xfrm>
            <a:off x="1270000" y="2916709"/>
            <a:ext cx="10464801" cy="3302001"/>
          </a:xfrm>
          <a:prstGeom prst="rect">
            <a:avLst/>
          </a:prstGeom>
        </p:spPr>
        <p:txBody>
          <a:bodyPr anchor="ctr"/>
          <a:lstStyle>
            <a:lvl1pPr algn="ctr"/>
          </a:lstStyle>
          <a:p>
            <a:pPr/>
            <a:r>
              <a:t>Séquence 11 : Calcul littéral (suite 2)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Une équation est une égalité où figure un nombre inconnu désigné par une lettre.…"/>
          <p:cNvSpPr/>
          <p:nvPr>
            <p:ph type="subTitle" idx="1"/>
          </p:nvPr>
        </p:nvSpPr>
        <p:spPr>
          <a:xfrm>
            <a:off x="2030282" y="1894049"/>
            <a:ext cx="10464801" cy="7703269"/>
          </a:xfrm>
          <a:prstGeom prst="rect">
            <a:avLst/>
          </a:prstGeom>
        </p:spPr>
        <p:txBody>
          <a:bodyPr anchor="ctr"/>
          <a:lstStyle/>
          <a:p>
            <a:pPr defTabSz="560831">
              <a:defRPr sz="57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Une </a:t>
            </a:r>
            <a:r>
              <a:rPr>
                <a:solidFill>
                  <a:srgbClr val="35CC72"/>
                </a:solidFill>
              </a:rPr>
              <a:t>équation</a:t>
            </a:r>
            <a:r>
              <a:t> est une égalité où figure un nombre inconnu désigné par une lettre.</a:t>
            </a:r>
          </a:p>
          <a:p>
            <a:pPr defTabSz="560831">
              <a:defRPr sz="57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  <a:p>
            <a:pPr defTabSz="560831">
              <a:defRPr sz="57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Chaque côté de l’égalité s’appelle </a:t>
            </a:r>
            <a:r>
              <a:rPr>
                <a:solidFill>
                  <a:srgbClr val="35CC72"/>
                </a:solidFill>
              </a:rPr>
              <a:t>un membre de l’équation</a:t>
            </a:r>
            <a:r>
              <a:t>.</a:t>
            </a:r>
          </a:p>
          <a:p>
            <a:pPr defTabSz="431596">
              <a:defRPr sz="1152" u="none">
                <a:solidFill>
                  <a:srgbClr val="FF00FF"/>
                </a:solidFill>
                <a:uFill>
                  <a:solidFill>
                    <a:srgbClr val="FF00FF"/>
                  </a:solidFill>
                </a:u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  <a:p>
            <a:pPr defTabSz="431596">
              <a:defRPr b="1" sz="1152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/>
                <a:ea typeface="Times New Roman"/>
                <a:cs typeface="Times New Roman"/>
                <a:sym typeface="Times New Roman"/>
              </a:defRPr>
            </a:pPr>
          </a:p>
        </p:txBody>
      </p:sp>
      <p:sp>
        <p:nvSpPr>
          <p:cNvPr id="122" name="Notion d’équation"/>
          <p:cNvSpPr/>
          <p:nvPr>
            <p:ph type="ctrTitle"/>
          </p:nvPr>
        </p:nvSpPr>
        <p:spPr>
          <a:xfrm>
            <a:off x="2030282" y="203130"/>
            <a:ext cx="10464801" cy="1771469"/>
          </a:xfrm>
          <a:prstGeom prst="rect">
            <a:avLst/>
          </a:prstGeom>
        </p:spPr>
        <p:txBody>
          <a:bodyPr anchor="ctr"/>
          <a:lstStyle>
            <a:lvl1pPr marL="1411111" indent="-1411111">
              <a:buSzPct val="100000"/>
              <a:buAutoNum type="romanUcPeriod" startAt="1"/>
            </a:lvl1pPr>
          </a:lstStyle>
          <a:p>
            <a:pPr/>
            <a:r>
              <a:t>Notion d’équation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Exemple :  4x + 2 = 26 - 8x…"/>
          <p:cNvSpPr/>
          <p:nvPr>
            <p:ph type="subTitle" idx="1"/>
          </p:nvPr>
        </p:nvSpPr>
        <p:spPr>
          <a:xfrm>
            <a:off x="1906993" y="355539"/>
            <a:ext cx="10464801" cy="9042522"/>
          </a:xfrm>
          <a:prstGeom prst="rect">
            <a:avLst/>
          </a:prstGeom>
        </p:spPr>
        <p:txBody>
          <a:bodyPr/>
          <a:lstStyle/>
          <a:p>
            <a:pPr defTabSz="560831">
              <a:defRPr sz="576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/>
              <a:t>Exemple :</a:t>
            </a:r>
            <a:r>
              <a:t>  4</a:t>
            </a:r>
            <a:r>
              <a:rPr sz="6144">
                <a:latin typeface="SignPainter-HouseScript"/>
                <a:ea typeface="SignPainter-HouseScript"/>
                <a:cs typeface="SignPainter-HouseScript"/>
                <a:sym typeface="SignPainter-HouseScript"/>
              </a:rPr>
              <a:t>x</a:t>
            </a:r>
            <a:r>
              <a:t> + 2 = 26 - 8</a:t>
            </a:r>
            <a:r>
              <a:rPr sz="6144">
                <a:latin typeface="SignPainter-HouseScript"/>
                <a:ea typeface="SignPainter-HouseScript"/>
                <a:cs typeface="SignPainter-HouseScript"/>
                <a:sym typeface="SignPainter-HouseScript"/>
              </a:rPr>
              <a:t>x</a:t>
            </a:r>
            <a:endParaRPr b="1" u="sng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defTabSz="560831">
              <a:defRPr sz="576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>
              <a:uFill>
                <a:solidFill>
                  <a:srgbClr val="FF00FF"/>
                </a:solidFill>
              </a:uFill>
            </a:endParaRPr>
          </a:p>
          <a:p>
            <a:pPr defTabSz="560831">
              <a:defRPr sz="576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35CC72"/>
                </a:solidFill>
              </a:rPr>
              <a:t>Résoudre</a:t>
            </a:r>
            <a:r>
              <a:t> cette équation, c’est trouver par quel(s) nombre(s) il faut remplacer </a:t>
            </a:r>
            <a:r>
              <a:rPr sz="6144">
                <a:latin typeface="SignPainter-HouseScript"/>
                <a:ea typeface="SignPainter-HouseScript"/>
                <a:cs typeface="SignPainter-HouseScript"/>
                <a:sym typeface="SignPainter-HouseScript"/>
              </a:rPr>
              <a:t>x</a:t>
            </a:r>
            <a:r>
              <a:t> pour obtenir une égalité vraie. On dit que ce (ou ces) nombre(s) est </a:t>
            </a:r>
            <a:r>
              <a:rPr>
                <a:solidFill>
                  <a:srgbClr val="35CC72"/>
                </a:solidFill>
              </a:rPr>
              <a:t>solution de l’équation</a:t>
            </a:r>
            <a:r>
              <a:t>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4x + 2 = 26 - 8x…"/>
          <p:cNvSpPr/>
          <p:nvPr>
            <p:ph type="subTitle" idx="1"/>
          </p:nvPr>
        </p:nvSpPr>
        <p:spPr>
          <a:xfrm>
            <a:off x="1906993" y="355539"/>
            <a:ext cx="10464801" cy="9042522"/>
          </a:xfrm>
          <a:prstGeom prst="rect">
            <a:avLst/>
          </a:prstGeom>
        </p:spPr>
        <p:txBody>
          <a:bodyPr/>
          <a:lstStyle/>
          <a:p>
            <a:pPr defTabSz="560831">
              <a:defRPr sz="576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4</a:t>
            </a:r>
            <a:r>
              <a:rPr sz="6144">
                <a:latin typeface="SignPainter-HouseScript"/>
                <a:ea typeface="SignPainter-HouseScript"/>
                <a:cs typeface="SignPainter-HouseScript"/>
                <a:sym typeface="SignPainter-HouseScript"/>
              </a:rPr>
              <a:t>x</a:t>
            </a:r>
            <a:r>
              <a:t> + 2 = 26 - 8</a:t>
            </a:r>
            <a:r>
              <a:rPr sz="6144">
                <a:latin typeface="SignPainter-HouseScript"/>
                <a:ea typeface="SignPainter-HouseScript"/>
                <a:cs typeface="SignPainter-HouseScript"/>
                <a:sym typeface="SignPainter-HouseScript"/>
              </a:rPr>
              <a:t>x</a:t>
            </a:r>
            <a:endParaRPr sz="6144">
              <a:latin typeface="SignPainter-HouseScript"/>
              <a:ea typeface="SignPainter-HouseScript"/>
              <a:cs typeface="SignPainter-HouseScript"/>
              <a:sym typeface="SignPainter-HouseScript"/>
            </a:endParaRPr>
          </a:p>
          <a:p>
            <a:pPr defTabSz="560831">
              <a:defRPr sz="57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 sz="6144">
              <a:latin typeface="SignPainter-HouseScript"/>
              <a:ea typeface="SignPainter-HouseScript"/>
              <a:cs typeface="SignPainter-HouseScript"/>
              <a:sym typeface="SignPainter-HouseScript"/>
            </a:endParaRPr>
          </a:p>
          <a:p>
            <a:pPr defTabSz="560831">
              <a:defRPr sz="576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2 est solution de l’équation car</a:t>
            </a:r>
          </a:p>
          <a:p>
            <a:pPr marL="1076959" indent="-711199" defTabSz="560831">
              <a:buSzPct val="75000"/>
              <a:buChar char="•"/>
              <a:defRPr sz="576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4 x 2 + 2 = 8   + 2 = 10</a:t>
            </a:r>
          </a:p>
          <a:p>
            <a:pPr marL="1076959" indent="-711199" defTabSz="560831">
              <a:buSzPct val="75000"/>
              <a:buChar char="•"/>
              <a:defRPr sz="576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26 - 8 x 2 = 26 - 16 = 10</a:t>
            </a:r>
          </a:p>
          <a:p>
            <a:pPr marL="1076959" indent="-711199" defTabSz="560831">
              <a:buSzPct val="75000"/>
              <a:buChar char="•"/>
              <a:defRPr sz="576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10 = 10</a:t>
            </a:r>
          </a:p>
          <a:p>
            <a:pPr defTabSz="560831">
              <a:defRPr sz="576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Règle 1 : une égalité est conservée lorsqu’on ajoute (ou retranche) un même nombre aux deux membres de l’égalité."/>
          <p:cNvSpPr/>
          <p:nvPr>
            <p:ph type="subTitle" idx="1"/>
          </p:nvPr>
        </p:nvSpPr>
        <p:spPr>
          <a:xfrm>
            <a:off x="1783704" y="3121267"/>
            <a:ext cx="10464801" cy="6306760"/>
          </a:xfrm>
          <a:prstGeom prst="rect">
            <a:avLst/>
          </a:prstGeom>
        </p:spPr>
        <p:txBody>
          <a:bodyPr anchor="ctr"/>
          <a:lstStyle/>
          <a:p>
            <a:pPr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>
                <a:solidFill>
                  <a:srgbClr val="FF2600"/>
                </a:solidFill>
              </a:rPr>
              <a:t>Règle 1 :</a:t>
            </a:r>
            <a:r>
              <a:t> une égalité est conservée lorsqu’on ajoute (ou retranche) un même nombre aux deux membres de l’égalité.</a:t>
            </a:r>
          </a:p>
        </p:txBody>
      </p:sp>
      <p:sp>
        <p:nvSpPr>
          <p:cNvPr id="129" name="Égalité, addition et soustraction"/>
          <p:cNvSpPr/>
          <p:nvPr>
            <p:ph type="ctrTitle"/>
          </p:nvPr>
        </p:nvSpPr>
        <p:spPr>
          <a:xfrm>
            <a:off x="2174120" y="-83326"/>
            <a:ext cx="10464801" cy="3302001"/>
          </a:xfrm>
          <a:prstGeom prst="rect">
            <a:avLst/>
          </a:prstGeom>
        </p:spPr>
        <p:txBody>
          <a:bodyPr anchor="ctr"/>
          <a:lstStyle>
            <a:lvl1pPr marL="1411111" indent="-1411111">
              <a:buSzPct val="100000"/>
              <a:buAutoNum type="romanUcPeriod" startAt="2"/>
            </a:lvl1pPr>
          </a:lstStyle>
          <a:p>
            <a:pPr/>
            <a:r>
              <a:t>Égalité, addition et soustraction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i a = b…"/>
          <p:cNvSpPr/>
          <p:nvPr>
            <p:ph type="subTitle" idx="1"/>
          </p:nvPr>
        </p:nvSpPr>
        <p:spPr>
          <a:xfrm>
            <a:off x="1783704" y="325574"/>
            <a:ext cx="10464801" cy="9102453"/>
          </a:xfrm>
          <a:prstGeom prst="rect">
            <a:avLst/>
          </a:prstGeom>
        </p:spPr>
        <p:txBody>
          <a:bodyPr anchor="ctr"/>
          <a:lstStyle/>
          <a:p>
            <a:pPr algn="ctr">
              <a:defRPr sz="600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Si a = b </a:t>
            </a:r>
          </a:p>
          <a:p>
            <a:pPr algn="ctr">
              <a:defRPr sz="600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alors a + c = b + c </a:t>
            </a:r>
          </a:p>
          <a:p>
            <a:pPr algn="ctr">
              <a:defRPr sz="600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    et a - c = b - c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Règle 2 : une égalité est conservée lorsqu’on multiplie (ou divise) par un même nombre non nul chaque membre de l’égalité."/>
          <p:cNvSpPr/>
          <p:nvPr>
            <p:ph type="subTitle" idx="1"/>
          </p:nvPr>
        </p:nvSpPr>
        <p:spPr>
          <a:xfrm>
            <a:off x="1941613" y="2833356"/>
            <a:ext cx="10464801" cy="6290871"/>
          </a:xfrm>
          <a:prstGeom prst="rect">
            <a:avLst/>
          </a:prstGeom>
        </p:spPr>
        <p:txBody>
          <a:bodyPr anchor="ctr"/>
          <a:lstStyle/>
          <a:p>
            <a:pPr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 u="sng">
                <a:solidFill>
                  <a:srgbClr val="FF2600"/>
                </a:solidFill>
              </a:rPr>
              <a:t>Règle 2 :</a:t>
            </a:r>
            <a:r>
              <a:t> une égalité est conservée lorsqu’on multiplie (ou divise) par un même nombre non nul chaque membre de l’égalité.</a:t>
            </a:r>
          </a:p>
        </p:txBody>
      </p:sp>
      <p:sp>
        <p:nvSpPr>
          <p:cNvPr id="134" name="Égalité, multiplication et division"/>
          <p:cNvSpPr/>
          <p:nvPr>
            <p:ph type="ctrTitle"/>
          </p:nvPr>
        </p:nvSpPr>
        <p:spPr>
          <a:xfrm>
            <a:off x="1941613" y="137617"/>
            <a:ext cx="10464801" cy="2711896"/>
          </a:xfrm>
          <a:prstGeom prst="rect">
            <a:avLst/>
          </a:prstGeom>
        </p:spPr>
        <p:txBody>
          <a:bodyPr anchor="ctr"/>
          <a:lstStyle>
            <a:lvl1pPr marL="1199444" indent="-1199444" defTabSz="496570">
              <a:buSzPct val="100000"/>
              <a:buAutoNum type="romanUcPeriod" startAt="3"/>
              <a:defRPr sz="6800"/>
            </a:lvl1pPr>
          </a:lstStyle>
          <a:p>
            <a:pPr/>
            <a:r>
              <a:t>Égalité, multiplication et division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i a = b…"/>
          <p:cNvSpPr/>
          <p:nvPr>
            <p:ph type="subTitle" idx="1"/>
          </p:nvPr>
        </p:nvSpPr>
        <p:spPr>
          <a:xfrm>
            <a:off x="1899500" y="325574"/>
            <a:ext cx="10464801" cy="9102453"/>
          </a:xfrm>
          <a:prstGeom prst="rect">
            <a:avLst/>
          </a:prstGeom>
        </p:spPr>
        <p:txBody>
          <a:bodyPr anchor="ctr"/>
          <a:lstStyle/>
          <a:p>
            <a:pPr algn="ctr">
              <a:defRPr sz="600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Si a = b </a:t>
            </a:r>
          </a:p>
          <a:p>
            <a:pPr algn="ctr">
              <a:defRPr sz="600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alors a x c = b x c </a:t>
            </a:r>
          </a:p>
          <a:p>
            <a:pPr algn="ctr">
              <a:defRPr sz="6000" u="none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et</a:t>
            </a:r>
            <a:r>
              <a:rPr>
                <a:solidFill>
                  <a:srgbClr val="FF2600">
                    <a:alpha val="0"/>
                  </a:srgbClr>
                </a:solidFill>
              </a:rPr>
              <a:t>    …………….</a:t>
            </a:r>
          </a:p>
        </p:txBody>
      </p:sp>
      <p:pic>
        <p:nvPicPr>
          <p:cNvPr id="137" name="pasted-image.pdf" descr="pasted-image.pdf"/>
          <p:cNvPicPr>
            <a:picLocks noChangeAspect="1"/>
          </p:cNvPicPr>
          <p:nvPr/>
        </p:nvPicPr>
        <p:blipFill>
          <a:blip r:embed="rId3">
            <a:extLst/>
          </a:blip>
          <a:srcRect l="82567" t="4585" r="0" b="28785"/>
          <a:stretch>
            <a:fillRect/>
          </a:stretch>
        </p:blipFill>
        <p:spPr>
          <a:xfrm>
            <a:off x="5752885" y="5248624"/>
            <a:ext cx="2340990" cy="218933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Les étapes pour résoudre un problème à l’aide d’une équation :…"/>
          <p:cNvSpPr/>
          <p:nvPr>
            <p:ph type="subTitle" idx="1"/>
          </p:nvPr>
        </p:nvSpPr>
        <p:spPr>
          <a:xfrm>
            <a:off x="2283153" y="2156872"/>
            <a:ext cx="10464801" cy="6887656"/>
          </a:xfrm>
          <a:prstGeom prst="rect">
            <a:avLst/>
          </a:prstGeom>
        </p:spPr>
        <p:txBody>
          <a:bodyPr anchor="ctr"/>
          <a:lstStyle/>
          <a:p>
            <a:pPr defTabSz="455675">
              <a:defRPr sz="468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Les étapes pour résoudre un problème à l’aide d’une équation :</a:t>
            </a:r>
          </a:p>
          <a:p>
            <a:pPr marL="1069847" indent="-891539" defTabSz="455675">
              <a:buSzPct val="100000"/>
              <a:buFont typeface="Symbol"/>
              <a:buChar char="·"/>
              <a:defRPr sz="468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J’appelle </a:t>
            </a:r>
            <a:r>
              <a:rPr sz="4992">
                <a:latin typeface="SignPainter-HouseScript"/>
                <a:ea typeface="SignPainter-HouseScript"/>
                <a:cs typeface="SignPainter-HouseScript"/>
                <a:sym typeface="SignPainter-HouseScript"/>
              </a:rPr>
              <a:t>x</a:t>
            </a:r>
            <a:r>
              <a:t> l’inconnue du problème</a:t>
            </a:r>
          </a:p>
          <a:p>
            <a:pPr marL="1069847" indent="-891539" defTabSz="455675">
              <a:buSzPct val="100000"/>
              <a:buFont typeface="Symbol"/>
              <a:buChar char="·"/>
              <a:defRPr sz="468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Je traduis l’énoncé par une équation</a:t>
            </a:r>
          </a:p>
          <a:p>
            <a:pPr marL="1069847" indent="-891539" defTabSz="455675">
              <a:buSzPct val="100000"/>
              <a:buFont typeface="Symbol"/>
              <a:buChar char="·"/>
              <a:defRPr sz="468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Je résous l’équation</a:t>
            </a:r>
          </a:p>
          <a:p>
            <a:pPr marL="1069847" indent="-891539" defTabSz="455675">
              <a:buSzPct val="100000"/>
              <a:buFont typeface="Symbol"/>
              <a:buChar char="·"/>
              <a:defRPr sz="468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Je fais une phrase de réponse</a:t>
            </a:r>
          </a:p>
          <a:p>
            <a:pPr marL="1069847" indent="-891539" defTabSz="455675">
              <a:buSzPct val="100000"/>
              <a:buFont typeface="Symbol"/>
              <a:buChar char="·"/>
              <a:defRPr sz="468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Je vérifie  mon résultat</a:t>
            </a:r>
          </a:p>
        </p:txBody>
      </p:sp>
      <p:sp>
        <p:nvSpPr>
          <p:cNvPr id="140" name="Mettre en équation"/>
          <p:cNvSpPr/>
          <p:nvPr>
            <p:ph type="ctrTitle"/>
          </p:nvPr>
        </p:nvSpPr>
        <p:spPr>
          <a:xfrm>
            <a:off x="1800367" y="52726"/>
            <a:ext cx="11041437" cy="1936098"/>
          </a:xfrm>
          <a:prstGeom prst="rect">
            <a:avLst/>
          </a:prstGeom>
        </p:spPr>
        <p:txBody>
          <a:bodyPr anchor="ctr"/>
          <a:lstStyle>
            <a:lvl1pPr marL="1411111" indent="-1411111">
              <a:buSzPct val="100000"/>
              <a:buAutoNum type="romanUcPeriod" startAt="4"/>
            </a:lvl1pPr>
          </a:lstStyle>
          <a:p>
            <a:pPr/>
            <a:r>
              <a:t>Mettre en équation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