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charts/chart1.xml" ContentType="application/vnd.openxmlformats-officedocument.drawingml.chart+xml"/>
  <Override PartName="/ppt/charts/chart2.xml" ContentType="application/vnd.openxmlformats-officedocument.drawingml.chart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/Relationships>
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Sheet1.xlsx"/></Relationships>

</file>

<file path=ppt/charts/_rels/chart2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Sheet2.xlsx"/></Relationships>
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595697"/>
          <c:y val="0.0476442"/>
          <c:w val="0.93543"/>
          <c:h val="0.8700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Région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atOff val="-3355"/>
                    <a:lumOff val="26614"/>
                  </a:schemeClr>
                </a:gs>
                <a:gs pos="100000">
                  <a:schemeClr val="accent1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1" i="0" strike="noStrike" sz="2890" u="none">
                    <a:solidFill>
                      <a:srgbClr val="FFFFFF"/>
                    </a:solidFill>
                    <a:effectLst>
                      <a:outerShdw sx="100000" sy="100000" kx="0" ky="0" algn="tl" rotWithShape="1" blurRad="127000" dist="25433" dir="5400000">
                        <a:srgbClr val="000000">
                          <a:alpha val="60000"/>
                        </a:srgbClr>
                      </a:outerShdw>
                    </a:effectLst>
                    <a:latin typeface="Comic Sans MS"/>
                  </a:defRPr>
                </a:pPr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strCache>
            </c:strRef>
          </c:cat>
          <c:val>
            <c:numRef>
              <c:f>Sheet1!$B$2:$G$2</c:f>
              <c:numCache>
                <c:ptCount val="6"/>
                <c:pt idx="0">
                  <c:v>11.000000</c:v>
                </c:pt>
                <c:pt idx="1">
                  <c:v>8.000000</c:v>
                </c:pt>
                <c:pt idx="2">
                  <c:v>6.000000</c:v>
                </c:pt>
                <c:pt idx="3">
                  <c:v>10.000000</c:v>
                </c:pt>
                <c:pt idx="4">
                  <c:v>8.000000</c:v>
                </c:pt>
                <c:pt idx="5">
                  <c:v>7.000000</c:v>
                </c:pt>
              </c:numCache>
            </c:numRef>
          </c:val>
        </c:ser>
        <c:gapWidth val="500"/>
        <c:overlap val="-10"/>
        <c:axId val="2094734552"/>
        <c:axId val="2094734553"/>
      </c:bar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b="1" i="0" strike="noStrike" sz="2220" u="none">
                <a:solidFill>
                  <a:srgbClr val="000000"/>
                </a:solidFill>
                <a:latin typeface="Comic Sans MS"/>
              </a:defRPr>
            </a:pPr>
          </a:p>
        </c:txPr>
        <c:crossAx val="2094734553"/>
        <c:crosses val="autoZero"/>
        <c:auto val="1"/>
        <c:lblAlgn val="ctr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numFmt formatCode="General" sourceLinked="0"/>
        <c:majorTickMark val="none"/>
        <c:minorTickMark val="none"/>
        <c:tickLblPos val="nextTo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b="1" i="0" strike="noStrike" sz="2220" u="none">
                <a:solidFill>
                  <a:srgbClr val="000000"/>
                </a:solidFill>
                <a:latin typeface="Comic Sans MS"/>
              </a:defRPr>
            </a:pPr>
          </a:p>
        </c:txPr>
        <c:crossAx val="2094734552"/>
        <c:crosses val="autoZero"/>
        <c:crossBetween val="between"/>
        <c:majorUnit val="1"/>
        <c:minorUnit val="0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title>
      <c:tx>
        <c:rich>
          <a:bodyPr rot="0"/>
          <a:lstStyle/>
          <a:p>
            <a:pPr>
              <a:defRPr b="0" i="0" strike="noStrike" sz="2600" u="none">
                <a:solidFill>
                  <a:srgbClr val="000000"/>
                </a:solidFill>
                <a:latin typeface="Helvetica Light"/>
              </a:defRPr>
            </a:pPr>
            <a:r>
              <a:rPr b="0" i="0" strike="noStrike" sz="2600" u="none">
                <a:solidFill>
                  <a:srgbClr val="000000"/>
                </a:solidFill>
                <a:latin typeface="Helvetica Light"/>
              </a:rPr>
              <a:t>Diagramme circulaire</a:t>
            </a:r>
          </a:p>
        </c:rich>
      </c:tx>
      <c:layout>
        <c:manualLayout>
          <c:xMode val="edge"/>
          <c:yMode val="edge"/>
          <c:x val="0.332048"/>
          <c:y val="0"/>
          <c:w val="0.335903"/>
          <c:h val="0.0935592"/>
        </c:manualLayout>
      </c:layout>
      <c:overlay val="1"/>
      <c:spPr>
        <a:noFill/>
        <a:effectLst/>
      </c:spPr>
    </c:title>
    <c:autoTitleDeleted val="1"/>
    <c:plotArea>
      <c:layout>
        <c:manualLayout>
          <c:layoutTarget val="inner"/>
          <c:xMode val="edge"/>
          <c:yMode val="edge"/>
          <c:x val="0.172715"/>
          <c:y val="0.0935592"/>
          <c:w val="0.65457"/>
          <c:h val="0.81592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Effectif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atOff val="-3355"/>
                    <a:lumOff val="26614"/>
                  </a:schemeClr>
                </a:gs>
                <a:gs pos="100000">
                  <a:schemeClr val="accent1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gradFill flip="none" rotWithShape="1">
                <a:gsLst>
                  <a:gs pos="0">
                    <a:schemeClr val="accent1">
                      <a:satOff val="-3355"/>
                      <a:lumOff val="26614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gradFill flip="none" rotWithShape="1">
                <a:gsLst>
                  <a:gs pos="0">
                    <a:schemeClr val="accent2">
                      <a:hueOff val="-2473793"/>
                      <a:satOff val="-50209"/>
                      <a:lumOff val="23543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c:spPr>
          </c:dPt>
          <c:dPt>
            <c:idx val="2"/>
            <c:explosion val="0"/>
            <c:spPr>
              <a:gradFill flip="none" rotWithShape="1">
                <a:gsLst>
                  <a:gs pos="0">
                    <a:schemeClr val="accent3">
                      <a:hueOff val="136527"/>
                      <a:satOff val="23858"/>
                      <a:lumOff val="7773"/>
                    </a:schemeClr>
                  </a:gs>
                  <a:gs pos="100000">
                    <a:schemeClr val="accent3">
                      <a:hueOff val="-192295"/>
                      <a:satOff val="2884"/>
                      <a:lumOff val="-7566"/>
                    </a:scheme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c:spPr>
          </c:dPt>
          <c:dPt>
            <c:idx val="3"/>
            <c:explosion val="0"/>
            <c:spPr>
              <a:gradFill flip="none" rotWithShape="1">
                <a:gsLst>
                  <a:gs pos="0">
                    <a:schemeClr val="accent4">
                      <a:hueOff val="495547"/>
                      <a:lumOff val="5161"/>
                    </a:schemeClr>
                  </a:gs>
                  <a:gs pos="100000">
                    <a:schemeClr val="accent4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c:spPr>
          </c:dPt>
          <c:dPt>
            <c:idx val="4"/>
            <c:explosion val="0"/>
            <c:spPr>
              <a:gradFill flip="none" rotWithShape="1">
                <a:gsLst>
                  <a:gs pos="0">
                    <a:schemeClr val="accent5">
                      <a:hueOff val="260291"/>
                      <a:satOff val="1998"/>
                      <a:lumOff val="12368"/>
                    </a:schemeClr>
                  </a:gs>
                  <a:gs pos="100000">
                    <a:schemeClr val="accent5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c:spPr>
          </c:dPt>
          <c:dPt>
            <c:idx val="5"/>
            <c:explosion val="0"/>
            <c:spPr>
              <a:gradFill flip="none" rotWithShape="1">
                <a:gsLst>
                  <a:gs pos="0">
                    <a:schemeClr val="accent6">
                      <a:hueOff val="-337441"/>
                      <a:satOff val="-6596"/>
                      <a:lumOff val="10008"/>
                    </a:schemeClr>
                  </a:gs>
                  <a:gs pos="100000">
                    <a:schemeClr val="accent6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2600" u="none">
                      <a:solidFill>
                        <a:srgbClr val="FFFFFF"/>
                      </a:solidFill>
                      <a:effectLst>
                        <a:outerShdw sx="100000" sy="100000" kx="0" ky="0" algn="tl" rotWithShape="1" blurRad="127000" dist="50800" dir="5400000">
                          <a:srgbClr val="000000">
                            <a:alpha val="60000"/>
                          </a:srgbClr>
                        </a:outerShdw>
                      </a:effectLst>
                      <a:latin typeface="Helvetica Light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2600" u="none">
                      <a:solidFill>
                        <a:srgbClr val="FFFFFF"/>
                      </a:solidFill>
                      <a:effectLst>
                        <a:outerShdw sx="100000" sy="100000" kx="0" ky="0" algn="tl" rotWithShape="1" blurRad="127000" dist="50800" dir="5400000">
                          <a:srgbClr val="000000">
                            <a:alpha val="60000"/>
                          </a:srgbClr>
                        </a:outerShdw>
                      </a:effectLst>
                      <a:latin typeface="Helvetica Light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numFmt formatCode="#,##0%" sourceLinked="0"/>
              <c:txPr>
                <a:bodyPr/>
                <a:lstStyle/>
                <a:p>
                  <a:pPr>
                    <a:defRPr b="0" i="0" strike="noStrike" sz="2600" u="none">
                      <a:solidFill>
                        <a:srgbClr val="FFFFFF"/>
                      </a:solidFill>
                      <a:effectLst>
                        <a:outerShdw sx="100000" sy="100000" kx="0" ky="0" algn="tl" rotWithShape="1" blurRad="127000" dist="50800" dir="5400000">
                          <a:srgbClr val="000000">
                            <a:alpha val="60000"/>
                          </a:srgbClr>
                        </a:outerShdw>
                      </a:effectLst>
                      <a:latin typeface="Helvetica Light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numFmt formatCode="#,##0%" sourceLinked="0"/>
              <c:txPr>
                <a:bodyPr/>
                <a:lstStyle/>
                <a:p>
                  <a:pPr>
                    <a:defRPr b="0" i="0" strike="noStrike" sz="2600" u="none">
                      <a:solidFill>
                        <a:srgbClr val="FFFFFF"/>
                      </a:solidFill>
                      <a:effectLst>
                        <a:outerShdw sx="100000" sy="100000" kx="0" ky="0" algn="tl" rotWithShape="1" blurRad="127000" dist="50800" dir="5400000">
                          <a:srgbClr val="000000">
                            <a:alpha val="60000"/>
                          </a:srgbClr>
                        </a:outerShdw>
                      </a:effectLst>
                      <a:latin typeface="Helvetica Light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numFmt formatCode="#,##0%" sourceLinked="0"/>
              <c:txPr>
                <a:bodyPr/>
                <a:lstStyle/>
                <a:p>
                  <a:pPr>
                    <a:defRPr b="0" i="0" strike="noStrike" sz="2600" u="none">
                      <a:solidFill>
                        <a:srgbClr val="FFFFFF"/>
                      </a:solidFill>
                      <a:effectLst>
                        <a:outerShdw sx="100000" sy="100000" kx="0" ky="0" algn="tl" rotWithShape="1" blurRad="127000" dist="50800" dir="5400000">
                          <a:srgbClr val="000000">
                            <a:alpha val="60000"/>
                          </a:srgbClr>
                        </a:outerShdw>
                      </a:effectLst>
                      <a:latin typeface="Helvetica Light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numFmt formatCode="#,##0%" sourceLinked="0"/>
              <c:txPr>
                <a:bodyPr/>
                <a:lstStyle/>
                <a:p>
                  <a:pPr>
                    <a:defRPr b="0" i="0" strike="noStrike" sz="2600" u="none">
                      <a:solidFill>
                        <a:srgbClr val="FFFFFF"/>
                      </a:solidFill>
                      <a:effectLst>
                        <a:outerShdw sx="100000" sy="100000" kx="0" ky="0" algn="tl" rotWithShape="1" blurRad="127000" dist="50800" dir="5400000">
                          <a:srgbClr val="000000">
                            <a:alpha val="60000"/>
                          </a:srgbClr>
                        </a:outerShdw>
                      </a:effectLst>
                      <a:latin typeface="Helvetica Light"/>
                    </a:defRPr>
                  </a:pPr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2600" u="none">
                    <a:solidFill>
                      <a:srgbClr val="FFFFFF"/>
                    </a:solidFill>
                    <a:effectLst>
                      <a:outerShdw sx="100000" sy="100000" kx="0" ky="0" algn="tl" rotWithShape="1" blurRad="127000" dist="50800" dir="5400000">
                        <a:srgbClr val="000000">
                          <a:alpha val="60000"/>
                        </a:srgbClr>
                      </a:outerShdw>
                    </a:effectLst>
                    <a:latin typeface="Helvetica Light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Sheet1!$B$1:$G$1</c:f>
              <c:strCach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strCache>
            </c:strRef>
          </c:cat>
          <c:val>
            <c:numRef>
              <c:f>Sheet1!$B$2:$G$2</c:f>
              <c:numCache>
                <c:ptCount val="6"/>
                <c:pt idx="0">
                  <c:v>11.000000</c:v>
                </c:pt>
                <c:pt idx="1">
                  <c:v>8.000000</c:v>
                </c:pt>
                <c:pt idx="2">
                  <c:v>6.000000</c:v>
                </c:pt>
                <c:pt idx="3">
                  <c:v>10.000000</c:v>
                </c:pt>
                <c:pt idx="4">
                  <c:v>8.000000</c:v>
                </c:pt>
                <c:pt idx="5">
                  <c:v>7.000000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"/>
          <c:y val="0.943272"/>
          <c:w val="1"/>
          <c:h val="0.056728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b="0" i="0" strike="noStrike" sz="2200" u="none">
              <a:solidFill>
                <a:srgbClr val="000000"/>
              </a:solidFill>
              <a:latin typeface="Helvetica Light"/>
            </a:defRPr>
          </a:pPr>
        </a:p>
      </c:txPr>
    </c:legend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72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72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72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72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72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72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72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72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72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72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72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72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72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72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72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chart" Target="../charts/chart1.xml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chart" Target="../charts/char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7 : Statistiques"/>
          <p:cNvSpPr/>
          <p:nvPr>
            <p:ph type="ctrTitle"/>
          </p:nvPr>
        </p:nvSpPr>
        <p:spPr>
          <a:xfrm>
            <a:off x="1270000" y="2353239"/>
            <a:ext cx="10464800" cy="3302001"/>
          </a:xfrm>
          <a:prstGeom prst="rect">
            <a:avLst/>
          </a:prstGeom>
        </p:spPr>
        <p:txBody>
          <a:bodyPr/>
          <a:lstStyle/>
          <a:p>
            <a:pPr/>
            <a:r>
              <a:t>Séquence 17 : Statistiques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On a relevé les chiffres obtenus au lancé de dé"/>
          <p:cNvSpPr/>
          <p:nvPr>
            <p:ph type="subTitle" sz="half" idx="1"/>
          </p:nvPr>
        </p:nvSpPr>
        <p:spPr>
          <a:xfrm>
            <a:off x="2433225" y="2611000"/>
            <a:ext cx="9770338" cy="3302305"/>
          </a:xfrm>
          <a:prstGeom prst="rect">
            <a:avLst/>
          </a:prstGeom>
        </p:spPr>
        <p:txBody>
          <a:bodyPr/>
          <a:lstStyle/>
          <a:p>
            <a:pPr algn="ctr" defTabSz="457200">
              <a:lnSpc>
                <a:spcPct val="150000"/>
              </a:lnSpc>
              <a:defRPr b="1" sz="1100">
                <a:solidFill>
                  <a:srgbClr val="000000"/>
                </a:solidFill>
              </a:defRPr>
            </a:pPr>
          </a:p>
          <a:p>
            <a:pPr algn="just" defTabSz="457200">
              <a:lnSpc>
                <a:spcPct val="150000"/>
              </a:lnSpc>
              <a:defRPr sz="1100" u="none">
                <a:solidFill>
                  <a:srgbClr val="000000"/>
                </a:solidFill>
              </a:defRPr>
            </a:pPr>
          </a:p>
          <a:p>
            <a:pPr>
              <a:defRPr sz="6000" u="none">
                <a:solidFill>
                  <a:srgbClr val="005493"/>
                </a:solidFill>
              </a:defRPr>
            </a:pPr>
            <a:r>
              <a:t>On a relevé les chiffres obtenus au lancé de dé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● La série statistique est la liste des ……………. nombres.…"/>
          <p:cNvSpPr/>
          <p:nvPr>
            <p:ph type="subTitle" idx="1"/>
          </p:nvPr>
        </p:nvSpPr>
        <p:spPr>
          <a:xfrm>
            <a:off x="1270000" y="1600693"/>
            <a:ext cx="11513621" cy="7889065"/>
          </a:xfrm>
          <a:prstGeom prst="rect">
            <a:avLst/>
          </a:prstGeom>
        </p:spPr>
        <p:txBody>
          <a:bodyPr/>
          <a:lstStyle/>
          <a:p>
            <a:pPr defTabSz="426466">
              <a:defRPr sz="4380" u="none">
                <a:solidFill>
                  <a:srgbClr val="005493"/>
                </a:solidFill>
              </a:defRPr>
            </a:pPr>
            <a:r>
              <a:t>● La </a:t>
            </a:r>
            <a:r>
              <a:rPr>
                <a:solidFill>
                  <a:srgbClr val="79D600"/>
                </a:solidFill>
              </a:rPr>
              <a:t>série statistique</a:t>
            </a:r>
            <a:r>
              <a:t> est la liste des ……………. nombres.</a:t>
            </a:r>
          </a:p>
          <a:p>
            <a:pPr defTabSz="426466">
              <a:defRPr sz="4380" u="none">
                <a:solidFill>
                  <a:srgbClr val="005493"/>
                </a:solidFill>
              </a:defRPr>
            </a:pPr>
            <a:r>
              <a:t>● La </a:t>
            </a:r>
            <a:r>
              <a:rPr>
                <a:solidFill>
                  <a:srgbClr val="79D600"/>
                </a:solidFill>
              </a:rPr>
              <a:t>population</a:t>
            </a:r>
            <a:r>
              <a:t> étudiée est le dé.</a:t>
            </a:r>
          </a:p>
          <a:p>
            <a:pPr defTabSz="426466">
              <a:defRPr sz="4380" u="none">
                <a:solidFill>
                  <a:srgbClr val="005493"/>
                </a:solidFill>
              </a:defRPr>
            </a:pPr>
            <a:r>
              <a:t>● Le </a:t>
            </a:r>
            <a:r>
              <a:rPr>
                <a:solidFill>
                  <a:srgbClr val="79D600"/>
                </a:solidFill>
              </a:rPr>
              <a:t>caractère</a:t>
            </a:r>
            <a:r>
              <a:t> étudié est les valeurs prises du dé.</a:t>
            </a:r>
          </a:p>
          <a:p>
            <a:pPr defTabSz="426466">
              <a:defRPr sz="4380" u="none">
                <a:solidFill>
                  <a:srgbClr val="005493"/>
                </a:solidFill>
              </a:defRPr>
            </a:pPr>
            <a:r>
              <a:t>● Les valeurs prises par le caractère sont les différents chiffres pris par le dé …………………………………………………………</a:t>
            </a:r>
          </a:p>
          <a:p>
            <a:pPr defTabSz="426466">
              <a:defRPr sz="4380" u="none">
                <a:solidFill>
                  <a:srgbClr val="005493"/>
                </a:solidFill>
              </a:defRPr>
            </a:pPr>
            <a:r>
              <a:t>● Les </a:t>
            </a:r>
            <a:r>
              <a:rPr>
                <a:solidFill>
                  <a:srgbClr val="79D600"/>
                </a:solidFill>
              </a:rPr>
              <a:t>données</a:t>
            </a:r>
            <a:r>
              <a:t> de la série statistique sont chacune des ………….. valeurs.</a:t>
            </a:r>
          </a:p>
        </p:txBody>
      </p:sp>
      <p:sp>
        <p:nvSpPr>
          <p:cNvPr id="124" name="Vocabulaire"/>
          <p:cNvSpPr/>
          <p:nvPr>
            <p:ph type="ctrTitle"/>
          </p:nvPr>
        </p:nvSpPr>
        <p:spPr>
          <a:xfrm>
            <a:off x="1270000" y="70532"/>
            <a:ext cx="10464800" cy="1501980"/>
          </a:xfrm>
          <a:prstGeom prst="rect">
            <a:avLst/>
          </a:prstGeom>
        </p:spPr>
        <p:txBody>
          <a:bodyPr anchor="ctr"/>
          <a:lstStyle>
            <a:lvl1pPr marL="1397000" indent="-1397000" algn="l" defTabSz="578358">
              <a:buSzPct val="100000"/>
              <a:buAutoNum type="romanUcPeriod" startAt="1"/>
              <a:defRPr sz="7919"/>
            </a:lvl1pPr>
          </a:lstStyle>
          <a:p>
            <a:pPr/>
            <a:r>
              <a:t>Vocabulaire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L'effectif d'une donnée dans une série statistique est le nombre de fois où cette donnée apparaît."/>
          <p:cNvSpPr/>
          <p:nvPr>
            <p:ph type="subTitle" sz="half" idx="1"/>
          </p:nvPr>
        </p:nvSpPr>
        <p:spPr>
          <a:xfrm>
            <a:off x="2230176" y="1670130"/>
            <a:ext cx="9655589" cy="4631315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  <a:r>
              <a:t>L'</a:t>
            </a:r>
            <a:r>
              <a:rPr>
                <a:solidFill>
                  <a:srgbClr val="79D600"/>
                </a:solidFill>
              </a:rPr>
              <a:t>effectif</a:t>
            </a:r>
            <a:r>
              <a:t> d'une donnée dans une série statistique est le nombre de fois où cette donnée apparaît.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xemple :…"/>
          <p:cNvSpPr/>
          <p:nvPr>
            <p:ph type="subTitle" idx="1"/>
          </p:nvPr>
        </p:nvSpPr>
        <p:spPr>
          <a:xfrm>
            <a:off x="1912378" y="749967"/>
            <a:ext cx="10464801" cy="5737776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 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L'effectif de la valeur 3 est …........................ et l'effectif de la valeur 6 est ….................................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On peut regrouper les données de la série statistique dans un tableau d'effectifs  :"/>
          <p:cNvSpPr/>
          <p:nvPr>
            <p:ph type="subTitle" sz="half" idx="1"/>
          </p:nvPr>
        </p:nvSpPr>
        <p:spPr>
          <a:xfrm>
            <a:off x="1912378" y="298566"/>
            <a:ext cx="10464801" cy="4747421"/>
          </a:xfrm>
          <a:prstGeom prst="rect">
            <a:avLst/>
          </a:prstGeom>
        </p:spPr>
        <p:txBody>
          <a:bodyPr/>
          <a:lstStyle>
            <a:lvl1pPr>
              <a:defRPr sz="6000" u="none">
                <a:solidFill>
                  <a:srgbClr val="005493"/>
                </a:solidFill>
              </a:defRPr>
            </a:lvl1pPr>
          </a:lstStyle>
          <a:p>
            <a:pPr/>
            <a:r>
              <a:t>On peut regrouper les données de la série statistique dans un tableau d'effectifs  :</a:t>
            </a:r>
          </a:p>
        </p:txBody>
      </p:sp>
      <p:graphicFrame>
        <p:nvGraphicFramePr>
          <p:cNvPr id="131" name="Tableau"/>
          <p:cNvGraphicFramePr/>
          <p:nvPr/>
        </p:nvGraphicFramePr>
        <p:xfrm>
          <a:off x="540814" y="5315245"/>
          <a:ext cx="11684001" cy="406698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{33BA23B1-9221-436E-865A-0063620EA4FD}</a:tableStyleId>
              </a:tblPr>
              <a:tblGrid>
                <a:gridCol w="2686957"/>
                <a:gridCol w="1493157"/>
                <a:gridCol w="1493157"/>
                <a:gridCol w="1493157"/>
                <a:gridCol w="1493157"/>
                <a:gridCol w="1493157"/>
                <a:gridCol w="1493157"/>
              </a:tblGrid>
              <a:tr h="2014439"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Valeur prise par le dé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2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3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4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5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6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014439"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Effectif 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11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8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6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10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8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7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005493"/>
                      </a:solidFill>
                      <a:miter lim="400000"/>
                    </a:lnL>
                    <a:lnR w="38100">
                      <a:solidFill>
                        <a:srgbClr val="005493"/>
                      </a:solidFill>
                      <a:miter lim="400000"/>
                    </a:lnR>
                    <a:lnT w="38100">
                      <a:solidFill>
                        <a:srgbClr val="005493"/>
                      </a:solidFill>
                      <a:miter lim="400000"/>
                    </a:lnT>
                    <a:lnB w="38100">
                      <a:solidFill>
                        <a:srgbClr val="005493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La fréquence d'une donnée est le quotient de son effectif par le nombre total des données de cette série (ou effectif total)."/>
          <p:cNvSpPr/>
          <p:nvPr>
            <p:ph type="subTitle" idx="1"/>
          </p:nvPr>
        </p:nvSpPr>
        <p:spPr>
          <a:xfrm>
            <a:off x="1686677" y="327840"/>
            <a:ext cx="10464801" cy="5922920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  <a:r>
              <a:t>La </a:t>
            </a:r>
            <a:r>
              <a:rPr>
                <a:solidFill>
                  <a:srgbClr val="79D600"/>
                </a:solidFill>
              </a:rPr>
              <a:t>fréquence</a:t>
            </a:r>
            <a:r>
              <a:t> d'une donnée est le quotient de son effectif par le nombre total des données de cette série (ou effectif total).</a:t>
            </a:r>
          </a:p>
        </p:txBody>
      </p:sp>
      <p:grpSp>
        <p:nvGrpSpPr>
          <p:cNvPr id="139" name="Grouper"/>
          <p:cNvGrpSpPr/>
          <p:nvPr/>
        </p:nvGrpSpPr>
        <p:grpSpPr>
          <a:xfrm>
            <a:off x="1861033" y="5870358"/>
            <a:ext cx="9413217" cy="2303416"/>
            <a:chOff x="0" y="0"/>
            <a:chExt cx="9413215" cy="2303415"/>
          </a:xfrm>
        </p:grpSpPr>
        <p:sp>
          <p:nvSpPr>
            <p:cNvPr id="134" name="fréquence"/>
            <p:cNvSpPr/>
            <p:nvPr/>
          </p:nvSpPr>
          <p:spPr>
            <a:xfrm>
              <a:off x="0" y="431504"/>
              <a:ext cx="3702919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79D600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>
                <a:defRPr>
                  <a:solidFill>
                    <a:srgbClr val="005493"/>
                  </a:solidFill>
                </a:defRPr>
              </a:pPr>
              <a:r>
                <a:rPr>
                  <a:solidFill>
                    <a:srgbClr val="79D600"/>
                  </a:solidFill>
                </a:rPr>
                <a:t>fréquence</a:t>
              </a:r>
            </a:p>
          </p:txBody>
        </p:sp>
        <p:sp>
          <p:nvSpPr>
            <p:cNvPr id="135" name="="/>
            <p:cNvSpPr/>
            <p:nvPr/>
          </p:nvSpPr>
          <p:spPr>
            <a:xfrm>
              <a:off x="3851756" y="431504"/>
              <a:ext cx="503114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=</a:t>
              </a:r>
            </a:p>
          </p:txBody>
        </p:sp>
        <p:sp>
          <p:nvSpPr>
            <p:cNvPr id="136" name="effectif"/>
            <p:cNvSpPr/>
            <p:nvPr/>
          </p:nvSpPr>
          <p:spPr>
            <a:xfrm>
              <a:off x="5365388" y="-1"/>
              <a:ext cx="3075237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effectif</a:t>
              </a:r>
            </a:p>
          </p:txBody>
        </p:sp>
        <p:sp>
          <p:nvSpPr>
            <p:cNvPr id="137" name="effectif total"/>
            <p:cNvSpPr/>
            <p:nvPr/>
          </p:nvSpPr>
          <p:spPr>
            <a:xfrm>
              <a:off x="4392796" y="1147715"/>
              <a:ext cx="5020420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effectif total</a:t>
              </a:r>
            </a:p>
          </p:txBody>
        </p:sp>
        <p:sp>
          <p:nvSpPr>
            <p:cNvPr id="138" name="Ligne"/>
            <p:cNvSpPr/>
            <p:nvPr/>
          </p:nvSpPr>
          <p:spPr>
            <a:xfrm>
              <a:off x="4503708" y="1143626"/>
              <a:ext cx="4780637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Remarque :…"/>
          <p:cNvSpPr/>
          <p:nvPr>
            <p:ph type="subTitle" idx="1"/>
          </p:nvPr>
        </p:nvSpPr>
        <p:spPr>
          <a:xfrm>
            <a:off x="2033908" y="697882"/>
            <a:ext cx="10464801" cy="7256641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  <a:r>
              <a:rPr u="sng"/>
              <a:t>Remarque :</a:t>
            </a:r>
            <a:r>
              <a:t> </a:t>
            </a:r>
          </a:p>
          <a:p>
            <a:pPr>
              <a:defRPr sz="6000" u="none">
                <a:solidFill>
                  <a:srgbClr val="005493"/>
                </a:solidFill>
              </a:defRPr>
            </a:pPr>
            <a:r>
              <a:t>On peut exprimer une fréquence sous différentes formes : de pourcentage, de fraction ou de nombre décimal.</a:t>
            </a:r>
          </a:p>
          <a:p>
            <a:pPr algn="just" defTabSz="457200">
              <a:lnSpc>
                <a:spcPct val="150000"/>
              </a:lnSpc>
              <a:defRPr sz="1100" u="none">
                <a:solidFill>
                  <a:srgbClr val="000000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Remarques :…"/>
          <p:cNvSpPr/>
          <p:nvPr>
            <p:ph type="subTitle" idx="1"/>
          </p:nvPr>
        </p:nvSpPr>
        <p:spPr>
          <a:xfrm>
            <a:off x="1270000" y="263843"/>
            <a:ext cx="10464800" cy="9061227"/>
          </a:xfrm>
          <a:prstGeom prst="rect">
            <a:avLst/>
          </a:prstGeom>
        </p:spPr>
        <p:txBody>
          <a:bodyPr/>
          <a:lstStyle/>
          <a:p>
            <a:pPr defTabSz="449833">
              <a:defRPr sz="4619" u="none">
                <a:solidFill>
                  <a:srgbClr val="005493"/>
                </a:solidFill>
              </a:defRPr>
            </a:pPr>
            <a:r>
              <a:rPr u="sng"/>
              <a:t>Remarques :</a:t>
            </a:r>
            <a:r>
              <a:t> </a:t>
            </a:r>
          </a:p>
          <a:p>
            <a:pPr marL="570441" indent="-570441" defTabSz="449833">
              <a:buSzPct val="75000"/>
              <a:buChar char="•"/>
              <a:defRPr sz="4619" u="none">
                <a:solidFill>
                  <a:srgbClr val="005493"/>
                </a:solidFill>
              </a:defRPr>
            </a:pPr>
            <a:r>
              <a:t>Si la fréquence d'une donnée est proche de 0 (par exemple 0,01), cela indique que cette donnée apparaît ……………………. (1 fois sur 100 pour 0,01).</a:t>
            </a:r>
          </a:p>
          <a:p>
            <a:pPr marL="570441" indent="-570441" defTabSz="449833">
              <a:buSzPct val="75000"/>
              <a:buChar char="•"/>
              <a:defRPr sz="4619" u="none">
                <a:solidFill>
                  <a:srgbClr val="005493"/>
                </a:solidFill>
              </a:defRPr>
            </a:pPr>
            <a:r>
              <a:t>Si la fréquence d'une donnée est proche de 1 (par exemple 0,99), cela indique que cette donnée apparaît ……………………. (99 fois sur 100 pour 0,99).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Exemple :…"/>
          <p:cNvSpPr/>
          <p:nvPr>
            <p:ph type="subTitle" idx="1"/>
          </p:nvPr>
        </p:nvSpPr>
        <p:spPr>
          <a:xfrm>
            <a:off x="1049317" y="124951"/>
            <a:ext cx="11692454" cy="5082715"/>
          </a:xfrm>
          <a:prstGeom prst="rect">
            <a:avLst/>
          </a:prstGeom>
        </p:spPr>
        <p:txBody>
          <a:bodyPr/>
          <a:lstStyle/>
          <a:p>
            <a:pPr defTabSz="549148">
              <a:defRPr sz="5640" u="none">
                <a:solidFill>
                  <a:srgbClr val="000000"/>
                </a:solidFill>
              </a:defRPr>
            </a:pPr>
            <a:r>
              <a:rPr u="sng"/>
              <a:t>Exemple :</a:t>
            </a:r>
            <a:r>
              <a:t> </a:t>
            </a:r>
          </a:p>
          <a:p>
            <a:pPr defTabSz="549148">
              <a:defRPr sz="5640" u="none">
                <a:solidFill>
                  <a:srgbClr val="000000"/>
                </a:solidFill>
              </a:defRPr>
            </a:pPr>
            <a:r>
              <a:t>L'effectif de la valeur 2 est de …........................... </a:t>
            </a:r>
          </a:p>
          <a:p>
            <a:pPr defTabSz="549148">
              <a:defRPr sz="5640" u="none">
                <a:solidFill>
                  <a:srgbClr val="000000"/>
                </a:solidFill>
              </a:defRPr>
            </a:pPr>
            <a:r>
              <a:t>La fréquence de la valeur 5 est de …........... ou ……….. ou ….............</a:t>
            </a:r>
          </a:p>
        </p:txBody>
      </p:sp>
      <p:graphicFrame>
        <p:nvGraphicFramePr>
          <p:cNvPr id="146" name="Tableau"/>
          <p:cNvGraphicFramePr/>
          <p:nvPr/>
        </p:nvGraphicFramePr>
        <p:xfrm>
          <a:off x="552301" y="5616740"/>
          <a:ext cx="12305408" cy="26182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{CF821DB8-F4EB-4A41-A1BA-3FCAFE7338EE}</a:tableStyleId>
              </a:tblPr>
              <a:tblGrid>
                <a:gridCol w="3442381"/>
                <a:gridCol w="1209903"/>
                <a:gridCol w="1209903"/>
                <a:gridCol w="1209903"/>
                <a:gridCol w="1209903"/>
                <a:gridCol w="1209903"/>
                <a:gridCol w="1209903"/>
                <a:gridCol w="1463903"/>
              </a:tblGrid>
              <a:tr h="669443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Valeur prise par le dé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2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3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4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5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6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Total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</a:tr>
              <a:tr h="669443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Fréquence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</a:tr>
              <a:tr h="1297046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Fréquence en %</a:t>
                      </a: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La moyenne d’une série de données statistiques est égale à la somme de toutes les données divisée par l’effectif total de la série."/>
          <p:cNvSpPr/>
          <p:nvPr>
            <p:ph type="subTitle" idx="1"/>
          </p:nvPr>
        </p:nvSpPr>
        <p:spPr>
          <a:xfrm>
            <a:off x="1828504" y="558254"/>
            <a:ext cx="10464801" cy="5462092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  <a:r>
              <a:t>La </a:t>
            </a:r>
            <a:r>
              <a:rPr>
                <a:solidFill>
                  <a:srgbClr val="79D600"/>
                </a:solidFill>
              </a:rPr>
              <a:t>moyenne</a:t>
            </a:r>
            <a:r>
              <a:t> d’une série de données statistiques est égale à la somme de toutes les données divisée par l’effectif total de la série.</a:t>
            </a:r>
          </a:p>
        </p:txBody>
      </p:sp>
      <p:grpSp>
        <p:nvGrpSpPr>
          <p:cNvPr id="154" name="Grouper"/>
          <p:cNvGrpSpPr/>
          <p:nvPr/>
        </p:nvGrpSpPr>
        <p:grpSpPr>
          <a:xfrm>
            <a:off x="1861033" y="5870358"/>
            <a:ext cx="11022949" cy="2303416"/>
            <a:chOff x="0" y="0"/>
            <a:chExt cx="11022948" cy="2303415"/>
          </a:xfrm>
        </p:grpSpPr>
        <p:sp>
          <p:nvSpPr>
            <p:cNvPr id="149" name="moyenne"/>
            <p:cNvSpPr/>
            <p:nvPr/>
          </p:nvSpPr>
          <p:spPr>
            <a:xfrm>
              <a:off x="0" y="431504"/>
              <a:ext cx="3136256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79D600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>
                <a:defRPr>
                  <a:solidFill>
                    <a:srgbClr val="005493"/>
                  </a:solidFill>
                </a:defRPr>
              </a:pPr>
              <a:r>
                <a:rPr>
                  <a:solidFill>
                    <a:srgbClr val="79D600"/>
                  </a:solidFill>
                </a:rPr>
                <a:t>moyenne</a:t>
              </a:r>
            </a:p>
          </p:txBody>
        </p:sp>
        <p:sp>
          <p:nvSpPr>
            <p:cNvPr id="150" name="="/>
            <p:cNvSpPr/>
            <p:nvPr/>
          </p:nvSpPr>
          <p:spPr>
            <a:xfrm>
              <a:off x="3196957" y="431504"/>
              <a:ext cx="503115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=</a:t>
              </a:r>
            </a:p>
          </p:txBody>
        </p:sp>
        <p:sp>
          <p:nvSpPr>
            <p:cNvPr id="151" name="somme des données"/>
            <p:cNvSpPr/>
            <p:nvPr/>
          </p:nvSpPr>
          <p:spPr>
            <a:xfrm>
              <a:off x="3764526" y="-1"/>
              <a:ext cx="7258423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somme des données </a:t>
              </a:r>
            </a:p>
          </p:txBody>
        </p:sp>
        <p:sp>
          <p:nvSpPr>
            <p:cNvPr id="152" name="effectif total"/>
            <p:cNvSpPr/>
            <p:nvPr/>
          </p:nvSpPr>
          <p:spPr>
            <a:xfrm>
              <a:off x="4392796" y="1147715"/>
              <a:ext cx="5020420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effectif total</a:t>
              </a:r>
            </a:p>
          </p:txBody>
        </p:sp>
        <p:sp>
          <p:nvSpPr>
            <p:cNvPr id="153" name="Ligne"/>
            <p:cNvSpPr/>
            <p:nvPr/>
          </p:nvSpPr>
          <p:spPr>
            <a:xfrm>
              <a:off x="3643217" y="1143626"/>
              <a:ext cx="7093727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Exemple :…"/>
          <p:cNvSpPr/>
          <p:nvPr>
            <p:ph type="subTitle" idx="1"/>
          </p:nvPr>
        </p:nvSpPr>
        <p:spPr>
          <a:xfrm>
            <a:off x="937086" y="1415289"/>
            <a:ext cx="11823944" cy="5082715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 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Moyenne = (………………………….) ÷ 50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On peut représenter la série statistique des lancés de dé par un diagramme en bâtons (ou histogramme)."/>
          <p:cNvSpPr/>
          <p:nvPr>
            <p:ph type="subTitle" idx="1"/>
          </p:nvPr>
        </p:nvSpPr>
        <p:spPr>
          <a:xfrm>
            <a:off x="1084179" y="3092291"/>
            <a:ext cx="11692454" cy="4574688"/>
          </a:xfrm>
          <a:prstGeom prst="rect">
            <a:avLst/>
          </a:prstGeom>
        </p:spPr>
        <p:txBody>
          <a:bodyPr/>
          <a:lstStyle>
            <a:lvl1pPr>
              <a:defRPr sz="6000" u="none">
                <a:solidFill>
                  <a:srgbClr val="005493"/>
                </a:solidFill>
              </a:defRPr>
            </a:lvl1pPr>
          </a:lstStyle>
          <a:p>
            <a:pPr/>
            <a:r>
              <a:t>On peut représenter la série statistique des lancés de dé par un diagramme en bâtons (ou histogramme).</a:t>
            </a:r>
          </a:p>
        </p:txBody>
      </p:sp>
      <p:sp>
        <p:nvSpPr>
          <p:cNvPr id="159" name="Représentation graphique"/>
          <p:cNvSpPr/>
          <p:nvPr>
            <p:ph type="ctrTitle"/>
          </p:nvPr>
        </p:nvSpPr>
        <p:spPr>
          <a:xfrm>
            <a:off x="1147287" y="44263"/>
            <a:ext cx="11566238" cy="1567132"/>
          </a:xfrm>
          <a:prstGeom prst="rect">
            <a:avLst/>
          </a:prstGeom>
        </p:spPr>
        <p:txBody>
          <a:bodyPr anchor="ctr"/>
          <a:lstStyle>
            <a:lvl1pPr marL="1199444" indent="-1199444" algn="l" defTabSz="496570">
              <a:buSzPct val="100000"/>
              <a:buAutoNum type="romanUcPeriod" startAt="2"/>
              <a:defRPr sz="6800"/>
            </a:lvl1pPr>
          </a:lstStyle>
          <a:p>
            <a:pPr/>
            <a:r>
              <a:t>Représentation graphique </a:t>
            </a:r>
          </a:p>
        </p:txBody>
      </p:sp>
      <p:sp>
        <p:nvSpPr>
          <p:cNvPr id="160" name="Diagrammes en bâtons"/>
          <p:cNvSpPr/>
          <p:nvPr/>
        </p:nvSpPr>
        <p:spPr>
          <a:xfrm>
            <a:off x="1785282" y="1482742"/>
            <a:ext cx="10290249" cy="15671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444625" indent="-1444625" algn="l" defTabSz="531622">
              <a:buSzPct val="100000"/>
              <a:buAutoNum type="alphaLcPeriod" startAt="1"/>
              <a:defRPr sz="6552" u="sng">
                <a:solidFill>
                  <a:srgbClr val="0096FF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Diagrammes en bâtons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2" name="Graphique 2D à colonnes"/>
          <p:cNvGraphicFramePr/>
          <p:nvPr/>
        </p:nvGraphicFramePr>
        <p:xfrm>
          <a:off x="1410650" y="355864"/>
          <a:ext cx="10461093" cy="7996773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ropriété  : Dans les diagrammes circulaires ou semi-circulaires, les mesures des angles sont …................................... aux effectifs des grandeurs représentées."/>
          <p:cNvSpPr/>
          <p:nvPr>
            <p:ph type="subTitle" idx="1"/>
          </p:nvPr>
        </p:nvSpPr>
        <p:spPr>
          <a:xfrm>
            <a:off x="930128" y="2545449"/>
            <a:ext cx="11992244" cy="6948184"/>
          </a:xfrm>
          <a:prstGeom prst="rect">
            <a:avLst/>
          </a:prstGeom>
        </p:spPr>
        <p:txBody>
          <a:bodyPr/>
          <a:lstStyle/>
          <a:p>
            <a:pPr algn="just" defTabSz="457200">
              <a:lnSpc>
                <a:spcPct val="150000"/>
              </a:lnSpc>
              <a:defRPr sz="1100" u="none">
                <a:solidFill>
                  <a:srgbClr val="000000"/>
                </a:solidFill>
              </a:defRPr>
            </a:pPr>
            <a:endParaRPr u="sng"/>
          </a:p>
          <a:p>
            <a:pPr>
              <a:defRPr sz="6000" u="none">
                <a:solidFill>
                  <a:srgbClr val="005493"/>
                </a:solidFill>
              </a:defRPr>
            </a:pPr>
            <a:r>
              <a:rPr>
                <a:solidFill>
                  <a:srgbClr val="FF2600"/>
                </a:solidFill>
              </a:rPr>
              <a:t>Propriété  :</a:t>
            </a:r>
            <a:r>
              <a:t> Dans les diagrammes circulaires ou semi-circulaires, les mesures des angles sont …................................... aux effectifs des grandeurs représentées.</a:t>
            </a:r>
          </a:p>
        </p:txBody>
      </p:sp>
      <p:sp>
        <p:nvSpPr>
          <p:cNvPr id="165" name="Diagrammes circulaires et semi-circulaires."/>
          <p:cNvSpPr/>
          <p:nvPr/>
        </p:nvSpPr>
        <p:spPr>
          <a:xfrm>
            <a:off x="1080023" y="1586"/>
            <a:ext cx="11692454" cy="25452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219200" indent="-1219200" algn="l" defTabSz="560831">
              <a:buSzPct val="100000"/>
              <a:buAutoNum type="alphaLcPeriod" startAt="2"/>
              <a:defRPr sz="6911" u="sng">
                <a:solidFill>
                  <a:srgbClr val="0096FF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Diagrammes circulaires et semi-circulaires.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Remarque :…"/>
          <p:cNvSpPr/>
          <p:nvPr>
            <p:ph type="subTitle" idx="1"/>
          </p:nvPr>
        </p:nvSpPr>
        <p:spPr>
          <a:xfrm>
            <a:off x="875988" y="812159"/>
            <a:ext cx="11992245" cy="6948184"/>
          </a:xfrm>
          <a:prstGeom prst="rect">
            <a:avLst/>
          </a:prstGeom>
        </p:spPr>
        <p:txBody>
          <a:bodyPr/>
          <a:lstStyle/>
          <a:p>
            <a:pPr defTabSz="554990">
              <a:defRPr sz="5700" u="none">
                <a:solidFill>
                  <a:srgbClr val="005493"/>
                </a:solidFill>
              </a:defRPr>
            </a:pPr>
            <a:r>
              <a:rPr u="sng"/>
              <a:t>Remarque :</a:t>
            </a:r>
            <a:r>
              <a:t> </a:t>
            </a:r>
          </a:p>
          <a:p>
            <a:pPr defTabSz="554990">
              <a:defRPr sz="5700" u="none">
                <a:solidFill>
                  <a:srgbClr val="005493"/>
                </a:solidFill>
              </a:defRPr>
            </a:pPr>
            <a:r>
              <a:t>Dans un diagramme circulaire, la somme des angles est égale à 360°.</a:t>
            </a:r>
          </a:p>
          <a:p>
            <a:pPr defTabSz="554990">
              <a:defRPr sz="5700" u="none">
                <a:solidFill>
                  <a:srgbClr val="005493"/>
                </a:solidFill>
              </a:defRPr>
            </a:pPr>
            <a:r>
              <a:t>Dans un diagramme semi-circulaire, la somme des angles est égale à 180°.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9" name="Diagramme circulaire"/>
          <p:cNvGraphicFramePr/>
          <p:nvPr/>
        </p:nvGraphicFramePr>
        <p:xfrm>
          <a:off x="1778000" y="1085850"/>
          <a:ext cx="9448800" cy="7465862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