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g"/>
  <Default Extension="png" ContentType="image/png"/>
  <Default Extension="bmp" ContentType="image/bmp"/>
  <Default Extension="gif" ContentType="image/gif"/>
  <Default Extension="tif" ContentType="image/tif"/>
  <Default Extension="pdf" ContentType="application/pdf"/>
  <Default Extension="mov" ContentType="application/movie"/>
  <Default Extension="vml" ContentType="application/vnd.openxmlformats-officedocument.vmlDrawing"/>
  <Default Extension="xlsx" ContentType="application/vnd.openxmlformats-officedocument.spreadsheetml.shee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commentAuthors.xml" ContentType="application/vnd.openxmlformats-officedocument.presentationml.commentAuthors+xml"/>
  <Override PartName="/ppt/tableStyles.xml" ContentType="application/vnd.openxmlformats-officedocument.presentationml.tableStyl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media/image1.jpeg" ContentType="image/jpeg"/>
</Types>
</file>

<file path=_rels/.rels><?xml version="1.0" encoding="UTF-8" standalone="yes"?>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5"/>
  </p:sldMasterIdLst>
  <p:notesMasterIdLst>
    <p:notesMasterId r:id="rId7"/>
  </p:notesMasterIdLst>
  <p:sldIdLst>
    <p:sldId id="256" r:id="rId8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</p:sldIdLst>
  <p:sldSz cx="13004800" cy="97536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1pPr>
    <a:lvl2pPr marL="0" marR="0" indent="2286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2pPr>
    <a:lvl3pPr marL="0" marR="0" indent="4572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3pPr>
    <a:lvl4pPr marL="0" marR="0" indent="6858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4pPr>
    <a:lvl5pPr marL="0" marR="0" indent="9144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5pPr>
    <a:lvl6pPr marL="0" marR="0" indent="11430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6pPr>
    <a:lvl7pPr marL="0" marR="0" indent="13716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7pPr>
    <a:lvl8pPr marL="0" marR="0" indent="16002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8pPr>
    <a:lvl9pPr marL="0" marR="0" indent="18288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/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0"/>
</p:presentationPr>
</file>

<file path=ppt/tableStyles.xml><?xml version="1.0" encoding="utf-8"?>
<a:tblStyleLst xmlns:a="http://schemas.openxmlformats.org/drawingml/2006/main" xmlns:r="http://schemas.openxmlformats.org/officeDocument/2006/relationships" def="{5940675A-B579-460E-94D1-54222C63F5DA}">
  <a:tblStyle styleId="{4C3C2611-4C71-4FC5-86AE-919BDF0F9419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wholeTbl>
    <a:band2H>
      <a:tcTxStyle b="def" i="def"/>
      <a:tcStyle>
        <a:tcBdr/>
        <a:fill>
          <a:solidFill>
            <a:srgbClr val="E3E5E8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398CCE"/>
          </a:solidFill>
        </a:fill>
      </a:tcStyle>
    </a:firstCol>
    <a:lastRow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3797C6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B8B8B8"/>
              </a:solidFill>
              <a:prstDash val="solid"/>
              <a:miter lim="400000"/>
            </a:ln>
          </a:left>
          <a:right>
            <a:ln w="12700" cap="flat">
              <a:solidFill>
                <a:srgbClr val="B8B8B8"/>
              </a:solidFill>
              <a:prstDash val="solid"/>
              <a:miter lim="400000"/>
            </a:ln>
          </a:right>
          <a:top>
            <a:ln w="12700" cap="flat">
              <a:solidFill>
                <a:srgbClr val="B8B8B8"/>
              </a:solidFill>
              <a:prstDash val="solid"/>
              <a:miter lim="400000"/>
            </a:ln>
          </a:top>
          <a:bottom>
            <a:ln w="12700" cap="flat">
              <a:solidFill>
                <a:srgbClr val="B8B8B8"/>
              </a:solidFill>
              <a:prstDash val="solid"/>
              <a:miter lim="400000"/>
            </a:ln>
          </a:bottom>
          <a:insideH>
            <a:ln w="12700" cap="flat">
              <a:solidFill>
                <a:srgbClr val="B8B8B8"/>
              </a:solidFill>
              <a:prstDash val="solid"/>
              <a:miter lim="400000"/>
            </a:ln>
          </a:insideH>
          <a:insideV>
            <a:ln w="12700" cap="flat">
              <a:solidFill>
                <a:srgbClr val="B8B8B8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wholeTbl>
    <a:band2H>
      <a:tcTxStyle b="def" i="def"/>
      <a:tcStyle>
        <a:tcBdr/>
        <a:fill>
          <a:solidFill>
            <a:srgbClr val="E1E0DA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606060"/>
              </a:solidFill>
              <a:prstDash val="solid"/>
              <a:miter lim="400000"/>
            </a:ln>
          </a:left>
          <a:right>
            <a:ln w="12700" cap="flat">
              <a:solidFill>
                <a:srgbClr val="606060"/>
              </a:solidFill>
              <a:prstDash val="solid"/>
              <a:miter lim="400000"/>
            </a:ln>
          </a:right>
          <a:top>
            <a:ln w="127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606060"/>
              </a:solidFill>
              <a:prstDash val="solid"/>
              <a:miter lim="400000"/>
            </a:ln>
          </a:insideH>
          <a:insideV>
            <a:ln w="12700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rgbClr val="5AC831"/>
          </a:solidFill>
        </a:fill>
      </a:tcStyle>
    </a:firstCol>
    <a:lastRow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B8B8B8"/>
              </a:solidFill>
              <a:prstDash val="solid"/>
              <a:miter lim="400000"/>
            </a:ln>
          </a:left>
          <a:right>
            <a:ln w="12700" cap="flat">
              <a:solidFill>
                <a:srgbClr val="B8B8B8"/>
              </a:solidFill>
              <a:prstDash val="solid"/>
              <a:miter lim="400000"/>
            </a:ln>
          </a:right>
          <a:top>
            <a:ln w="254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B8B8B8"/>
              </a:solidFill>
              <a:prstDash val="solid"/>
              <a:miter lim="400000"/>
            </a:ln>
          </a:insideH>
          <a:insideV>
            <a:ln w="12700" cap="flat">
              <a:solidFill>
                <a:srgbClr val="B8B8B8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606060"/>
              </a:solidFill>
              <a:prstDash val="solid"/>
              <a:miter lim="400000"/>
            </a:ln>
          </a:left>
          <a:right>
            <a:ln w="12700" cap="flat">
              <a:solidFill>
                <a:srgbClr val="606060"/>
              </a:solidFill>
              <a:prstDash val="solid"/>
              <a:miter lim="400000"/>
            </a:ln>
          </a:right>
          <a:top>
            <a:ln w="127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606060"/>
              </a:solidFill>
              <a:prstDash val="solid"/>
              <a:miter lim="400000"/>
            </a:ln>
          </a:insideH>
          <a:insideV>
            <a:ln w="12700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chemeClr val="accent2"/>
          </a:solidFill>
        </a:fill>
      </a:tcStyle>
    </a:firstRow>
  </a:tblStyle>
  <a:tblStyle styleId="{EEE7283C-3CF3-47DC-8721-378D4A62B22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V>
        </a:tcBdr>
        <a:fill>
          <a:solidFill>
            <a:srgbClr val="E6E3D7"/>
          </a:solidFill>
        </a:fill>
      </a:tcStyle>
    </a:wholeTbl>
    <a:band2H>
      <a:tcTxStyle b="def" i="def"/>
      <a:tcStyle>
        <a:tcBdr/>
        <a:fill>
          <a:solidFill>
            <a:srgbClr val="C3C2C2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09C99"/>
          </a:solidFill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7764E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7764E"/>
          </a:solidFill>
        </a:fill>
      </a:tcStyle>
    </a:firstRow>
  </a:tblStyle>
  <a:tblStyle styleId="{CF821DB8-F4EB-4A41-A1BA-3FCAFE7338EE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wholeTbl>
    <a:band2H>
      <a:tcTxStyle b="def" i="def"/>
      <a:tcStyle>
        <a:tcBdr/>
        <a:fill>
          <a:solidFill>
            <a:srgbClr val="DCE5E6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firstRow>
  </a:tblStyle>
  <a:tblStyle styleId="{33BA23B1-9221-436E-865A-0063620EA4FD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D0D1D2"/>
          </a:solidFill>
        </a:fill>
      </a:tcStyle>
    </a:wholeTbl>
    <a:band2H>
      <a:tcTxStyle b="def" i="def"/>
      <a:tcStyle>
        <a:tcBdr/>
        <a:fill>
          <a:solidFill>
            <a:srgbClr val="DEDEDF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535761"/>
          </a:solidFill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909398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767C85"/>
          </a:solidFill>
        </a:fill>
      </a:tcStyle>
    </a:firstRow>
  </a:tblStyle>
  <a:tblStyle styleId="{2708684C-4D16-4618-839F-0558EEFCDFE6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EDEEEE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1"/>
</file>

<file path=ppt/_rels/presentation.xml.rels><?xml version="1.0" encoding="UTF-8" standalone="yes"?><Relationships xmlns="http://schemas.openxmlformats.org/package/2006/relationships"><Relationship Id="rId1" Type="http://schemas.openxmlformats.org/officeDocument/2006/relationships/presProps" Target="presProps.xml"/><Relationship Id="rId2" Type="http://schemas.openxmlformats.org/officeDocument/2006/relationships/viewProps" Target="viewProps.xml"/><Relationship Id="rId3" Type="http://schemas.openxmlformats.org/officeDocument/2006/relationships/commentAuthors" Target="commentAuthors.xml"/><Relationship Id="rId4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7" Type="http://schemas.openxmlformats.org/officeDocument/2006/relationships/notesMaster" Target="notesMasters/notesMaster1.xml"/><Relationship Id="rId8" Type="http://schemas.openxmlformats.org/officeDocument/2006/relationships/slide" Target="slides/slide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Relationship Id="rId19" Type="http://schemas.openxmlformats.org/officeDocument/2006/relationships/slide" Target="slides/slide12.xml"/></Relationships>

</file>

<file path=ppt/notesMasters/_rels/notesMaster1.xml.rels><?xml version="1.0" encoding="UTF-8" standalone="yes"?><Relationships xmlns="http://schemas.openxmlformats.org/package/2006/relationships"><Relationship Id="rId1" Type="http://schemas.openxmlformats.org/officeDocument/2006/relationships/theme" Target="../theme/theme2.xml"/></Relationships>
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Shape 116"/>
          <p:cNvSpPr/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17" name="Shape 117"/>
          <p:cNvSpPr/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1pPr>
    <a:lvl2pPr indent="228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2pPr>
    <a:lvl3pPr indent="457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3pPr>
    <a:lvl4pPr indent="685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4pPr>
    <a:lvl5pPr indent="9144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5pPr>
    <a:lvl6pPr indent="11430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6pPr>
    <a:lvl7pPr indent="1371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7pPr>
    <a:lvl8pPr indent="1600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8pPr>
    <a:lvl9pPr indent="1828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9pPr>
  </p:notesStyle>
</p:notesMaster>
</file>

<file path=ppt/slideLayouts/_rels/slideLayout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6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7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8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9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0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2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showMasterSp="1" showMasterPhAnim="1">
  <p:cSld name="Titre et sous-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e du titre"/>
          <p:cNvSpPr/>
          <p:nvPr>
            <p:ph type="title"/>
          </p:nvPr>
        </p:nvSpPr>
        <p:spPr>
          <a:xfrm>
            <a:off x="1270000" y="1638300"/>
            <a:ext cx="10464800" cy="3302000"/>
          </a:xfrm>
          <a:prstGeom prst="rect">
            <a:avLst/>
          </a:prstGeom>
        </p:spPr>
        <p:txBody>
          <a:bodyPr anchor="b"/>
          <a:lstStyle/>
          <a:p>
            <a:pPr/>
            <a:r>
              <a:t>Texte du titre</a:t>
            </a:r>
          </a:p>
        </p:txBody>
      </p:sp>
      <p:sp>
        <p:nvSpPr>
          <p:cNvPr id="12" name="Texte niveau 1…"/>
          <p:cNvSpPr/>
          <p:nvPr>
            <p:ph type="body" sz="quarter" idx="1"/>
          </p:nvPr>
        </p:nvSpPr>
        <p:spPr>
          <a:xfrm>
            <a:off x="1270000" y="5029200"/>
            <a:ext cx="10464800" cy="1130300"/>
          </a:xfrm>
          <a:prstGeom prst="rect">
            <a:avLst/>
          </a:prstGeom>
        </p:spPr>
        <p:txBody>
          <a:bodyPr anchor="t"/>
          <a:lstStyle>
            <a:lvl1pPr marL="0" indent="0" algn="ctr">
              <a:buSzTx/>
              <a:buNone/>
              <a:defRPr sz="9000" u="sng">
                <a:solidFill>
                  <a:srgbClr val="0096FF"/>
                </a:solidFill>
                <a:latin typeface="+mn-lt"/>
                <a:ea typeface="+mn-ea"/>
                <a:cs typeface="+mn-cs"/>
                <a:sym typeface="Helvetica Light"/>
              </a:defRPr>
            </a:lvl1pPr>
            <a:lvl2pPr marL="0" indent="228600" algn="ctr">
              <a:buSzTx/>
              <a:buNone/>
              <a:defRPr sz="9000" u="sng">
                <a:solidFill>
                  <a:srgbClr val="0096FF"/>
                </a:solidFill>
                <a:latin typeface="+mn-lt"/>
                <a:ea typeface="+mn-ea"/>
                <a:cs typeface="+mn-cs"/>
                <a:sym typeface="Helvetica Light"/>
              </a:defRPr>
            </a:lvl2pPr>
            <a:lvl3pPr marL="0" indent="457200" algn="ctr">
              <a:buSzTx/>
              <a:buNone/>
              <a:defRPr sz="9000" u="sng">
                <a:solidFill>
                  <a:srgbClr val="0096FF"/>
                </a:solidFill>
                <a:latin typeface="+mn-lt"/>
                <a:ea typeface="+mn-ea"/>
                <a:cs typeface="+mn-cs"/>
                <a:sym typeface="Helvetica Light"/>
              </a:defRPr>
            </a:lvl3pPr>
            <a:lvl4pPr marL="0" indent="685800" algn="ctr">
              <a:buSzTx/>
              <a:buNone/>
              <a:defRPr sz="9000" u="sng">
                <a:solidFill>
                  <a:srgbClr val="0096FF"/>
                </a:solidFill>
                <a:latin typeface="+mn-lt"/>
                <a:ea typeface="+mn-ea"/>
                <a:cs typeface="+mn-cs"/>
                <a:sym typeface="Helvetica Light"/>
              </a:defRPr>
            </a:lvl4pPr>
            <a:lvl5pPr marL="0" indent="914400" algn="ctr">
              <a:buSzTx/>
              <a:buNone/>
              <a:defRPr sz="9000" u="sng">
                <a:solidFill>
                  <a:srgbClr val="0096FF"/>
                </a:solidFill>
                <a:latin typeface="+mn-lt"/>
                <a:ea typeface="+mn-ea"/>
                <a:cs typeface="+mn-cs"/>
                <a:sym typeface="Helvetica Light"/>
              </a:defRPr>
            </a:lvl5pPr>
          </a:lstStyle>
          <a:p>
            <a:pPr/>
            <a:r>
              <a:t>Texte niveau 1</a:t>
            </a:r>
          </a:p>
          <a:p>
            <a:pPr lvl="1"/>
            <a:r>
              <a:t>Texte niveau 2</a:t>
            </a:r>
          </a:p>
          <a:p>
            <a:pPr lvl="2"/>
            <a:r>
              <a:t>Texte niveau 3</a:t>
            </a:r>
          </a:p>
          <a:p>
            <a:pPr lvl="3"/>
            <a:r>
              <a:t>Texte niveau 4</a:t>
            </a:r>
          </a:p>
          <a:p>
            <a:pPr lvl="4"/>
            <a:r>
              <a:t>Texte niveau 5</a:t>
            </a:r>
          </a:p>
        </p:txBody>
      </p:sp>
      <p:sp>
        <p:nvSpPr>
          <p:cNvPr id="13" name="Numéro de diapositive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Photo - Horizont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Image"/>
          <p:cNvSpPr/>
          <p:nvPr>
            <p:ph type="pic" idx="13"/>
          </p:nvPr>
        </p:nvSpPr>
        <p:spPr>
          <a:xfrm>
            <a:off x="1606550" y="635000"/>
            <a:ext cx="9779000" cy="59182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21" name="Texte du titre"/>
          <p:cNvSpPr/>
          <p:nvPr>
            <p:ph type="title"/>
          </p:nvPr>
        </p:nvSpPr>
        <p:spPr>
          <a:xfrm>
            <a:off x="1270000" y="6718300"/>
            <a:ext cx="10464800" cy="1422400"/>
          </a:xfrm>
          <a:prstGeom prst="rect">
            <a:avLst/>
          </a:prstGeom>
        </p:spPr>
        <p:txBody>
          <a:bodyPr anchor="b"/>
          <a:lstStyle/>
          <a:p>
            <a:pPr/>
            <a:r>
              <a:t>Texte du titre</a:t>
            </a:r>
          </a:p>
        </p:txBody>
      </p:sp>
      <p:sp>
        <p:nvSpPr>
          <p:cNvPr id="22" name="Texte niveau 1…"/>
          <p:cNvSpPr/>
          <p:nvPr>
            <p:ph type="body" sz="quarter" idx="1"/>
          </p:nvPr>
        </p:nvSpPr>
        <p:spPr>
          <a:xfrm>
            <a:off x="1270000" y="8191500"/>
            <a:ext cx="10464800" cy="1130300"/>
          </a:xfrm>
          <a:prstGeom prst="rect">
            <a:avLst/>
          </a:prstGeom>
        </p:spPr>
        <p:txBody>
          <a:bodyPr anchor="t"/>
          <a:lstStyle>
            <a:lvl1pPr marL="0" indent="0" algn="ctr">
              <a:buSzTx/>
              <a:buNone/>
              <a:defRPr sz="9000" u="sng">
                <a:solidFill>
                  <a:srgbClr val="0096FF"/>
                </a:solidFill>
                <a:latin typeface="+mn-lt"/>
                <a:ea typeface="+mn-ea"/>
                <a:cs typeface="+mn-cs"/>
                <a:sym typeface="Helvetica Light"/>
              </a:defRPr>
            </a:lvl1pPr>
            <a:lvl2pPr marL="0" indent="228600" algn="ctr">
              <a:buSzTx/>
              <a:buNone/>
              <a:defRPr sz="9000" u="sng">
                <a:solidFill>
                  <a:srgbClr val="0096FF"/>
                </a:solidFill>
                <a:latin typeface="+mn-lt"/>
                <a:ea typeface="+mn-ea"/>
                <a:cs typeface="+mn-cs"/>
                <a:sym typeface="Helvetica Light"/>
              </a:defRPr>
            </a:lvl2pPr>
            <a:lvl3pPr marL="0" indent="457200" algn="ctr">
              <a:buSzTx/>
              <a:buNone/>
              <a:defRPr sz="9000" u="sng">
                <a:solidFill>
                  <a:srgbClr val="0096FF"/>
                </a:solidFill>
                <a:latin typeface="+mn-lt"/>
                <a:ea typeface="+mn-ea"/>
                <a:cs typeface="+mn-cs"/>
                <a:sym typeface="Helvetica Light"/>
              </a:defRPr>
            </a:lvl3pPr>
            <a:lvl4pPr marL="0" indent="685800" algn="ctr">
              <a:buSzTx/>
              <a:buNone/>
              <a:defRPr sz="9000" u="sng">
                <a:solidFill>
                  <a:srgbClr val="0096FF"/>
                </a:solidFill>
                <a:latin typeface="+mn-lt"/>
                <a:ea typeface="+mn-ea"/>
                <a:cs typeface="+mn-cs"/>
                <a:sym typeface="Helvetica Light"/>
              </a:defRPr>
            </a:lvl4pPr>
            <a:lvl5pPr marL="0" indent="914400" algn="ctr">
              <a:buSzTx/>
              <a:buNone/>
              <a:defRPr sz="9000" u="sng">
                <a:solidFill>
                  <a:srgbClr val="0096FF"/>
                </a:solidFill>
                <a:latin typeface="+mn-lt"/>
                <a:ea typeface="+mn-ea"/>
                <a:cs typeface="+mn-cs"/>
                <a:sym typeface="Helvetica Light"/>
              </a:defRPr>
            </a:lvl5pPr>
          </a:lstStyle>
          <a:p>
            <a:pPr/>
            <a:r>
              <a:t>Texte niveau 1</a:t>
            </a:r>
          </a:p>
          <a:p>
            <a:pPr lvl="1"/>
            <a:r>
              <a:t>Texte niveau 2</a:t>
            </a:r>
          </a:p>
          <a:p>
            <a:pPr lvl="2"/>
            <a:r>
              <a:t>Texte niveau 3</a:t>
            </a:r>
          </a:p>
          <a:p>
            <a:pPr lvl="3"/>
            <a:r>
              <a:t>Texte niveau 4</a:t>
            </a:r>
          </a:p>
          <a:p>
            <a:pPr lvl="4"/>
            <a:r>
              <a:t>Texte niveau 5</a:t>
            </a:r>
          </a:p>
        </p:txBody>
      </p:sp>
      <p:sp>
        <p:nvSpPr>
          <p:cNvPr id="23" name="Numéro de diapositive"/>
          <p:cNvSpPr/>
          <p:nvPr>
            <p:ph type="sldNum" sz="quarter" idx="2"/>
          </p:nvPr>
        </p:nvSpPr>
        <p:spPr>
          <a:xfrm>
            <a:off x="6311798" y="9245600"/>
            <a:ext cx="368504" cy="381000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itre - Centr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exte du titre"/>
          <p:cNvSpPr/>
          <p:nvPr>
            <p:ph type="title"/>
          </p:nvPr>
        </p:nvSpPr>
        <p:spPr>
          <a:xfrm>
            <a:off x="1270000" y="3225800"/>
            <a:ext cx="10464800" cy="3302000"/>
          </a:xfrm>
          <a:prstGeom prst="rect">
            <a:avLst/>
          </a:prstGeom>
        </p:spPr>
        <p:txBody>
          <a:bodyPr/>
          <a:lstStyle/>
          <a:p>
            <a:pPr/>
            <a:r>
              <a:t>Texte du titre</a:t>
            </a:r>
          </a:p>
        </p:txBody>
      </p:sp>
      <p:sp>
        <p:nvSpPr>
          <p:cNvPr id="31" name="Numéro de diapositive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Photo -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Image"/>
          <p:cNvSpPr/>
          <p:nvPr>
            <p:ph type="pic" sz="half" idx="13"/>
          </p:nvPr>
        </p:nvSpPr>
        <p:spPr>
          <a:xfrm>
            <a:off x="6718300" y="635000"/>
            <a:ext cx="5334000" cy="82296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39" name="Texte du titre"/>
          <p:cNvSpPr/>
          <p:nvPr>
            <p:ph type="title"/>
          </p:nvPr>
        </p:nvSpPr>
        <p:spPr>
          <a:xfrm>
            <a:off x="952500" y="635000"/>
            <a:ext cx="5334000" cy="3987800"/>
          </a:xfrm>
          <a:prstGeom prst="rect">
            <a:avLst/>
          </a:prstGeom>
        </p:spPr>
        <p:txBody>
          <a:bodyPr anchor="b"/>
          <a:lstStyle>
            <a:lvl1pPr>
              <a:defRPr sz="6000" u="none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/>
            <a:r>
              <a:t>Texte du titre</a:t>
            </a:r>
          </a:p>
        </p:txBody>
      </p:sp>
      <p:sp>
        <p:nvSpPr>
          <p:cNvPr id="40" name="Texte niveau 1…"/>
          <p:cNvSpPr/>
          <p:nvPr>
            <p:ph type="body" sz="quarter" idx="1"/>
          </p:nvPr>
        </p:nvSpPr>
        <p:spPr>
          <a:xfrm>
            <a:off x="952500" y="4762500"/>
            <a:ext cx="5334000" cy="4102100"/>
          </a:xfrm>
          <a:prstGeom prst="rect">
            <a:avLst/>
          </a:prstGeom>
        </p:spPr>
        <p:txBody>
          <a:bodyPr anchor="t"/>
          <a:lstStyle>
            <a:lvl1pPr marL="0" indent="0" algn="ctr">
              <a:buSzTx/>
              <a:buNone/>
              <a:defRPr sz="9000" u="sng">
                <a:solidFill>
                  <a:srgbClr val="0096FF"/>
                </a:solidFill>
                <a:latin typeface="+mn-lt"/>
                <a:ea typeface="+mn-ea"/>
                <a:cs typeface="+mn-cs"/>
                <a:sym typeface="Helvetica Light"/>
              </a:defRPr>
            </a:lvl1pPr>
            <a:lvl2pPr marL="0" indent="228600" algn="ctr">
              <a:buSzTx/>
              <a:buNone/>
              <a:defRPr sz="9000" u="sng">
                <a:solidFill>
                  <a:srgbClr val="0096FF"/>
                </a:solidFill>
                <a:latin typeface="+mn-lt"/>
                <a:ea typeface="+mn-ea"/>
                <a:cs typeface="+mn-cs"/>
                <a:sym typeface="Helvetica Light"/>
              </a:defRPr>
            </a:lvl2pPr>
            <a:lvl3pPr marL="0" indent="457200" algn="ctr">
              <a:buSzTx/>
              <a:buNone/>
              <a:defRPr sz="9000" u="sng">
                <a:solidFill>
                  <a:srgbClr val="0096FF"/>
                </a:solidFill>
                <a:latin typeface="+mn-lt"/>
                <a:ea typeface="+mn-ea"/>
                <a:cs typeface="+mn-cs"/>
                <a:sym typeface="Helvetica Light"/>
              </a:defRPr>
            </a:lvl3pPr>
            <a:lvl4pPr marL="0" indent="685800" algn="ctr">
              <a:buSzTx/>
              <a:buNone/>
              <a:defRPr sz="9000" u="sng">
                <a:solidFill>
                  <a:srgbClr val="0096FF"/>
                </a:solidFill>
                <a:latin typeface="+mn-lt"/>
                <a:ea typeface="+mn-ea"/>
                <a:cs typeface="+mn-cs"/>
                <a:sym typeface="Helvetica Light"/>
              </a:defRPr>
            </a:lvl4pPr>
            <a:lvl5pPr marL="0" indent="914400" algn="ctr">
              <a:buSzTx/>
              <a:buNone/>
              <a:defRPr sz="9000" u="sng">
                <a:solidFill>
                  <a:srgbClr val="0096FF"/>
                </a:solidFill>
                <a:latin typeface="+mn-lt"/>
                <a:ea typeface="+mn-ea"/>
                <a:cs typeface="+mn-cs"/>
                <a:sym typeface="Helvetica Light"/>
              </a:defRPr>
            </a:lvl5pPr>
          </a:lstStyle>
          <a:p>
            <a:pPr/>
            <a:r>
              <a:t>Texte niveau 1</a:t>
            </a:r>
          </a:p>
          <a:p>
            <a:pPr lvl="1"/>
            <a:r>
              <a:t>Texte niveau 2</a:t>
            </a:r>
          </a:p>
          <a:p>
            <a:pPr lvl="2"/>
            <a:r>
              <a:t>Texte niveau 3</a:t>
            </a:r>
          </a:p>
          <a:p>
            <a:pPr lvl="3"/>
            <a:r>
              <a:t>Texte niveau 4</a:t>
            </a:r>
          </a:p>
          <a:p>
            <a:pPr lvl="4"/>
            <a:r>
              <a:t>Texte niveau 5</a:t>
            </a:r>
          </a:p>
        </p:txBody>
      </p:sp>
      <p:sp>
        <p:nvSpPr>
          <p:cNvPr id="41" name="Numéro de diapositive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itre - Ha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Texte du titre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Texte du titre</a:t>
            </a:r>
          </a:p>
        </p:txBody>
      </p:sp>
      <p:sp>
        <p:nvSpPr>
          <p:cNvPr id="49" name="Numéro de diapositive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itre et puc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Texte du titre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Texte du titre</a:t>
            </a:r>
          </a:p>
        </p:txBody>
      </p:sp>
      <p:sp>
        <p:nvSpPr>
          <p:cNvPr id="57" name="Texte niveau 1…"/>
          <p:cNvSpPr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Texte niveau 1</a:t>
            </a:r>
          </a:p>
          <a:p>
            <a:pPr lvl="1"/>
            <a:r>
              <a:t>Texte niveau 2</a:t>
            </a:r>
          </a:p>
          <a:p>
            <a:pPr lvl="2"/>
            <a:r>
              <a:t>Texte niveau 3</a:t>
            </a:r>
          </a:p>
          <a:p>
            <a:pPr lvl="3"/>
            <a:r>
              <a:t>Texte niveau 4</a:t>
            </a:r>
          </a:p>
          <a:p>
            <a:pPr lvl="4"/>
            <a:r>
              <a:t>Texte niveau 5</a:t>
            </a:r>
          </a:p>
        </p:txBody>
      </p:sp>
      <p:sp>
        <p:nvSpPr>
          <p:cNvPr id="58" name="Numéro de diapositive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itre, puces et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Image"/>
          <p:cNvSpPr/>
          <p:nvPr>
            <p:ph type="pic" sz="half" idx="13"/>
          </p:nvPr>
        </p:nvSpPr>
        <p:spPr>
          <a:xfrm>
            <a:off x="6718300" y="2603500"/>
            <a:ext cx="5334000" cy="62865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66" name="Texte du titre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Texte du titre</a:t>
            </a:r>
          </a:p>
        </p:txBody>
      </p:sp>
      <p:sp>
        <p:nvSpPr>
          <p:cNvPr id="67" name="Texte niveau 1…"/>
          <p:cNvSpPr/>
          <p:nvPr>
            <p:ph type="body" sz="half" idx="1"/>
          </p:nvPr>
        </p:nvSpPr>
        <p:spPr>
          <a:xfrm>
            <a:off x="952500" y="2603500"/>
            <a:ext cx="5334000" cy="6286500"/>
          </a:xfrm>
          <a:prstGeom prst="rect">
            <a:avLst/>
          </a:prstGeom>
        </p:spPr>
        <p:txBody>
          <a:bodyPr/>
          <a:lstStyle>
            <a:lvl1pPr marL="342900" indent="-342900">
              <a:spcBef>
                <a:spcPts val="3200"/>
              </a:spcBef>
              <a:defRPr sz="28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lvl1pPr>
            <a:lvl2pPr marL="685800" indent="-342900">
              <a:spcBef>
                <a:spcPts val="3200"/>
              </a:spcBef>
              <a:defRPr sz="28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lvl2pPr>
            <a:lvl3pPr marL="1028700" indent="-342900">
              <a:spcBef>
                <a:spcPts val="3200"/>
              </a:spcBef>
              <a:defRPr sz="28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lvl3pPr>
            <a:lvl4pPr marL="1371600" indent="-342900">
              <a:spcBef>
                <a:spcPts val="3200"/>
              </a:spcBef>
              <a:defRPr sz="28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lvl4pPr>
            <a:lvl5pPr marL="1714500" indent="-342900">
              <a:spcBef>
                <a:spcPts val="3200"/>
              </a:spcBef>
              <a:defRPr sz="28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lvl5pPr>
          </a:lstStyle>
          <a:p>
            <a:pPr/>
            <a:r>
              <a:t>Texte niveau 1</a:t>
            </a:r>
          </a:p>
          <a:p>
            <a:pPr lvl="1"/>
            <a:r>
              <a:t>Texte niveau 2</a:t>
            </a:r>
          </a:p>
          <a:p>
            <a:pPr lvl="2"/>
            <a:r>
              <a:t>Texte niveau 3</a:t>
            </a:r>
          </a:p>
          <a:p>
            <a:pPr lvl="3"/>
            <a:r>
              <a:t>Texte niveau 4</a:t>
            </a:r>
          </a:p>
          <a:p>
            <a:pPr lvl="4"/>
            <a:r>
              <a:t>Texte niveau 5</a:t>
            </a:r>
          </a:p>
        </p:txBody>
      </p:sp>
      <p:sp>
        <p:nvSpPr>
          <p:cNvPr id="68" name="Numéro de diapositive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Puc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Texte niveau 1…"/>
          <p:cNvSpPr/>
          <p:nvPr>
            <p:ph type="body" idx="1"/>
          </p:nvPr>
        </p:nvSpPr>
        <p:spPr>
          <a:xfrm>
            <a:off x="952500" y="1270000"/>
            <a:ext cx="11099800" cy="7213600"/>
          </a:xfrm>
          <a:prstGeom prst="rect">
            <a:avLst/>
          </a:prstGeom>
        </p:spPr>
        <p:txBody>
          <a:bodyPr/>
          <a:lstStyle/>
          <a:p>
            <a:pPr/>
            <a:r>
              <a:t>Texte niveau 1</a:t>
            </a:r>
          </a:p>
          <a:p>
            <a:pPr lvl="1"/>
            <a:r>
              <a:t>Texte niveau 2</a:t>
            </a:r>
          </a:p>
          <a:p>
            <a:pPr lvl="2"/>
            <a:r>
              <a:t>Texte niveau 3</a:t>
            </a:r>
          </a:p>
          <a:p>
            <a:pPr lvl="3"/>
            <a:r>
              <a:t>Texte niveau 4</a:t>
            </a:r>
          </a:p>
          <a:p>
            <a:pPr lvl="4"/>
            <a:r>
              <a:t>Texte niveau 5</a:t>
            </a:r>
          </a:p>
        </p:txBody>
      </p:sp>
      <p:sp>
        <p:nvSpPr>
          <p:cNvPr id="76" name="Numéro de diapositive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3 pho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Image"/>
          <p:cNvSpPr/>
          <p:nvPr>
            <p:ph type="pic" sz="quarter" idx="13"/>
          </p:nvPr>
        </p:nvSpPr>
        <p:spPr>
          <a:xfrm>
            <a:off x="6718300" y="5092700"/>
            <a:ext cx="5334000" cy="37719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84" name="Image"/>
          <p:cNvSpPr/>
          <p:nvPr>
            <p:ph type="pic" sz="quarter" idx="14"/>
          </p:nvPr>
        </p:nvSpPr>
        <p:spPr>
          <a:xfrm>
            <a:off x="6724518" y="889000"/>
            <a:ext cx="5334001" cy="37719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85" name="Image"/>
          <p:cNvSpPr/>
          <p:nvPr>
            <p:ph type="pic" sz="half" idx="15"/>
          </p:nvPr>
        </p:nvSpPr>
        <p:spPr>
          <a:xfrm>
            <a:off x="952500" y="889000"/>
            <a:ext cx="5334000" cy="79756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86" name="Numéro de diapositive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Cita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-Gilles Allain"/>
          <p:cNvSpPr/>
          <p:nvPr>
            <p:ph type="body" sz="quarter" idx="13"/>
          </p:nvPr>
        </p:nvSpPr>
        <p:spPr>
          <a:xfrm>
            <a:off x="1270000" y="6362700"/>
            <a:ext cx="10464800" cy="469900"/>
          </a:xfrm>
          <a:prstGeom prst="rect">
            <a:avLst/>
          </a:prstGeom>
        </p:spPr>
        <p:txBody>
          <a:bodyPr anchor="t">
            <a:spAutoFit/>
          </a:bodyPr>
          <a:lstStyle>
            <a:lvl1pPr marL="0" indent="0" algn="ctr">
              <a:buSzTx/>
              <a:buNone/>
              <a:defRPr sz="24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pPr/>
            <a:r>
              <a:t>-Gilles Allain</a:t>
            </a:r>
          </a:p>
        </p:txBody>
      </p:sp>
      <p:sp>
        <p:nvSpPr>
          <p:cNvPr id="94" name="« Saisissez une citation ici. »"/>
          <p:cNvSpPr/>
          <p:nvPr>
            <p:ph type="body" sz="quarter" idx="14"/>
          </p:nvPr>
        </p:nvSpPr>
        <p:spPr>
          <a:xfrm>
            <a:off x="1270000" y="4267200"/>
            <a:ext cx="10464800" cy="685800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ctr">
              <a:buSzTx/>
              <a:buNone/>
              <a:defRPr sz="38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/>
            <a:r>
              <a:t>« Saisissez une citation ici. » </a:t>
            </a:r>
          </a:p>
        </p:txBody>
      </p:sp>
      <p:sp>
        <p:nvSpPr>
          <p:cNvPr id="95" name="Numéro de diapositive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Image"/>
          <p:cNvSpPr/>
          <p:nvPr>
            <p:ph type="pic" idx="13"/>
          </p:nvPr>
        </p:nvSpPr>
        <p:spPr>
          <a:xfrm>
            <a:off x="0" y="0"/>
            <a:ext cx="13004800" cy="97536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103" name="Numéro de diapositive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Vier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Numéro de diapositive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Masters/_rels/slideMaster1.xml.rels><?xml version="1.0" encoding="UTF-8" standalone="yes"?>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e du titre"/>
          <p:cNvSpPr/>
          <p:nvPr>
            <p:ph type="title"/>
          </p:nvPr>
        </p:nvSpPr>
        <p:spPr>
          <a:xfrm>
            <a:off x="952500" y="444500"/>
            <a:ext cx="11099800" cy="21590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/>
          <a:p>
            <a:pPr/>
            <a:r>
              <a:t>Texte du titre</a:t>
            </a:r>
          </a:p>
        </p:txBody>
      </p:sp>
      <p:sp>
        <p:nvSpPr>
          <p:cNvPr id="3" name="Texte niveau 1…"/>
          <p:cNvSpPr/>
          <p:nvPr>
            <p:ph type="body" idx="1"/>
          </p:nvPr>
        </p:nvSpPr>
        <p:spPr>
          <a:xfrm>
            <a:off x="952500" y="2603500"/>
            <a:ext cx="11099800" cy="62865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/>
          <a:p>
            <a:pPr/>
            <a:r>
              <a:t>Texte niveau 1</a:t>
            </a:r>
          </a:p>
          <a:p>
            <a:pPr lvl="1"/>
            <a:r>
              <a:t>Texte niveau 2</a:t>
            </a:r>
          </a:p>
          <a:p>
            <a:pPr lvl="2"/>
            <a:r>
              <a:t>Texte niveau 3</a:t>
            </a:r>
          </a:p>
          <a:p>
            <a:pPr lvl="3"/>
            <a:r>
              <a:t>Texte niveau 4</a:t>
            </a:r>
          </a:p>
          <a:p>
            <a:pPr lvl="4"/>
            <a:r>
              <a:t>Texte niveau 5</a:t>
            </a:r>
          </a:p>
        </p:txBody>
      </p:sp>
      <p:sp>
        <p:nvSpPr>
          <p:cNvPr id="4" name="Numéro de diapositive"/>
          <p:cNvSpPr/>
          <p:nvPr>
            <p:ph type="sldNum" sz="quarter" idx="2"/>
          </p:nvPr>
        </p:nvSpPr>
        <p:spPr>
          <a:xfrm>
            <a:off x="6311798" y="9251950"/>
            <a:ext cx="368504" cy="381000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>
            <a:spAutoFit/>
          </a:bodyPr>
          <a:lstStyle>
            <a:lvl1pPr>
              <a:defRPr sz="1800"/>
            </a:lvl1pPr>
          </a:lstStyle>
          <a:p>
            <a:pPr/>
            <a:fld id="{86CB4B4D-7CA3-9044-876B-883B54F8677D}" type="slidenum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  <p:transition xmlns:p14="http://schemas.microsoft.com/office/powerpoint/2010/main" spd="med" advClick="1"/>
  <p:txStyles>
    <p:titleStyle>
      <a:lvl1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sng">
          <a:ln>
            <a:noFill/>
          </a:ln>
          <a:solidFill>
            <a:srgbClr val="FF2600"/>
          </a:solidFill>
          <a:uFillTx/>
          <a:latin typeface="+mj-lt"/>
          <a:ea typeface="+mj-ea"/>
          <a:cs typeface="+mj-cs"/>
          <a:sym typeface="Comic Sans MS"/>
        </a:defRPr>
      </a:lvl1pPr>
      <a:lvl2pPr marL="0" marR="0" indent="228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sng">
          <a:ln>
            <a:noFill/>
          </a:ln>
          <a:solidFill>
            <a:srgbClr val="FF2600"/>
          </a:solidFill>
          <a:uFillTx/>
          <a:latin typeface="+mj-lt"/>
          <a:ea typeface="+mj-ea"/>
          <a:cs typeface="+mj-cs"/>
          <a:sym typeface="Comic Sans MS"/>
        </a:defRPr>
      </a:lvl2pPr>
      <a:lvl3pPr marL="0" marR="0" indent="457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sng">
          <a:ln>
            <a:noFill/>
          </a:ln>
          <a:solidFill>
            <a:srgbClr val="FF2600"/>
          </a:solidFill>
          <a:uFillTx/>
          <a:latin typeface="+mj-lt"/>
          <a:ea typeface="+mj-ea"/>
          <a:cs typeface="+mj-cs"/>
          <a:sym typeface="Comic Sans MS"/>
        </a:defRPr>
      </a:lvl3pPr>
      <a:lvl4pPr marL="0" marR="0" indent="685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sng">
          <a:ln>
            <a:noFill/>
          </a:ln>
          <a:solidFill>
            <a:srgbClr val="FF2600"/>
          </a:solidFill>
          <a:uFillTx/>
          <a:latin typeface="+mj-lt"/>
          <a:ea typeface="+mj-ea"/>
          <a:cs typeface="+mj-cs"/>
          <a:sym typeface="Comic Sans MS"/>
        </a:defRPr>
      </a:lvl4pPr>
      <a:lvl5pPr marL="0" marR="0" indent="9144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sng">
          <a:ln>
            <a:noFill/>
          </a:ln>
          <a:solidFill>
            <a:srgbClr val="FF2600"/>
          </a:solidFill>
          <a:uFillTx/>
          <a:latin typeface="+mj-lt"/>
          <a:ea typeface="+mj-ea"/>
          <a:cs typeface="+mj-cs"/>
          <a:sym typeface="Comic Sans MS"/>
        </a:defRPr>
      </a:lvl5pPr>
      <a:lvl6pPr marL="0" marR="0" indent="11430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sng">
          <a:ln>
            <a:noFill/>
          </a:ln>
          <a:solidFill>
            <a:srgbClr val="FF2600"/>
          </a:solidFill>
          <a:uFillTx/>
          <a:latin typeface="+mj-lt"/>
          <a:ea typeface="+mj-ea"/>
          <a:cs typeface="+mj-cs"/>
          <a:sym typeface="Comic Sans MS"/>
        </a:defRPr>
      </a:lvl6pPr>
      <a:lvl7pPr marL="0" marR="0" indent="1371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sng">
          <a:ln>
            <a:noFill/>
          </a:ln>
          <a:solidFill>
            <a:srgbClr val="FF2600"/>
          </a:solidFill>
          <a:uFillTx/>
          <a:latin typeface="+mj-lt"/>
          <a:ea typeface="+mj-ea"/>
          <a:cs typeface="+mj-cs"/>
          <a:sym typeface="Comic Sans MS"/>
        </a:defRPr>
      </a:lvl7pPr>
      <a:lvl8pPr marL="0" marR="0" indent="1600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sng">
          <a:ln>
            <a:noFill/>
          </a:ln>
          <a:solidFill>
            <a:srgbClr val="FF2600"/>
          </a:solidFill>
          <a:uFillTx/>
          <a:latin typeface="+mj-lt"/>
          <a:ea typeface="+mj-ea"/>
          <a:cs typeface="+mj-cs"/>
          <a:sym typeface="Comic Sans MS"/>
        </a:defRPr>
      </a:lvl8pPr>
      <a:lvl9pPr marL="0" marR="0" indent="1828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sng">
          <a:ln>
            <a:noFill/>
          </a:ln>
          <a:solidFill>
            <a:srgbClr val="FF2600"/>
          </a:solidFill>
          <a:uFillTx/>
          <a:latin typeface="+mj-lt"/>
          <a:ea typeface="+mj-ea"/>
          <a:cs typeface="+mj-cs"/>
          <a:sym typeface="Comic Sans MS"/>
        </a:defRPr>
      </a:lvl9pPr>
    </p:titleStyle>
    <p:bodyStyle>
      <a:lvl1pPr marL="740833" marR="0" indent="-740833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6000" u="none">
          <a:ln>
            <a:noFill/>
          </a:ln>
          <a:solidFill>
            <a:srgbClr val="005493"/>
          </a:solidFill>
          <a:uFillTx/>
          <a:latin typeface="+mj-lt"/>
          <a:ea typeface="+mj-ea"/>
          <a:cs typeface="+mj-cs"/>
          <a:sym typeface="Comic Sans MS"/>
        </a:defRPr>
      </a:lvl1pPr>
      <a:lvl2pPr marL="1185333" marR="0" indent="-740833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6000" u="none">
          <a:ln>
            <a:noFill/>
          </a:ln>
          <a:solidFill>
            <a:srgbClr val="005493"/>
          </a:solidFill>
          <a:uFillTx/>
          <a:latin typeface="+mj-lt"/>
          <a:ea typeface="+mj-ea"/>
          <a:cs typeface="+mj-cs"/>
          <a:sym typeface="Comic Sans MS"/>
        </a:defRPr>
      </a:lvl2pPr>
      <a:lvl3pPr marL="1629833" marR="0" indent="-740833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6000" u="none">
          <a:ln>
            <a:noFill/>
          </a:ln>
          <a:solidFill>
            <a:srgbClr val="005493"/>
          </a:solidFill>
          <a:uFillTx/>
          <a:latin typeface="+mj-lt"/>
          <a:ea typeface="+mj-ea"/>
          <a:cs typeface="+mj-cs"/>
          <a:sym typeface="Comic Sans MS"/>
        </a:defRPr>
      </a:lvl3pPr>
      <a:lvl4pPr marL="2074333" marR="0" indent="-740833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6000" u="none">
          <a:ln>
            <a:noFill/>
          </a:ln>
          <a:solidFill>
            <a:srgbClr val="005493"/>
          </a:solidFill>
          <a:uFillTx/>
          <a:latin typeface="+mj-lt"/>
          <a:ea typeface="+mj-ea"/>
          <a:cs typeface="+mj-cs"/>
          <a:sym typeface="Comic Sans MS"/>
        </a:defRPr>
      </a:lvl4pPr>
      <a:lvl5pPr marL="2518833" marR="0" indent="-740833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6000" u="none">
          <a:ln>
            <a:noFill/>
          </a:ln>
          <a:solidFill>
            <a:srgbClr val="005493"/>
          </a:solidFill>
          <a:uFillTx/>
          <a:latin typeface="+mj-lt"/>
          <a:ea typeface="+mj-ea"/>
          <a:cs typeface="+mj-cs"/>
          <a:sym typeface="Comic Sans MS"/>
        </a:defRPr>
      </a:lvl5pPr>
      <a:lvl6pPr marL="2963333" marR="0" indent="-740833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6000" u="none">
          <a:ln>
            <a:noFill/>
          </a:ln>
          <a:solidFill>
            <a:srgbClr val="005493"/>
          </a:solidFill>
          <a:uFillTx/>
          <a:latin typeface="+mj-lt"/>
          <a:ea typeface="+mj-ea"/>
          <a:cs typeface="+mj-cs"/>
          <a:sym typeface="Comic Sans MS"/>
        </a:defRPr>
      </a:lvl6pPr>
      <a:lvl7pPr marL="3407833" marR="0" indent="-740833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6000" u="none">
          <a:ln>
            <a:noFill/>
          </a:ln>
          <a:solidFill>
            <a:srgbClr val="005493"/>
          </a:solidFill>
          <a:uFillTx/>
          <a:latin typeface="+mj-lt"/>
          <a:ea typeface="+mj-ea"/>
          <a:cs typeface="+mj-cs"/>
          <a:sym typeface="Comic Sans MS"/>
        </a:defRPr>
      </a:lvl7pPr>
      <a:lvl8pPr marL="3852333" marR="0" indent="-740833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6000" u="none">
          <a:ln>
            <a:noFill/>
          </a:ln>
          <a:solidFill>
            <a:srgbClr val="005493"/>
          </a:solidFill>
          <a:uFillTx/>
          <a:latin typeface="+mj-lt"/>
          <a:ea typeface="+mj-ea"/>
          <a:cs typeface="+mj-cs"/>
          <a:sym typeface="Comic Sans MS"/>
        </a:defRPr>
      </a:lvl8pPr>
      <a:lvl9pPr marL="4296833" marR="0" indent="-740833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6000" u="none">
          <a:ln>
            <a:noFill/>
          </a:ln>
          <a:solidFill>
            <a:srgbClr val="005493"/>
          </a:solidFill>
          <a:uFillTx/>
          <a:latin typeface="+mj-lt"/>
          <a:ea typeface="+mj-ea"/>
          <a:cs typeface="+mj-cs"/>
          <a:sym typeface="Comic Sans MS"/>
        </a:defRPr>
      </a:lvl9pPr>
    </p:bodyStyle>
    <p:otherStyle>
      <a:lvl1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1pPr>
      <a:lvl2pPr marL="0" marR="0" indent="228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2pPr>
      <a:lvl3pPr marL="0" marR="0" indent="457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3pPr>
      <a:lvl4pPr marL="0" marR="0" indent="685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4pPr>
      <a:lvl5pPr marL="0" marR="0" indent="9144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5pPr>
      <a:lvl6pPr marL="0" marR="0" indent="11430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6pPr>
      <a:lvl7pPr marL="0" marR="0" indent="1371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7pPr>
      <a:lvl8pPr marL="0" marR="0" indent="1600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8pPr>
      <a:lvl9pPr marL="0" marR="0" indent="1828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/Relationships>

</file>

<file path=ppt/slides/_rels/slide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/Relationships>

</file>

<file path=ppt/slides/_rels/slide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Relationship Id="rId3" Type="http://schemas.openxmlformats.org/officeDocument/2006/relationships/image" Target="../media/image2.png"/></Relationships>

</file>

<file path=ppt/slides/_rels/slide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Relationship Id="rId3" Type="http://schemas.openxmlformats.org/officeDocument/2006/relationships/image" Target="../media/image3.png"/></Relationships>

</file>

<file path=ppt/slides/_rels/slide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Relationship Id="rId3" Type="http://schemas.openxmlformats.org/officeDocument/2006/relationships/image" Target="../media/image4.png"/></Relationships>

</file>

<file path=ppt/slides/_rels/slide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/Relationships>

</file>

<file path=ppt/slides/_rels/slide7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Relationship Id="rId3" Type="http://schemas.openxmlformats.org/officeDocument/2006/relationships/image" Target="../media/image5.png"/></Relationships>

</file>

<file path=ppt/slides/_rels/slide8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Relationship Id="rId3" Type="http://schemas.openxmlformats.org/officeDocument/2006/relationships/image" Target="../media/image5.png"/></Relationships>

</file>

<file path=ppt/slides/_rels/slide9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/Relationships>

</file>

<file path=ppt/slides/_rels/slide10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/Relationships>

</file>

<file path=ppt/slides/_rels/slide1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/Relationships>

</file>

<file path=ppt/slides/_rels/slide1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Relationship Id="rId3" Type="http://schemas.openxmlformats.org/officeDocument/2006/relationships/image" Target="../media/image6.png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Séquence  15 : Parallélogramme"/>
          <p:cNvSpPr/>
          <p:nvPr>
            <p:ph type="ctrTitle"/>
          </p:nvPr>
        </p:nvSpPr>
        <p:spPr>
          <a:xfrm>
            <a:off x="1270000" y="2176774"/>
            <a:ext cx="10464800" cy="3302001"/>
          </a:xfrm>
          <a:prstGeom prst="rect">
            <a:avLst/>
          </a:prstGeom>
        </p:spPr>
        <p:txBody>
          <a:bodyPr/>
          <a:lstStyle/>
          <a:p>
            <a:pPr/>
            <a:r>
              <a:t>Séquence  15 : Parallélogramme</a:t>
            </a:r>
          </a:p>
        </p:txBody>
      </p:sp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32" presetID="23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119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Un parallélogramme est un quadrilatère qui a ses côtés opposés parallèles.…"/>
          <p:cNvSpPr/>
          <p:nvPr>
            <p:ph type="subTitle" idx="1"/>
          </p:nvPr>
        </p:nvSpPr>
        <p:spPr>
          <a:xfrm>
            <a:off x="1464458" y="1822622"/>
            <a:ext cx="11397869" cy="7848834"/>
          </a:xfrm>
          <a:prstGeom prst="rect">
            <a:avLst/>
          </a:prstGeom>
        </p:spPr>
        <p:txBody>
          <a:bodyPr/>
          <a:lstStyle/>
          <a:p>
            <a:pPr algn="l" defTabSz="438150">
              <a:defRPr sz="4500" u="none">
                <a:solidFill>
                  <a:srgbClr val="005493"/>
                </a:solidFill>
                <a:latin typeface="+mj-lt"/>
                <a:ea typeface="+mj-ea"/>
                <a:cs typeface="+mj-cs"/>
                <a:sym typeface="Comic Sans MS"/>
              </a:defRPr>
            </a:pPr>
            <a:r>
              <a:t>Un </a:t>
            </a:r>
            <a:r>
              <a:rPr>
                <a:solidFill>
                  <a:srgbClr val="35CC72"/>
                </a:solidFill>
              </a:rPr>
              <a:t>parallélogramme</a:t>
            </a:r>
            <a:r>
              <a:t> est un quadrilatère qui a ses côtés opposés parallèles.</a:t>
            </a:r>
          </a:p>
          <a:p>
            <a:pPr algn="l" defTabSz="438150">
              <a:defRPr sz="4500" u="none">
                <a:solidFill>
                  <a:srgbClr val="005493"/>
                </a:solidFill>
                <a:latin typeface="+mj-lt"/>
                <a:ea typeface="+mj-ea"/>
                <a:cs typeface="+mj-cs"/>
                <a:sym typeface="Comic Sans MS"/>
              </a:defRPr>
            </a:pPr>
          </a:p>
          <a:p>
            <a:pPr algn="l" defTabSz="438150">
              <a:defRPr sz="4500" u="none">
                <a:solidFill>
                  <a:srgbClr val="005493"/>
                </a:solidFill>
                <a:latin typeface="+mj-lt"/>
                <a:ea typeface="+mj-ea"/>
                <a:cs typeface="+mj-cs"/>
                <a:sym typeface="Comic Sans MS"/>
              </a:defRPr>
            </a:pPr>
            <a:r>
              <a:rPr>
                <a:solidFill>
                  <a:srgbClr val="FF2600"/>
                </a:solidFill>
              </a:rPr>
              <a:t>Propriété 1 :</a:t>
            </a:r>
            <a:r>
              <a:t> Un parallélogramme a un centre de symétrie qui est le point d’intersection des diagonales.</a:t>
            </a:r>
          </a:p>
          <a:p>
            <a:pPr algn="l" defTabSz="438150">
              <a:defRPr sz="4500" u="none">
                <a:solidFill>
                  <a:srgbClr val="005493"/>
                </a:solidFill>
                <a:latin typeface="+mj-lt"/>
                <a:ea typeface="+mj-ea"/>
                <a:cs typeface="+mj-cs"/>
                <a:sym typeface="Comic Sans MS"/>
              </a:defRPr>
            </a:pPr>
          </a:p>
          <a:p>
            <a:pPr algn="l" defTabSz="438150">
              <a:defRPr sz="4500" u="none">
                <a:solidFill>
                  <a:srgbClr val="005493"/>
                </a:solidFill>
                <a:latin typeface="+mj-lt"/>
                <a:ea typeface="+mj-ea"/>
                <a:cs typeface="+mj-cs"/>
                <a:sym typeface="Comic Sans MS"/>
              </a:defRPr>
            </a:pPr>
            <a:r>
              <a:rPr>
                <a:solidFill>
                  <a:srgbClr val="FF2600"/>
                </a:solidFill>
              </a:rPr>
              <a:t>Propriété 2 :</a:t>
            </a:r>
            <a:r>
              <a:t> Les diagonales d’un parallélogramme se coupent en leur milieu.</a:t>
            </a:r>
          </a:p>
        </p:txBody>
      </p:sp>
      <p:sp>
        <p:nvSpPr>
          <p:cNvPr id="122" name="Généralités"/>
          <p:cNvSpPr/>
          <p:nvPr>
            <p:ph type="ctrTitle"/>
          </p:nvPr>
        </p:nvSpPr>
        <p:spPr>
          <a:xfrm>
            <a:off x="1565989" y="34785"/>
            <a:ext cx="10464801" cy="1810384"/>
          </a:xfrm>
          <a:prstGeom prst="rect">
            <a:avLst/>
          </a:prstGeom>
        </p:spPr>
        <p:txBody>
          <a:bodyPr anchor="ctr"/>
          <a:lstStyle>
            <a:lvl1pPr marL="1411111" indent="-1411111" algn="l">
              <a:buSzPct val="100000"/>
              <a:buAutoNum type="romanUcPeriod" startAt="1"/>
            </a:lvl1pPr>
          </a:lstStyle>
          <a:p>
            <a:pPr/>
            <a:r>
              <a:t>Généralités</a:t>
            </a:r>
          </a:p>
        </p:txBody>
      </p:sp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lt" backwards="0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121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Propriété 3 : Les angles opposés d’un parallélogramme sont de même mesure.…"/>
          <p:cNvSpPr/>
          <p:nvPr>
            <p:ph type="subTitle" idx="1"/>
          </p:nvPr>
        </p:nvSpPr>
        <p:spPr>
          <a:xfrm>
            <a:off x="2165662" y="225441"/>
            <a:ext cx="10464801" cy="5856047"/>
          </a:xfrm>
          <a:prstGeom prst="rect">
            <a:avLst/>
          </a:prstGeom>
        </p:spPr>
        <p:txBody>
          <a:bodyPr/>
          <a:lstStyle/>
          <a:p>
            <a:pPr algn="l" defTabSz="449833">
              <a:defRPr sz="4619" u="none">
                <a:solidFill>
                  <a:srgbClr val="005493"/>
                </a:solidFill>
                <a:latin typeface="+mj-lt"/>
                <a:ea typeface="+mj-ea"/>
                <a:cs typeface="+mj-cs"/>
                <a:sym typeface="Comic Sans MS"/>
              </a:defRPr>
            </a:pPr>
            <a:r>
              <a:rPr>
                <a:solidFill>
                  <a:srgbClr val="FF2600"/>
                </a:solidFill>
              </a:rPr>
              <a:t>Propriété 3 :</a:t>
            </a:r>
            <a:r>
              <a:t> Les angles opposés d’un parallélogramme sont de même mesure.</a:t>
            </a:r>
          </a:p>
          <a:p>
            <a:pPr algn="l" defTabSz="449833">
              <a:defRPr sz="4619" u="none">
                <a:solidFill>
                  <a:srgbClr val="005493"/>
                </a:solidFill>
                <a:latin typeface="+mj-lt"/>
                <a:ea typeface="+mj-ea"/>
                <a:cs typeface="+mj-cs"/>
                <a:sym typeface="Comic Sans MS"/>
              </a:defRPr>
            </a:pPr>
          </a:p>
          <a:p>
            <a:pPr algn="l" defTabSz="449833">
              <a:defRPr sz="4619" u="none">
                <a:solidFill>
                  <a:srgbClr val="005493"/>
                </a:solidFill>
                <a:latin typeface="+mj-lt"/>
                <a:ea typeface="+mj-ea"/>
                <a:cs typeface="+mj-cs"/>
                <a:sym typeface="Comic Sans MS"/>
              </a:defRPr>
            </a:pPr>
            <a:r>
              <a:rPr>
                <a:solidFill>
                  <a:srgbClr val="FF2600"/>
                </a:solidFill>
              </a:rPr>
              <a:t>Propriété 4 :</a:t>
            </a:r>
            <a:r>
              <a:t> Les côtés opposés  d’un parallélogramme sont parallèles et de même longueurs.</a:t>
            </a:r>
          </a:p>
        </p:txBody>
      </p:sp>
      <p:pic>
        <p:nvPicPr>
          <p:cNvPr id="125" name="image1.png" descr="image1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2017547" y="6578394"/>
            <a:ext cx="10464801" cy="195782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lt" backwards="0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Class="entr" nodeType="clickEffect" presetSubtype="1" presetID="2" grpId="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124" grpId="1"/>
      <p:bldP build="whole" bldLvl="1" animBg="1" rev="0" advAuto="0" spid="125" grpId="2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Propriété : Si un quadrilatère a ses côtés opposés parallèles, alors c’est un parallélogramme.…"/>
          <p:cNvSpPr/>
          <p:nvPr>
            <p:ph type="subTitle" idx="1"/>
          </p:nvPr>
        </p:nvSpPr>
        <p:spPr>
          <a:xfrm>
            <a:off x="1548772" y="339033"/>
            <a:ext cx="11000232" cy="9075534"/>
          </a:xfrm>
          <a:prstGeom prst="rect">
            <a:avLst/>
          </a:prstGeom>
        </p:spPr>
        <p:txBody>
          <a:bodyPr/>
          <a:lstStyle/>
          <a:p>
            <a:pPr algn="l">
              <a:defRPr sz="6000" u="none">
                <a:solidFill>
                  <a:srgbClr val="005493"/>
                </a:solidFill>
                <a:latin typeface="+mj-lt"/>
                <a:ea typeface="+mj-ea"/>
                <a:cs typeface="+mj-cs"/>
                <a:sym typeface="Comic Sans MS"/>
              </a:defRPr>
            </a:pPr>
            <a:r>
              <a:rPr>
                <a:solidFill>
                  <a:srgbClr val="FF2600"/>
                </a:solidFill>
              </a:rPr>
              <a:t>Propriété : </a:t>
            </a:r>
            <a:r>
              <a:t>Si un quadrilatère a ses côtés opposés parallèles, alors c’est un parallélogramme.</a:t>
            </a:r>
          </a:p>
          <a:p>
            <a:pPr algn="l">
              <a:defRPr sz="6000" u="none">
                <a:solidFill>
                  <a:srgbClr val="005493"/>
                </a:solidFill>
                <a:latin typeface="+mj-lt"/>
                <a:ea typeface="+mj-ea"/>
                <a:cs typeface="+mj-cs"/>
                <a:sym typeface="Comic Sans MS"/>
              </a:defRPr>
            </a:pPr>
          </a:p>
          <a:p>
            <a:pPr algn="l">
              <a:defRPr sz="6000" u="none">
                <a:solidFill>
                  <a:srgbClr val="000000"/>
                </a:solidFill>
                <a:latin typeface="+mj-lt"/>
                <a:ea typeface="+mj-ea"/>
                <a:cs typeface="+mj-cs"/>
                <a:sym typeface="Comic Sans MS"/>
              </a:defRPr>
            </a:pPr>
            <a:r>
              <a:t>Exemple :</a:t>
            </a:r>
          </a:p>
          <a:p>
            <a:pPr algn="l">
              <a:defRPr sz="6000" u="none">
                <a:solidFill>
                  <a:srgbClr val="005493"/>
                </a:solidFill>
                <a:latin typeface="+mj-lt"/>
                <a:ea typeface="+mj-ea"/>
                <a:cs typeface="+mj-cs"/>
                <a:sym typeface="Comic Sans MS"/>
              </a:defRPr>
            </a:pPr>
          </a:p>
          <a:p>
            <a:pPr algn="l">
              <a:defRPr sz="6000" u="none">
                <a:solidFill>
                  <a:srgbClr val="005493"/>
                </a:solidFill>
                <a:latin typeface="+mj-lt"/>
                <a:ea typeface="+mj-ea"/>
                <a:cs typeface="+mj-cs"/>
                <a:sym typeface="Comic Sans MS"/>
              </a:defRPr>
            </a:pPr>
          </a:p>
        </p:txBody>
      </p:sp>
      <p:grpSp>
        <p:nvGrpSpPr>
          <p:cNvPr id="130" name="Grouper"/>
          <p:cNvGrpSpPr/>
          <p:nvPr/>
        </p:nvGrpSpPr>
        <p:grpSpPr>
          <a:xfrm>
            <a:off x="1319083" y="5700621"/>
            <a:ext cx="11465960" cy="3337276"/>
            <a:chOff x="25400" y="25400"/>
            <a:chExt cx="11465958" cy="3337274"/>
          </a:xfrm>
        </p:grpSpPr>
        <p:graphicFrame>
          <p:nvGraphicFramePr>
            <p:cNvPr id="128" name="Tableau"/>
            <p:cNvGraphicFramePr/>
            <p:nvPr/>
          </p:nvGraphicFramePr>
          <p:xfrm>
            <a:off x="25400" y="25400"/>
            <a:ext cx="11465959" cy="3337275"/>
          </p:xfrm>
          <a:graphic xmlns:a="http://schemas.openxmlformats.org/drawingml/2006/main">
            <a:graphicData uri="http://schemas.openxmlformats.org/drawingml/2006/table">
              <a:tbl>
                <a:tblPr firstCol="0" firstRow="0" lastCol="0" lastRow="0" bandCol="0" bandRow="1" rtl="0">
                  <a:tableStyleId>{4C3C2611-4C71-4FC5-86AE-919BDF0F9419}</a:tableStyleId>
                </a:tblPr>
                <a:tblGrid>
                  <a:gridCol w="3935775"/>
                  <a:gridCol w="3821202"/>
                  <a:gridCol w="3702629"/>
                </a:tblGrid>
                <a:tr h="3330925">
                  <a:tc>
                    <a:txBody>
                      <a:bodyPr/>
                      <a:lstStyle/>
                      <a:p>
                        <a:pPr algn="l">
                          <a:defRPr>
                            <a:latin typeface="+mj-lt"/>
                            <a:ea typeface="+mj-ea"/>
                            <a:cs typeface="+mj-cs"/>
                            <a:sym typeface="Comic Sans MS"/>
                          </a:defRPr>
                        </a:pPr>
                      </a:p>
                    </a:txBody>
                    <a:tcPr marL="50800" marR="50800" marT="50800" marB="50800" anchor="t" anchorCtr="0" horzOverflow="overflow">
                      <a:lnL w="6350">
                        <a:solidFill>
                          <a:srgbClr val="000000"/>
                        </a:solidFill>
                        <a:miter lim="400000"/>
                      </a:lnL>
                      <a:lnR w="6350">
                        <a:solidFill>
                          <a:srgbClr val="000000"/>
                        </a:solidFill>
                        <a:miter lim="400000"/>
                      </a:lnR>
                      <a:lnT w="6350">
                        <a:solidFill>
                          <a:srgbClr val="000000"/>
                        </a:solidFill>
                        <a:miter lim="400000"/>
                      </a:lnT>
                      <a:lnB w="6350">
                        <a:solidFill>
                          <a:srgbClr val="000000"/>
                        </a:solidFill>
                        <a:miter lim="400000"/>
                      </a:lnB>
                      <a:solidFill>
                        <a:srgbClr val="000000">
                          <a:alpha val="0"/>
                        </a:srgbClr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algn="l">
                          <a:defRPr>
                            <a:latin typeface="+mj-lt"/>
                            <a:ea typeface="+mj-ea"/>
                            <a:cs typeface="+mj-cs"/>
                            <a:sym typeface="Comic Sans MS"/>
                          </a:defRPr>
                        </a:pPr>
                        <a:r>
                          <a:rPr u="sng"/>
                          <a:t>Données :</a:t>
                        </a:r>
                        <a:r>
                          <a:t> ABCD est un quadrilatère avec  (AB)//(CD) et (AD)//(BC). </a:t>
                        </a:r>
                      </a:p>
                    </a:txBody>
                    <a:tcPr marL="50800" marR="50800" marT="50800" marB="50800" anchor="t" anchorCtr="0" horzOverflow="overflow">
                      <a:lnL w="6350">
                        <a:solidFill>
                          <a:srgbClr val="000000"/>
                        </a:solidFill>
                        <a:miter lim="400000"/>
                      </a:lnL>
                      <a:lnR w="6350">
                        <a:solidFill>
                          <a:srgbClr val="000000"/>
                        </a:solidFill>
                        <a:miter lim="400000"/>
                      </a:lnR>
                      <a:lnT w="6350">
                        <a:solidFill>
                          <a:srgbClr val="000000"/>
                        </a:solidFill>
                        <a:miter lim="400000"/>
                      </a:lnT>
                      <a:lnB w="6350">
                        <a:solidFill>
                          <a:srgbClr val="000000"/>
                        </a:solidFill>
                        <a:miter lim="400000"/>
                      </a:lnB>
                      <a:solidFill>
                        <a:srgbClr val="000000">
                          <a:alpha val="0"/>
                        </a:srgbClr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algn="l">
                          <a:defRPr>
                            <a:latin typeface="+mj-lt"/>
                            <a:ea typeface="+mj-ea"/>
                            <a:cs typeface="+mj-cs"/>
                            <a:sym typeface="Comic Sans MS"/>
                          </a:defRPr>
                        </a:pPr>
                        <a:r>
                          <a:rPr u="sng"/>
                          <a:t>Conclusion :</a:t>
                        </a:r>
                        <a:r>
                          <a:t> ABCD est un parallélogramme.</a:t>
                        </a:r>
                      </a:p>
                    </a:txBody>
                    <a:tcPr marL="50800" marR="50800" marT="50800" marB="50800" anchor="t" anchorCtr="0" horzOverflow="overflow">
                      <a:lnL w="6350">
                        <a:solidFill>
                          <a:srgbClr val="000000"/>
                        </a:solidFill>
                        <a:miter lim="400000"/>
                      </a:lnL>
                      <a:lnR w="6350">
                        <a:solidFill>
                          <a:srgbClr val="000000"/>
                        </a:solidFill>
                        <a:miter lim="400000"/>
                      </a:lnR>
                      <a:lnT w="6350">
                        <a:solidFill>
                          <a:srgbClr val="000000"/>
                        </a:solidFill>
                        <a:miter lim="400000"/>
                      </a:lnT>
                      <a:lnB w="6350">
                        <a:solidFill>
                          <a:srgbClr val="000000"/>
                        </a:solidFill>
                        <a:miter lim="400000"/>
                      </a:lnB>
                      <a:solidFill>
                        <a:srgbClr val="000000">
                          <a:alpha val="0"/>
                        </a:srgbClr>
                      </a:solidFill>
                    </a:tcPr>
                  </a:tc>
                </a:tr>
              </a:tbl>
            </a:graphicData>
          </a:graphic>
        </p:graphicFrame>
        <p:pic>
          <p:nvPicPr>
            <p:cNvPr id="129" name="image2.tif" descr="image2.tif"/>
            <p:cNvPicPr>
              <a:picLocks noChangeAspect="1"/>
            </p:cNvPicPr>
            <p:nvPr/>
          </p:nvPicPr>
          <p:blipFill>
            <a:blip r:embed="rId3">
              <a:extLst/>
            </a:blip>
            <a:stretch>
              <a:fillRect/>
            </a:stretch>
          </p:blipFill>
          <p:spPr>
            <a:xfrm>
              <a:off x="206256" y="547971"/>
              <a:ext cx="3616945" cy="2285783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lt" backwards="0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Class="entr" nodeType="clickEffect" presetSubtype="1" presetID="2" grpId="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127" grpId="1"/>
      <p:bldP build="whole" bldLvl="1" animBg="1" rev="0" advAuto="0" spid="130" grpId="2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Propriété : Si un quadrilatère a ses diagonales de même milieu, alors c’est un parallélogramme.…"/>
          <p:cNvSpPr/>
          <p:nvPr>
            <p:ph type="subTitle" idx="1"/>
          </p:nvPr>
        </p:nvSpPr>
        <p:spPr>
          <a:xfrm>
            <a:off x="1527328" y="339033"/>
            <a:ext cx="11000232" cy="6175481"/>
          </a:xfrm>
          <a:prstGeom prst="rect">
            <a:avLst/>
          </a:prstGeom>
        </p:spPr>
        <p:txBody>
          <a:bodyPr/>
          <a:lstStyle/>
          <a:p>
            <a:pPr algn="l" defTabSz="549148">
              <a:defRPr sz="5640" u="none">
                <a:solidFill>
                  <a:srgbClr val="005493"/>
                </a:solidFill>
                <a:latin typeface="+mj-lt"/>
                <a:ea typeface="+mj-ea"/>
                <a:cs typeface="+mj-cs"/>
                <a:sym typeface="Comic Sans MS"/>
              </a:defRPr>
            </a:pPr>
            <a:r>
              <a:rPr>
                <a:solidFill>
                  <a:srgbClr val="FF2600"/>
                </a:solidFill>
              </a:rPr>
              <a:t>Propriété :</a:t>
            </a:r>
            <a:r>
              <a:t> Si un quadrilatère a ses diagonales de même milieu, alors c’est un parallélogramme.</a:t>
            </a:r>
          </a:p>
          <a:p>
            <a:pPr algn="l" defTabSz="549148">
              <a:defRPr sz="5640" u="none">
                <a:solidFill>
                  <a:srgbClr val="005493"/>
                </a:solidFill>
                <a:latin typeface="+mj-lt"/>
                <a:ea typeface="+mj-ea"/>
                <a:cs typeface="+mj-cs"/>
                <a:sym typeface="Comic Sans MS"/>
              </a:defRPr>
            </a:pPr>
          </a:p>
          <a:p>
            <a:pPr algn="l" defTabSz="549148">
              <a:defRPr sz="5640" u="none">
                <a:solidFill>
                  <a:srgbClr val="000000"/>
                </a:solidFill>
                <a:latin typeface="+mj-lt"/>
                <a:ea typeface="+mj-ea"/>
                <a:cs typeface="+mj-cs"/>
                <a:sym typeface="Comic Sans MS"/>
              </a:defRPr>
            </a:pPr>
            <a:r>
              <a:t>Exemple : </a:t>
            </a:r>
          </a:p>
        </p:txBody>
      </p:sp>
      <p:grpSp>
        <p:nvGrpSpPr>
          <p:cNvPr id="135" name="Grouper"/>
          <p:cNvGrpSpPr/>
          <p:nvPr/>
        </p:nvGrpSpPr>
        <p:grpSpPr>
          <a:xfrm>
            <a:off x="2038159" y="6033624"/>
            <a:ext cx="10298433" cy="2614009"/>
            <a:chOff x="25400" y="25400"/>
            <a:chExt cx="10298431" cy="2614007"/>
          </a:xfrm>
        </p:grpSpPr>
        <p:graphicFrame>
          <p:nvGraphicFramePr>
            <p:cNvPr id="133" name="Tableau"/>
            <p:cNvGraphicFramePr/>
            <p:nvPr/>
          </p:nvGraphicFramePr>
          <p:xfrm>
            <a:off x="25400" y="25400"/>
            <a:ext cx="10298432" cy="2614008"/>
          </p:xfrm>
          <a:graphic xmlns:a="http://schemas.openxmlformats.org/drawingml/2006/main">
            <a:graphicData uri="http://schemas.openxmlformats.org/drawingml/2006/table">
              <a:tbl>
                <a:tblPr firstCol="0" firstRow="0" lastCol="0" lastRow="0" bandCol="0" bandRow="1" rtl="0">
                  <a:tableStyleId>{4C3C2611-4C71-4FC5-86AE-919BDF0F9419}</a:tableStyleId>
                </a:tblPr>
                <a:tblGrid>
                  <a:gridCol w="3417918"/>
                  <a:gridCol w="3544508"/>
                  <a:gridCol w="3612531"/>
                </a:tblGrid>
                <a:tr h="2607657">
                  <a:tc>
                    <a:txBody>
                      <a:bodyPr/>
                      <a:lstStyle/>
                      <a:p>
                        <a:pPr algn="l">
                          <a:defRPr>
                            <a:latin typeface="+mj-lt"/>
                            <a:ea typeface="+mj-ea"/>
                            <a:cs typeface="+mj-cs"/>
                            <a:sym typeface="Comic Sans MS"/>
                          </a:defRPr>
                        </a:pPr>
                      </a:p>
                    </a:txBody>
                    <a:tcPr marL="50800" marR="50800" marT="50800" marB="50800" anchor="t" anchorCtr="0" horzOverflow="overflow">
                      <a:lnL w="6350">
                        <a:solidFill>
                          <a:srgbClr val="000000"/>
                        </a:solidFill>
                        <a:miter lim="400000"/>
                      </a:lnL>
                      <a:lnR w="6350">
                        <a:solidFill>
                          <a:srgbClr val="000000"/>
                        </a:solidFill>
                        <a:miter lim="400000"/>
                      </a:lnR>
                      <a:lnT w="6350">
                        <a:solidFill>
                          <a:srgbClr val="000000"/>
                        </a:solidFill>
                        <a:miter lim="400000"/>
                      </a:lnT>
                      <a:lnB w="6350">
                        <a:solidFill>
                          <a:srgbClr val="000000"/>
                        </a:solidFill>
                        <a:miter lim="400000"/>
                      </a:lnB>
                      <a:solidFill>
                        <a:srgbClr val="000000">
                          <a:alpha val="0"/>
                        </a:srgbClr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algn="l">
                          <a:defRPr>
                            <a:latin typeface="+mj-lt"/>
                            <a:ea typeface="+mj-ea"/>
                            <a:cs typeface="+mj-cs"/>
                            <a:sym typeface="Comic Sans MS"/>
                          </a:defRPr>
                        </a:pPr>
                        <a:r>
                          <a:rPr u="sng"/>
                          <a:t>Données :</a:t>
                        </a:r>
                        <a:r>
                          <a:t> Les diagonales [AD] et [BC] ont le même milieu</a:t>
                        </a:r>
                      </a:p>
                    </a:txBody>
                    <a:tcPr marL="50800" marR="50800" marT="50800" marB="50800" anchor="t" anchorCtr="0" horzOverflow="overflow">
                      <a:lnL w="6350">
                        <a:solidFill>
                          <a:srgbClr val="000000"/>
                        </a:solidFill>
                        <a:miter lim="400000"/>
                      </a:lnL>
                      <a:lnR w="6350">
                        <a:solidFill>
                          <a:srgbClr val="000000"/>
                        </a:solidFill>
                        <a:miter lim="400000"/>
                      </a:lnR>
                      <a:lnT w="6350">
                        <a:solidFill>
                          <a:srgbClr val="000000"/>
                        </a:solidFill>
                        <a:miter lim="400000"/>
                      </a:lnT>
                      <a:lnB w="6350">
                        <a:solidFill>
                          <a:srgbClr val="000000"/>
                        </a:solidFill>
                        <a:miter lim="400000"/>
                      </a:lnB>
                      <a:solidFill>
                        <a:srgbClr val="000000">
                          <a:alpha val="0"/>
                        </a:srgbClr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algn="l">
                          <a:defRPr>
                            <a:latin typeface="+mj-lt"/>
                            <a:ea typeface="+mj-ea"/>
                            <a:cs typeface="+mj-cs"/>
                            <a:sym typeface="Comic Sans MS"/>
                          </a:defRPr>
                        </a:pPr>
                        <a:r>
                          <a:rPr u="sng"/>
                          <a:t>Conclusion : </a:t>
                        </a:r>
                        <a:r>
                          <a:t>ABCD est un parallélogramme.</a:t>
                        </a:r>
                      </a:p>
                    </a:txBody>
                    <a:tcPr marL="50800" marR="50800" marT="50800" marB="50800" anchor="t" anchorCtr="0" horzOverflow="overflow">
                      <a:lnL w="6350">
                        <a:solidFill>
                          <a:srgbClr val="000000"/>
                        </a:solidFill>
                        <a:miter lim="400000"/>
                      </a:lnL>
                      <a:lnR w="6350">
                        <a:solidFill>
                          <a:srgbClr val="000000"/>
                        </a:solidFill>
                        <a:miter lim="400000"/>
                      </a:lnR>
                      <a:lnT w="6350">
                        <a:solidFill>
                          <a:srgbClr val="000000"/>
                        </a:solidFill>
                        <a:miter lim="400000"/>
                      </a:lnT>
                      <a:lnB w="6350">
                        <a:solidFill>
                          <a:srgbClr val="000000"/>
                        </a:solidFill>
                        <a:miter lim="400000"/>
                      </a:lnB>
                      <a:solidFill>
                        <a:srgbClr val="000000">
                          <a:alpha val="0"/>
                        </a:srgbClr>
                      </a:solidFill>
                    </a:tcPr>
                  </a:tc>
                </a:tr>
              </a:tbl>
            </a:graphicData>
          </a:graphic>
        </p:graphicFrame>
        <p:pic>
          <p:nvPicPr>
            <p:cNvPr id="134" name="image3.png" descr="image3.png"/>
            <p:cNvPicPr>
              <a:picLocks noChangeAspect="1"/>
            </p:cNvPicPr>
            <p:nvPr/>
          </p:nvPicPr>
          <p:blipFill>
            <a:blip r:embed="rId3">
              <a:extLst/>
            </a:blip>
            <a:stretch>
              <a:fillRect/>
            </a:stretch>
          </p:blipFill>
          <p:spPr>
            <a:xfrm>
              <a:off x="287121" y="281290"/>
              <a:ext cx="2766264" cy="2136170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lt" backwards="0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Class="entr" nodeType="clickEffect" presetSubtype="1" presetID="2" grpId="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132" grpId="1"/>
      <p:bldP build="whole" bldLvl="1" animBg="1" rev="0" advAuto="0" spid="135" grpId="2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Propriété : Si un quadrilatère non croisé a ses côtés opposés de même longueur, alors c’est un parallélogramme.…"/>
          <p:cNvSpPr/>
          <p:nvPr>
            <p:ph type="subTitle" idx="1"/>
          </p:nvPr>
        </p:nvSpPr>
        <p:spPr>
          <a:xfrm>
            <a:off x="1527328" y="339033"/>
            <a:ext cx="11000232" cy="9075534"/>
          </a:xfrm>
          <a:prstGeom prst="rect">
            <a:avLst/>
          </a:prstGeom>
        </p:spPr>
        <p:txBody>
          <a:bodyPr/>
          <a:lstStyle/>
          <a:p>
            <a:pPr algn="l" defTabSz="549148">
              <a:defRPr sz="5640" u="none">
                <a:solidFill>
                  <a:srgbClr val="005493"/>
                </a:solidFill>
                <a:latin typeface="+mj-lt"/>
                <a:ea typeface="+mj-ea"/>
                <a:cs typeface="+mj-cs"/>
                <a:sym typeface="Comic Sans MS"/>
              </a:defRPr>
            </a:pPr>
            <a:r>
              <a:rPr>
                <a:solidFill>
                  <a:srgbClr val="FF2600"/>
                </a:solidFill>
              </a:rPr>
              <a:t>Propriété :</a:t>
            </a:r>
            <a:r>
              <a:t> Si un quadrilatère non croisé a ses côtés opposés de même longueur, alors c’est un parallélogramme.</a:t>
            </a:r>
          </a:p>
          <a:p>
            <a:pPr algn="l" defTabSz="549148">
              <a:defRPr sz="5640" u="none">
                <a:solidFill>
                  <a:srgbClr val="005493"/>
                </a:solidFill>
                <a:latin typeface="+mj-lt"/>
                <a:ea typeface="+mj-ea"/>
                <a:cs typeface="+mj-cs"/>
                <a:sym typeface="Comic Sans MS"/>
              </a:defRPr>
            </a:pPr>
          </a:p>
          <a:p>
            <a:pPr algn="l" defTabSz="549148">
              <a:defRPr sz="5640" u="none">
                <a:solidFill>
                  <a:srgbClr val="005493"/>
                </a:solidFill>
                <a:latin typeface="+mj-lt"/>
                <a:ea typeface="+mj-ea"/>
                <a:cs typeface="+mj-cs"/>
                <a:sym typeface="Comic Sans MS"/>
              </a:defRPr>
            </a:pPr>
            <a:r>
              <a:rPr>
                <a:solidFill>
                  <a:srgbClr val="FF2600"/>
                </a:solidFill>
              </a:rPr>
              <a:t>Propriété :</a:t>
            </a:r>
            <a:r>
              <a:t> Si un quadrilatère non croisé a deux côtés parallèles et de même longueur, alors c’est un parallélogramme.</a:t>
            </a:r>
          </a:p>
        </p:txBody>
      </p:sp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lt" backwards="0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137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Propriété : Le rectangle, le losange et le carré sont des parallélogrammes particuliers :…"/>
          <p:cNvSpPr/>
          <p:nvPr>
            <p:ph type="subTitle" idx="1"/>
          </p:nvPr>
        </p:nvSpPr>
        <p:spPr>
          <a:xfrm>
            <a:off x="1464458" y="1822622"/>
            <a:ext cx="11397869" cy="7848834"/>
          </a:xfrm>
          <a:prstGeom prst="rect">
            <a:avLst/>
          </a:prstGeom>
        </p:spPr>
        <p:txBody>
          <a:bodyPr/>
          <a:lstStyle/>
          <a:p>
            <a:pPr algn="l" defTabSz="467359">
              <a:defRPr sz="4800" u="none">
                <a:solidFill>
                  <a:srgbClr val="005493"/>
                </a:solidFill>
                <a:latin typeface="+mj-lt"/>
                <a:ea typeface="+mj-ea"/>
                <a:cs typeface="+mj-cs"/>
                <a:sym typeface="Comic Sans MS"/>
              </a:defRPr>
            </a:pPr>
            <a:r>
              <a:rPr>
                <a:solidFill>
                  <a:srgbClr val="FF2600"/>
                </a:solidFill>
              </a:rPr>
              <a:t>Propriété :</a:t>
            </a:r>
            <a:r>
              <a:t> Le rectangle, le losange et le carré sont des parallélogrammes particuliers : </a:t>
            </a:r>
          </a:p>
          <a:p>
            <a:pPr marL="1019386" indent="-592666" algn="l" defTabSz="467359">
              <a:buSzPct val="45000"/>
              <a:buBlip>
                <a:blip r:embed="rId3"/>
              </a:buBlip>
              <a:defRPr sz="4800" u="none">
                <a:solidFill>
                  <a:srgbClr val="005493"/>
                </a:solidFill>
                <a:latin typeface="+mj-lt"/>
                <a:ea typeface="+mj-ea"/>
                <a:cs typeface="+mj-cs"/>
                <a:sym typeface="Comic Sans MS"/>
              </a:defRPr>
            </a:pPr>
            <a:r>
              <a:t>les côtés opposés sont parallèles et de même longueur</a:t>
            </a:r>
          </a:p>
          <a:p>
            <a:pPr marL="1019386" indent="-592666" algn="l" defTabSz="467359">
              <a:buSzPct val="45000"/>
              <a:buBlip>
                <a:blip r:embed="rId3"/>
              </a:buBlip>
              <a:defRPr sz="4800" u="none">
                <a:solidFill>
                  <a:srgbClr val="005493"/>
                </a:solidFill>
                <a:latin typeface="+mj-lt"/>
                <a:ea typeface="+mj-ea"/>
                <a:cs typeface="+mj-cs"/>
                <a:sym typeface="Comic Sans MS"/>
              </a:defRPr>
            </a:pPr>
            <a:r>
              <a:t>les diagonales ont le même milieu qui est aussi un centre de symétrie</a:t>
            </a:r>
          </a:p>
          <a:p>
            <a:pPr marL="1019386" indent="-592666" algn="l" defTabSz="467359">
              <a:buSzPct val="45000"/>
              <a:buBlip>
                <a:blip r:embed="rId3"/>
              </a:buBlip>
              <a:defRPr sz="4800" u="none">
                <a:solidFill>
                  <a:srgbClr val="005493"/>
                </a:solidFill>
                <a:latin typeface="+mj-lt"/>
                <a:ea typeface="+mj-ea"/>
                <a:cs typeface="+mj-cs"/>
                <a:sym typeface="Comic Sans MS"/>
              </a:defRPr>
            </a:pPr>
            <a:r>
              <a:t>les angles opposés ont la même mesure.</a:t>
            </a:r>
          </a:p>
        </p:txBody>
      </p:sp>
      <p:sp>
        <p:nvSpPr>
          <p:cNvPr id="140" name="Parallélogrammes particuliers"/>
          <p:cNvSpPr/>
          <p:nvPr>
            <p:ph type="ctrTitle"/>
          </p:nvPr>
        </p:nvSpPr>
        <p:spPr>
          <a:xfrm>
            <a:off x="1565989" y="34785"/>
            <a:ext cx="10464801" cy="1810384"/>
          </a:xfrm>
          <a:prstGeom prst="rect">
            <a:avLst/>
          </a:prstGeom>
        </p:spPr>
        <p:txBody>
          <a:bodyPr anchor="ctr"/>
          <a:lstStyle>
            <a:lvl1pPr marL="945444" indent="-945444" algn="l" defTabSz="391414">
              <a:buSzPct val="100000"/>
              <a:buAutoNum type="romanUcPeriod" startAt="2"/>
              <a:defRPr sz="5360"/>
            </a:lvl1pPr>
          </a:lstStyle>
          <a:p>
            <a:pPr/>
            <a:r>
              <a:t>Parallélogrammes particuliers</a:t>
            </a:r>
          </a:p>
        </p:txBody>
      </p:sp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lt" backwards="0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139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Propriétés sur les diagonales :…"/>
          <p:cNvSpPr/>
          <p:nvPr>
            <p:ph type="subTitle" idx="1"/>
          </p:nvPr>
        </p:nvSpPr>
        <p:spPr>
          <a:xfrm>
            <a:off x="1464458" y="370459"/>
            <a:ext cx="11397869" cy="9300997"/>
          </a:xfrm>
          <a:prstGeom prst="rect">
            <a:avLst/>
          </a:prstGeom>
        </p:spPr>
        <p:txBody>
          <a:bodyPr/>
          <a:lstStyle/>
          <a:p>
            <a:pPr algn="l" defTabSz="449833">
              <a:defRPr sz="4619" u="none">
                <a:solidFill>
                  <a:srgbClr val="005493"/>
                </a:solidFill>
                <a:latin typeface="+mj-lt"/>
                <a:ea typeface="+mj-ea"/>
                <a:cs typeface="+mj-cs"/>
                <a:sym typeface="Comic Sans MS"/>
              </a:defRPr>
            </a:pPr>
            <a:r>
              <a:rPr>
                <a:solidFill>
                  <a:srgbClr val="FF2600"/>
                </a:solidFill>
              </a:rPr>
              <a:t>Propriétés sur les diagonales :</a:t>
            </a:r>
            <a:r>
              <a:t> </a:t>
            </a:r>
          </a:p>
          <a:p>
            <a:pPr marL="981159" indent="-570441" algn="l" defTabSz="449833">
              <a:buSzPct val="45000"/>
              <a:buBlip>
                <a:blip r:embed="rId3"/>
              </a:buBlip>
              <a:defRPr sz="4619" u="none">
                <a:solidFill>
                  <a:srgbClr val="005493"/>
                </a:solidFill>
                <a:latin typeface="+mj-lt"/>
                <a:ea typeface="+mj-ea"/>
                <a:cs typeface="+mj-cs"/>
                <a:sym typeface="Comic Sans MS"/>
              </a:defRPr>
            </a:pPr>
            <a:r>
              <a:t>Si un quadrilatère est un rectangle, alors ses diagonales sont de même longueur.</a:t>
            </a:r>
          </a:p>
          <a:p>
            <a:pPr marL="981159" indent="-570441" algn="l" defTabSz="449833">
              <a:buSzPct val="45000"/>
              <a:buBlip>
                <a:blip r:embed="rId3"/>
              </a:buBlip>
              <a:defRPr sz="4619" u="none">
                <a:solidFill>
                  <a:srgbClr val="005493"/>
                </a:solidFill>
                <a:latin typeface="+mj-lt"/>
                <a:ea typeface="+mj-ea"/>
                <a:cs typeface="+mj-cs"/>
                <a:sym typeface="Comic Sans MS"/>
              </a:defRPr>
            </a:pPr>
            <a:r>
              <a:t>Si un quadrilatère est un losange, alors ses diagonales sont perpendiculaires.</a:t>
            </a:r>
          </a:p>
          <a:p>
            <a:pPr marL="981159" indent="-570441" algn="l" defTabSz="449833">
              <a:buSzPct val="45000"/>
              <a:buBlip>
                <a:blip r:embed="rId3"/>
              </a:buBlip>
              <a:defRPr sz="4619" u="none">
                <a:solidFill>
                  <a:srgbClr val="005493"/>
                </a:solidFill>
                <a:latin typeface="+mj-lt"/>
                <a:ea typeface="+mj-ea"/>
                <a:cs typeface="+mj-cs"/>
                <a:sym typeface="Comic Sans MS"/>
              </a:defRPr>
            </a:pPr>
            <a:r>
              <a:t>Si un quadrilatère est un carré, alors ses diagonales sont perpendiculaires et de même longueur.</a:t>
            </a:r>
          </a:p>
        </p:txBody>
      </p:sp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lt" backwards="0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142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Rectangle"/>
          <p:cNvSpPr/>
          <p:nvPr>
            <p:ph type="ctrTitle"/>
          </p:nvPr>
        </p:nvSpPr>
        <p:spPr>
          <a:xfrm>
            <a:off x="1565989" y="34785"/>
            <a:ext cx="10464801" cy="1239776"/>
          </a:xfrm>
          <a:prstGeom prst="rect">
            <a:avLst/>
          </a:prstGeom>
        </p:spPr>
        <p:txBody>
          <a:bodyPr anchor="ctr"/>
          <a:lstStyle>
            <a:lvl1pPr defTabSz="490727">
              <a:defRPr sz="7560">
                <a:solidFill>
                  <a:srgbClr val="0096FF"/>
                </a:solidFill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/>
            <a:r>
              <a:t>Rectangle</a:t>
            </a:r>
          </a:p>
        </p:txBody>
      </p:sp>
      <p:graphicFrame>
        <p:nvGraphicFramePr>
          <p:cNvPr id="145" name="Tableau"/>
          <p:cNvGraphicFramePr/>
          <p:nvPr/>
        </p:nvGraphicFramePr>
        <p:xfrm>
          <a:off x="1255177" y="1224154"/>
          <a:ext cx="11645276" cy="8388351"/>
        </p:xfrm>
        <a:graphic xmlns:a="http://schemas.openxmlformats.org/drawingml/2006/main">
          <a:graphicData uri="http://schemas.openxmlformats.org/drawingml/2006/table">
            <a:tbl>
              <a:tblPr firstCol="0" firstRow="0" lastCol="0" lastRow="0" bandCol="0" bandRow="1" rtl="0">
                <a:tableStyleId>{4C3C2611-4C71-4FC5-86AE-919BDF0F9419}</a:tableStyleId>
              </a:tblPr>
              <a:tblGrid>
                <a:gridCol w="2804261"/>
                <a:gridCol w="3307787"/>
                <a:gridCol w="5526876"/>
              </a:tblGrid>
              <a:tr h="603250">
                <a:tc>
                  <a:txBody>
                    <a:bodyPr/>
                    <a:lstStyle/>
                    <a:p>
                      <a:pPr>
                        <a:defRPr b="1" sz="2800">
                          <a:solidFill>
                            <a:srgbClr val="005493"/>
                          </a:solidFill>
                          <a:latin typeface="+mj-lt"/>
                          <a:ea typeface="+mj-ea"/>
                          <a:cs typeface="+mj-cs"/>
                          <a:sym typeface="Comic Sans MS"/>
                        </a:defRPr>
                      </a:pPr>
                      <a:r>
                        <a:t>Utiliser</a:t>
                      </a:r>
                    </a:p>
                  </a:txBody>
                  <a:tcPr marL="50800" marR="50800" marT="50800" marB="50800" anchor="ctr" anchorCtr="0" horzOverflow="overflow">
                    <a:lnL w="6350">
                      <a:solidFill>
                        <a:srgbClr val="000000"/>
                      </a:solidFill>
                      <a:miter lim="400000"/>
                    </a:lnL>
                    <a:lnR w="6350">
                      <a:solidFill>
                        <a:srgbClr val="000000"/>
                      </a:solidFill>
                      <a:miter lim="400000"/>
                    </a:lnR>
                    <a:lnT w="6350">
                      <a:solidFill>
                        <a:srgbClr val="000000"/>
                      </a:solidFill>
                      <a:miter lim="400000"/>
                    </a:lnT>
                    <a:lnB w="6350">
                      <a:solidFill>
                        <a:srgbClr val="000000"/>
                      </a:solidFill>
                      <a:miter lim="400000"/>
                    </a:lnB>
                    <a:solidFill>
                      <a:srgbClr val="000000">
                        <a:alpha val="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b="1" sz="2800">
                          <a:solidFill>
                            <a:srgbClr val="005493"/>
                          </a:solidFill>
                          <a:latin typeface="+mj-lt"/>
                          <a:ea typeface="+mj-ea"/>
                          <a:cs typeface="+mj-cs"/>
                          <a:sym typeface="Comic Sans MS"/>
                        </a:defRPr>
                      </a:pPr>
                      <a:r>
                        <a:t>Propriétés</a:t>
                      </a:r>
                    </a:p>
                  </a:txBody>
                  <a:tcPr marL="50800" marR="50800" marT="50800" marB="50800" anchor="ctr" anchorCtr="0" horzOverflow="overflow">
                    <a:lnL w="6350">
                      <a:solidFill>
                        <a:srgbClr val="000000"/>
                      </a:solidFill>
                      <a:miter lim="400000"/>
                    </a:lnL>
                    <a:lnR w="6350">
                      <a:solidFill>
                        <a:srgbClr val="000000"/>
                      </a:solidFill>
                      <a:miter lim="400000"/>
                    </a:lnR>
                    <a:lnT w="6350">
                      <a:solidFill>
                        <a:srgbClr val="000000"/>
                      </a:solidFill>
                      <a:miter lim="400000"/>
                    </a:lnT>
                    <a:lnB w="6350">
                      <a:solidFill>
                        <a:srgbClr val="000000"/>
                      </a:solidFill>
                      <a:miter lim="400000"/>
                    </a:lnB>
                    <a:solidFill>
                      <a:srgbClr val="000000">
                        <a:alpha val="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b="1" sz="2800">
                          <a:solidFill>
                            <a:srgbClr val="005493"/>
                          </a:solidFill>
                          <a:latin typeface="+mj-lt"/>
                          <a:ea typeface="+mj-ea"/>
                          <a:cs typeface="+mj-cs"/>
                          <a:sym typeface="Comic Sans MS"/>
                        </a:defRPr>
                      </a:pPr>
                      <a:r>
                        <a:t>Exemples</a:t>
                      </a:r>
                    </a:p>
                  </a:txBody>
                  <a:tcPr marL="50800" marR="50800" marT="50800" marB="50800" anchor="ctr" anchorCtr="0" horzOverflow="overflow">
                    <a:lnL w="6350">
                      <a:solidFill>
                        <a:srgbClr val="000000"/>
                      </a:solidFill>
                      <a:miter lim="400000"/>
                    </a:lnL>
                    <a:lnR w="6350">
                      <a:solidFill>
                        <a:srgbClr val="000000"/>
                      </a:solidFill>
                      <a:miter lim="400000"/>
                    </a:lnR>
                    <a:lnT w="6350">
                      <a:solidFill>
                        <a:srgbClr val="000000"/>
                      </a:solidFill>
                      <a:miter lim="400000"/>
                    </a:lnT>
                    <a:lnB w="6350">
                      <a:solidFill>
                        <a:srgbClr val="000000"/>
                      </a:solidFill>
                      <a:miter lim="400000"/>
                    </a:lnB>
                    <a:solidFill>
                      <a:srgbClr val="000000">
                        <a:alpha val="0"/>
                      </a:srgbClr>
                    </a:solidFill>
                  </a:tcPr>
                </a:tc>
              </a:tr>
              <a:tr h="2089150">
                <a:tc>
                  <a:txBody>
                    <a:bodyPr/>
                    <a:lstStyle/>
                    <a:p>
                      <a:pPr>
                        <a:defRPr sz="2800">
                          <a:solidFill>
                            <a:srgbClr val="005493"/>
                          </a:solidFill>
                          <a:latin typeface="+mj-lt"/>
                          <a:ea typeface="+mj-ea"/>
                          <a:cs typeface="+mj-cs"/>
                          <a:sym typeface="Comic Sans MS"/>
                        </a:defRPr>
                      </a:pPr>
                      <a:r>
                        <a:t>Un quadrilatère ayant 3 angles droits.</a:t>
                      </a:r>
                    </a:p>
                  </a:txBody>
                  <a:tcPr marL="50800" marR="50800" marT="50800" marB="50800" anchor="ctr" anchorCtr="0" horzOverflow="overflow">
                    <a:lnL w="6350">
                      <a:solidFill>
                        <a:srgbClr val="000000"/>
                      </a:solidFill>
                      <a:miter lim="400000"/>
                    </a:lnL>
                    <a:lnR w="6350">
                      <a:solidFill>
                        <a:srgbClr val="000000"/>
                      </a:solidFill>
                      <a:miter lim="400000"/>
                    </a:lnR>
                    <a:lnT w="6350">
                      <a:solidFill>
                        <a:srgbClr val="000000"/>
                      </a:solidFill>
                      <a:miter lim="400000"/>
                    </a:lnT>
                    <a:lnB w="6350">
                      <a:solidFill>
                        <a:srgbClr val="000000"/>
                      </a:solidFill>
                      <a:miter lim="400000"/>
                    </a:lnB>
                    <a:solidFill>
                      <a:srgbClr val="000000">
                        <a:alpha val="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2800">
                          <a:solidFill>
                            <a:srgbClr val="005493"/>
                          </a:solidFill>
                          <a:latin typeface="+mj-lt"/>
                          <a:ea typeface="+mj-ea"/>
                          <a:cs typeface="+mj-cs"/>
                          <a:sym typeface="Comic Sans MS"/>
                        </a:defRPr>
                      </a:pPr>
                      <a:r>
                        <a:rPr b="1" u="sng"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Si</a:t>
                      </a:r>
                      <a:r>
                        <a:rPr b="1"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 </a:t>
                      </a:r>
                      <a:r>
                        <a:t>un quadrilatère a trois angles droits, </a:t>
                      </a:r>
                      <a:r>
                        <a:rPr b="1" u="sng"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alors</a:t>
                      </a:r>
                      <a:r>
                        <a:t> c’est un rectangle.</a:t>
                      </a:r>
                    </a:p>
                  </a:txBody>
                  <a:tcPr marL="50800" marR="50800" marT="50800" marB="50800" anchor="ctr" anchorCtr="0" horzOverflow="overflow">
                    <a:lnL w="6350">
                      <a:solidFill>
                        <a:srgbClr val="000000"/>
                      </a:solidFill>
                      <a:miter lim="400000"/>
                    </a:lnL>
                    <a:lnR w="6350">
                      <a:solidFill>
                        <a:srgbClr val="000000"/>
                      </a:solidFill>
                      <a:miter lim="400000"/>
                    </a:lnR>
                    <a:lnT w="6350">
                      <a:solidFill>
                        <a:srgbClr val="000000"/>
                      </a:solidFill>
                      <a:miter lim="400000"/>
                    </a:lnT>
                    <a:lnB w="6350">
                      <a:solidFill>
                        <a:srgbClr val="000000"/>
                      </a:solidFill>
                      <a:miter lim="400000"/>
                    </a:lnB>
                    <a:solidFill>
                      <a:srgbClr val="000000">
                        <a:alpha val="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2800">
                          <a:solidFill>
                            <a:srgbClr val="005493"/>
                          </a:solidFill>
                          <a:latin typeface="+mj-lt"/>
                          <a:ea typeface="+mj-ea"/>
                          <a:cs typeface="+mj-cs"/>
                          <a:sym typeface="Comic Sans MS"/>
                        </a:defRPr>
                      </a:pPr>
                      <a:r>
                        <a:t>DAB = ABC = BCD = 90° </a:t>
                      </a:r>
                    </a:p>
                    <a:p>
                      <a:pPr>
                        <a:defRPr sz="2800">
                          <a:solidFill>
                            <a:srgbClr val="005493"/>
                          </a:solidFill>
                          <a:latin typeface="+mj-lt"/>
                          <a:ea typeface="+mj-ea"/>
                          <a:cs typeface="+mj-cs"/>
                          <a:sym typeface="Comic Sans MS"/>
                        </a:defRPr>
                      </a:pPr>
                      <a:r>
                        <a:t>donc ABCD est un rectangle.</a:t>
                      </a:r>
                    </a:p>
                  </a:txBody>
                  <a:tcPr marL="50800" marR="50800" marT="50800" marB="50800" anchor="ctr" anchorCtr="0" horzOverflow="overflow">
                    <a:lnL w="6350">
                      <a:solidFill>
                        <a:srgbClr val="000000"/>
                      </a:solidFill>
                      <a:miter lim="400000"/>
                    </a:lnL>
                    <a:lnR w="6350">
                      <a:solidFill>
                        <a:srgbClr val="000000"/>
                      </a:solidFill>
                      <a:miter lim="400000"/>
                    </a:lnR>
                    <a:lnT w="6350">
                      <a:solidFill>
                        <a:srgbClr val="000000"/>
                      </a:solidFill>
                      <a:miter lim="400000"/>
                    </a:lnT>
                    <a:lnB w="6350">
                      <a:solidFill>
                        <a:srgbClr val="000000"/>
                      </a:solidFill>
                      <a:miter lim="400000"/>
                    </a:lnB>
                    <a:solidFill>
                      <a:srgbClr val="000000">
                        <a:alpha val="0"/>
                      </a:srgbClr>
                    </a:solidFill>
                  </a:tcPr>
                </a:tc>
              </a:tr>
              <a:tr h="3081923">
                <a:tc>
                  <a:txBody>
                    <a:bodyPr/>
                    <a:lstStyle/>
                    <a:p>
                      <a:pPr>
                        <a:defRPr sz="2800">
                          <a:solidFill>
                            <a:srgbClr val="005493"/>
                          </a:solidFill>
                          <a:latin typeface="+mj-lt"/>
                          <a:ea typeface="+mj-ea"/>
                          <a:cs typeface="+mj-cs"/>
                          <a:sym typeface="Comic Sans MS"/>
                        </a:defRPr>
                      </a:pPr>
                      <a:r>
                        <a:t>Un parallélogramme ayant ses diagonales de même longueur.</a:t>
                      </a:r>
                    </a:p>
                  </a:txBody>
                  <a:tcPr marL="50800" marR="50800" marT="50800" marB="50800" anchor="ctr" anchorCtr="0" horzOverflow="overflow">
                    <a:lnL w="6350">
                      <a:solidFill>
                        <a:srgbClr val="000000"/>
                      </a:solidFill>
                      <a:miter lim="400000"/>
                    </a:lnL>
                    <a:lnR w="6350">
                      <a:solidFill>
                        <a:srgbClr val="000000"/>
                      </a:solidFill>
                      <a:miter lim="400000"/>
                    </a:lnR>
                    <a:lnT w="6350">
                      <a:solidFill>
                        <a:srgbClr val="000000"/>
                      </a:solidFill>
                      <a:miter lim="400000"/>
                    </a:lnT>
                    <a:lnB w="6350">
                      <a:solidFill>
                        <a:srgbClr val="000000"/>
                      </a:solidFill>
                      <a:miter lim="400000"/>
                    </a:lnB>
                    <a:solidFill>
                      <a:srgbClr val="000000">
                        <a:alpha val="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2800">
                          <a:solidFill>
                            <a:srgbClr val="005493"/>
                          </a:solidFill>
                          <a:latin typeface="+mj-lt"/>
                          <a:ea typeface="+mj-ea"/>
                          <a:cs typeface="+mj-cs"/>
                          <a:sym typeface="Comic Sans MS"/>
                        </a:defRPr>
                      </a:pPr>
                      <a:r>
                        <a:rPr b="1" u="sng"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Si</a:t>
                      </a:r>
                      <a:r>
                        <a:t> un parallélogramme a ses diagonales de même longueur, </a:t>
                      </a:r>
                      <a:r>
                        <a:rPr b="1" u="sng"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alors</a:t>
                      </a:r>
                      <a:r>
                        <a:t> c’est un rectangle.</a:t>
                      </a:r>
                    </a:p>
                  </a:txBody>
                  <a:tcPr marL="50800" marR="50800" marT="50800" marB="50800" anchor="ctr" anchorCtr="0" horzOverflow="overflow">
                    <a:lnL w="6350">
                      <a:solidFill>
                        <a:srgbClr val="000000"/>
                      </a:solidFill>
                      <a:miter lim="400000"/>
                    </a:lnL>
                    <a:lnR w="6350">
                      <a:solidFill>
                        <a:srgbClr val="000000"/>
                      </a:solidFill>
                      <a:miter lim="400000"/>
                    </a:lnR>
                    <a:lnT w="6350">
                      <a:solidFill>
                        <a:srgbClr val="000000"/>
                      </a:solidFill>
                      <a:miter lim="400000"/>
                    </a:lnT>
                    <a:lnB w="6350">
                      <a:solidFill>
                        <a:srgbClr val="000000"/>
                      </a:solidFill>
                      <a:miter lim="400000"/>
                    </a:lnB>
                    <a:solidFill>
                      <a:srgbClr val="000000">
                        <a:alpha val="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2800">
                          <a:solidFill>
                            <a:srgbClr val="005493"/>
                          </a:solidFill>
                          <a:latin typeface="+mj-lt"/>
                          <a:ea typeface="+mj-ea"/>
                          <a:cs typeface="+mj-cs"/>
                          <a:sym typeface="Comic Sans MS"/>
                        </a:defRPr>
                      </a:pPr>
                      <a:r>
                        <a:t>ABCD est un parallélogramme (ses diagonales [AC] et [BD] ont le même milieu O) et AC = BD, </a:t>
                      </a:r>
                    </a:p>
                    <a:p>
                      <a:pPr>
                        <a:defRPr sz="2800">
                          <a:solidFill>
                            <a:srgbClr val="005493"/>
                          </a:solidFill>
                          <a:latin typeface="+mj-lt"/>
                          <a:ea typeface="+mj-ea"/>
                          <a:cs typeface="+mj-cs"/>
                          <a:sym typeface="Comic Sans MS"/>
                        </a:defRPr>
                      </a:pPr>
                      <a:r>
                        <a:t>donc ABCD est un rectangle.</a:t>
                      </a:r>
                    </a:p>
                  </a:txBody>
                  <a:tcPr marL="50800" marR="50800" marT="50800" marB="50800" anchor="ctr" anchorCtr="0" horzOverflow="overflow">
                    <a:lnL w="6350">
                      <a:solidFill>
                        <a:srgbClr val="000000"/>
                      </a:solidFill>
                      <a:miter lim="400000"/>
                    </a:lnL>
                    <a:lnR w="6350">
                      <a:solidFill>
                        <a:srgbClr val="000000"/>
                      </a:solidFill>
                      <a:miter lim="400000"/>
                    </a:lnR>
                    <a:lnT w="6350">
                      <a:solidFill>
                        <a:srgbClr val="000000"/>
                      </a:solidFill>
                      <a:miter lim="400000"/>
                    </a:lnT>
                    <a:lnB w="6350">
                      <a:solidFill>
                        <a:srgbClr val="000000"/>
                      </a:solidFill>
                      <a:miter lim="400000"/>
                    </a:lnB>
                    <a:solidFill>
                      <a:srgbClr val="000000">
                        <a:alpha val="0"/>
                      </a:srgbClr>
                    </a:solidFill>
                  </a:tcPr>
                </a:tc>
              </a:tr>
              <a:tr h="2608691">
                <a:tc>
                  <a:txBody>
                    <a:bodyPr/>
                    <a:lstStyle/>
                    <a:p>
                      <a:pPr>
                        <a:defRPr sz="2800">
                          <a:solidFill>
                            <a:srgbClr val="005493"/>
                          </a:solidFill>
                          <a:latin typeface="+mj-lt"/>
                          <a:ea typeface="+mj-ea"/>
                          <a:cs typeface="+mj-cs"/>
                          <a:sym typeface="Comic Sans MS"/>
                        </a:defRPr>
                      </a:pPr>
                      <a:r>
                        <a:t>Un parallélogramme ayant un angle droit.</a:t>
                      </a:r>
                    </a:p>
                  </a:txBody>
                  <a:tcPr marL="50800" marR="50800" marT="50800" marB="50800" anchor="ctr" anchorCtr="0" horzOverflow="overflow">
                    <a:lnL w="6350">
                      <a:solidFill>
                        <a:srgbClr val="000000"/>
                      </a:solidFill>
                      <a:miter lim="400000"/>
                    </a:lnL>
                    <a:lnR w="6350">
                      <a:solidFill>
                        <a:srgbClr val="000000"/>
                      </a:solidFill>
                      <a:miter lim="400000"/>
                    </a:lnR>
                    <a:lnT w="6350">
                      <a:solidFill>
                        <a:srgbClr val="000000"/>
                      </a:solidFill>
                      <a:miter lim="400000"/>
                    </a:lnT>
                    <a:lnB w="6350">
                      <a:solidFill>
                        <a:srgbClr val="000000"/>
                      </a:solidFill>
                      <a:miter lim="400000"/>
                    </a:lnB>
                    <a:solidFill>
                      <a:srgbClr val="000000">
                        <a:alpha val="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2800">
                          <a:solidFill>
                            <a:srgbClr val="005493"/>
                          </a:solidFill>
                          <a:latin typeface="+mj-lt"/>
                          <a:ea typeface="+mj-ea"/>
                          <a:cs typeface="+mj-cs"/>
                          <a:sym typeface="Comic Sans MS"/>
                        </a:defRPr>
                      </a:pPr>
                      <a:r>
                        <a:rPr b="1" u="sng"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Si</a:t>
                      </a:r>
                      <a:r>
                        <a:t> un parallélogramme a un angle droit, </a:t>
                      </a:r>
                      <a:r>
                        <a:rPr b="1" u="sng"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alors</a:t>
                      </a:r>
                      <a:r>
                        <a:t> c’est un rectangle.</a:t>
                      </a:r>
                    </a:p>
                  </a:txBody>
                  <a:tcPr marL="50800" marR="50800" marT="50800" marB="50800" anchor="ctr" anchorCtr="0" horzOverflow="overflow">
                    <a:lnL w="6350">
                      <a:solidFill>
                        <a:srgbClr val="000000"/>
                      </a:solidFill>
                      <a:miter lim="400000"/>
                    </a:lnL>
                    <a:lnR w="6350">
                      <a:solidFill>
                        <a:srgbClr val="000000"/>
                      </a:solidFill>
                      <a:miter lim="400000"/>
                    </a:lnR>
                    <a:lnT w="6350">
                      <a:solidFill>
                        <a:srgbClr val="000000"/>
                      </a:solidFill>
                      <a:miter lim="400000"/>
                    </a:lnT>
                    <a:lnB w="6350">
                      <a:solidFill>
                        <a:srgbClr val="000000"/>
                      </a:solidFill>
                      <a:miter lim="400000"/>
                    </a:lnB>
                    <a:solidFill>
                      <a:srgbClr val="000000">
                        <a:alpha val="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2800">
                          <a:solidFill>
                            <a:srgbClr val="005493"/>
                          </a:solidFill>
                          <a:latin typeface="+mj-lt"/>
                          <a:ea typeface="+mj-ea"/>
                          <a:cs typeface="+mj-cs"/>
                          <a:sym typeface="Comic Sans MS"/>
                        </a:defRPr>
                      </a:pPr>
                      <a:r>
                        <a:t>ABCD est un parallélogramme (ses diagonales [AC] et [BD] ont le même milieu O) et BCD = 90°, donc ABCD est un rectangle.</a:t>
                      </a:r>
                    </a:p>
                  </a:txBody>
                  <a:tcPr marL="50800" marR="50800" marT="50800" marB="50800" anchor="ctr" anchorCtr="0" horzOverflow="overflow">
                    <a:lnL w="6350">
                      <a:solidFill>
                        <a:srgbClr val="000000"/>
                      </a:solidFill>
                      <a:miter lim="400000"/>
                    </a:lnL>
                    <a:lnR w="6350">
                      <a:solidFill>
                        <a:srgbClr val="000000"/>
                      </a:solidFill>
                      <a:miter lim="400000"/>
                    </a:lnR>
                    <a:lnT w="6350">
                      <a:solidFill>
                        <a:srgbClr val="000000"/>
                      </a:solidFill>
                      <a:miter lim="400000"/>
                    </a:lnT>
                    <a:lnB w="6350">
                      <a:solidFill>
                        <a:srgbClr val="000000"/>
                      </a:solidFill>
                      <a:miter lim="400000"/>
                    </a:lnB>
                    <a:solidFill>
                      <a:srgbClr val="000000">
                        <a:alpha val="0"/>
                      </a:srgbClr>
                    </a:solidFill>
                  </a:tcPr>
                </a:tc>
              </a:tr>
            </a:tbl>
          </a:graphicData>
        </a:graphic>
      </p:graphicFrame>
      <p:grpSp>
        <p:nvGrpSpPr>
          <p:cNvPr id="148" name="Grouper"/>
          <p:cNvGrpSpPr/>
          <p:nvPr/>
        </p:nvGrpSpPr>
        <p:grpSpPr>
          <a:xfrm>
            <a:off x="8149790" y="2283690"/>
            <a:ext cx="761396" cy="173410"/>
            <a:chOff x="0" y="0"/>
            <a:chExt cx="761394" cy="173408"/>
          </a:xfrm>
        </p:grpSpPr>
        <p:sp>
          <p:nvSpPr>
            <p:cNvPr id="146" name="Ligne"/>
            <p:cNvSpPr/>
            <p:nvPr/>
          </p:nvSpPr>
          <p:spPr>
            <a:xfrm flipV="1">
              <a:off x="0" y="-1"/>
              <a:ext cx="389180" cy="173410"/>
            </a:xfrm>
            <a:prstGeom prst="line">
              <a:avLst/>
            </a:prstGeom>
            <a:noFill/>
            <a:ln w="25400" cap="flat">
              <a:solidFill>
                <a:srgbClr val="005493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>
                <a:defRPr sz="2400"/>
              </a:pPr>
            </a:p>
          </p:txBody>
        </p:sp>
        <p:sp>
          <p:nvSpPr>
            <p:cNvPr id="147" name="Ligne"/>
            <p:cNvSpPr/>
            <p:nvPr/>
          </p:nvSpPr>
          <p:spPr>
            <a:xfrm flipH="1" flipV="1">
              <a:off x="372215" y="0"/>
              <a:ext cx="389180" cy="173409"/>
            </a:xfrm>
            <a:prstGeom prst="line">
              <a:avLst/>
            </a:prstGeom>
            <a:noFill/>
            <a:ln w="25400" cap="flat">
              <a:solidFill>
                <a:srgbClr val="005493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>
                <a:defRPr sz="2400"/>
              </a:pPr>
            </a:p>
          </p:txBody>
        </p:sp>
      </p:grpSp>
      <p:grpSp>
        <p:nvGrpSpPr>
          <p:cNvPr id="151" name="Grouper"/>
          <p:cNvGrpSpPr/>
          <p:nvPr/>
        </p:nvGrpSpPr>
        <p:grpSpPr>
          <a:xfrm>
            <a:off x="9306325" y="2283690"/>
            <a:ext cx="761396" cy="173410"/>
            <a:chOff x="0" y="0"/>
            <a:chExt cx="761394" cy="173408"/>
          </a:xfrm>
        </p:grpSpPr>
        <p:sp>
          <p:nvSpPr>
            <p:cNvPr id="149" name="Ligne"/>
            <p:cNvSpPr/>
            <p:nvPr/>
          </p:nvSpPr>
          <p:spPr>
            <a:xfrm flipV="1">
              <a:off x="0" y="-1"/>
              <a:ext cx="389180" cy="173410"/>
            </a:xfrm>
            <a:prstGeom prst="line">
              <a:avLst/>
            </a:prstGeom>
            <a:noFill/>
            <a:ln w="25400" cap="flat">
              <a:solidFill>
                <a:srgbClr val="005493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>
                <a:defRPr sz="2400"/>
              </a:pPr>
            </a:p>
          </p:txBody>
        </p:sp>
        <p:sp>
          <p:nvSpPr>
            <p:cNvPr id="150" name="Ligne"/>
            <p:cNvSpPr/>
            <p:nvPr/>
          </p:nvSpPr>
          <p:spPr>
            <a:xfrm flipH="1" flipV="1">
              <a:off x="372215" y="0"/>
              <a:ext cx="389180" cy="173409"/>
            </a:xfrm>
            <a:prstGeom prst="line">
              <a:avLst/>
            </a:prstGeom>
            <a:noFill/>
            <a:ln w="25400" cap="flat">
              <a:solidFill>
                <a:srgbClr val="005493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>
                <a:defRPr sz="2400"/>
              </a:pPr>
            </a:p>
          </p:txBody>
        </p:sp>
      </p:grpSp>
      <p:grpSp>
        <p:nvGrpSpPr>
          <p:cNvPr id="154" name="Grouper"/>
          <p:cNvGrpSpPr/>
          <p:nvPr/>
        </p:nvGrpSpPr>
        <p:grpSpPr>
          <a:xfrm>
            <a:off x="10327668" y="2283690"/>
            <a:ext cx="761396" cy="173410"/>
            <a:chOff x="0" y="0"/>
            <a:chExt cx="761394" cy="173408"/>
          </a:xfrm>
        </p:grpSpPr>
        <p:sp>
          <p:nvSpPr>
            <p:cNvPr id="152" name="Ligne"/>
            <p:cNvSpPr/>
            <p:nvPr/>
          </p:nvSpPr>
          <p:spPr>
            <a:xfrm flipV="1">
              <a:off x="0" y="-1"/>
              <a:ext cx="389180" cy="173410"/>
            </a:xfrm>
            <a:prstGeom prst="line">
              <a:avLst/>
            </a:prstGeom>
            <a:noFill/>
            <a:ln w="25400" cap="flat">
              <a:solidFill>
                <a:srgbClr val="005493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>
                <a:defRPr sz="2400"/>
              </a:pPr>
            </a:p>
          </p:txBody>
        </p:sp>
        <p:sp>
          <p:nvSpPr>
            <p:cNvPr id="153" name="Ligne"/>
            <p:cNvSpPr/>
            <p:nvPr/>
          </p:nvSpPr>
          <p:spPr>
            <a:xfrm flipH="1" flipV="1">
              <a:off x="372215" y="0"/>
              <a:ext cx="389180" cy="173409"/>
            </a:xfrm>
            <a:prstGeom prst="line">
              <a:avLst/>
            </a:prstGeom>
            <a:noFill/>
            <a:ln w="25400" cap="flat">
              <a:solidFill>
                <a:srgbClr val="005493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>
                <a:defRPr sz="2400"/>
              </a:pPr>
            </a:p>
          </p:txBody>
        </p:sp>
      </p:grpSp>
      <p:grpSp>
        <p:nvGrpSpPr>
          <p:cNvPr id="157" name="Grouper"/>
          <p:cNvGrpSpPr/>
          <p:nvPr/>
        </p:nvGrpSpPr>
        <p:grpSpPr>
          <a:xfrm>
            <a:off x="10912239" y="8275917"/>
            <a:ext cx="761396" cy="173410"/>
            <a:chOff x="0" y="0"/>
            <a:chExt cx="761394" cy="173408"/>
          </a:xfrm>
        </p:grpSpPr>
        <p:sp>
          <p:nvSpPr>
            <p:cNvPr id="155" name="Ligne"/>
            <p:cNvSpPr/>
            <p:nvPr/>
          </p:nvSpPr>
          <p:spPr>
            <a:xfrm flipV="1">
              <a:off x="0" y="-1"/>
              <a:ext cx="389180" cy="173410"/>
            </a:xfrm>
            <a:prstGeom prst="line">
              <a:avLst/>
            </a:prstGeom>
            <a:noFill/>
            <a:ln w="25400" cap="flat">
              <a:solidFill>
                <a:srgbClr val="005493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>
                <a:defRPr sz="2400"/>
              </a:pPr>
            </a:p>
          </p:txBody>
        </p:sp>
        <p:sp>
          <p:nvSpPr>
            <p:cNvPr id="156" name="Ligne"/>
            <p:cNvSpPr/>
            <p:nvPr/>
          </p:nvSpPr>
          <p:spPr>
            <a:xfrm flipH="1" flipV="1">
              <a:off x="372215" y="0"/>
              <a:ext cx="389180" cy="173409"/>
            </a:xfrm>
            <a:prstGeom prst="line">
              <a:avLst/>
            </a:prstGeom>
            <a:noFill/>
            <a:ln w="25400" cap="flat">
              <a:solidFill>
                <a:srgbClr val="005493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>
                <a:defRPr sz="2400"/>
              </a:pPr>
            </a:p>
          </p:txBody>
        </p:sp>
      </p:grpSp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8" presetID="2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145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Losange"/>
          <p:cNvSpPr/>
          <p:nvPr>
            <p:ph type="ctrTitle"/>
          </p:nvPr>
        </p:nvSpPr>
        <p:spPr>
          <a:xfrm>
            <a:off x="1565989" y="34785"/>
            <a:ext cx="10464801" cy="1239776"/>
          </a:xfrm>
          <a:prstGeom prst="rect">
            <a:avLst/>
          </a:prstGeom>
        </p:spPr>
        <p:txBody>
          <a:bodyPr anchor="ctr"/>
          <a:lstStyle>
            <a:lvl1pPr defTabSz="490727">
              <a:defRPr sz="7560">
                <a:solidFill>
                  <a:srgbClr val="0096FF"/>
                </a:solidFill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/>
            <a:r>
              <a:t>Losange</a:t>
            </a:r>
          </a:p>
        </p:txBody>
      </p:sp>
      <p:graphicFrame>
        <p:nvGraphicFramePr>
          <p:cNvPr id="160" name="Tableau"/>
          <p:cNvGraphicFramePr/>
          <p:nvPr/>
        </p:nvGraphicFramePr>
        <p:xfrm>
          <a:off x="1163376" y="1174750"/>
          <a:ext cx="11726820" cy="8464550"/>
        </p:xfrm>
        <a:graphic xmlns:a="http://schemas.openxmlformats.org/drawingml/2006/main">
          <a:graphicData uri="http://schemas.openxmlformats.org/drawingml/2006/table">
            <a:tbl>
              <a:tblPr firstCol="0" firstRow="0" lastCol="0" lastRow="0" bandCol="0" bandRow="1" rtl="0">
                <a:tableStyleId>{4C3C2611-4C71-4FC5-86AE-919BDF0F9419}</a:tableStyleId>
              </a:tblPr>
              <a:tblGrid>
                <a:gridCol w="2938440"/>
                <a:gridCol w="3421708"/>
                <a:gridCol w="5360320"/>
              </a:tblGrid>
              <a:tr h="552450">
                <a:tc>
                  <a:txBody>
                    <a:bodyPr/>
                    <a:lstStyle/>
                    <a:p>
                      <a:pPr>
                        <a:defRPr b="1" sz="2600">
                          <a:solidFill>
                            <a:srgbClr val="005493"/>
                          </a:solidFill>
                          <a:latin typeface="+mj-lt"/>
                          <a:ea typeface="+mj-ea"/>
                          <a:cs typeface="+mj-cs"/>
                          <a:sym typeface="Comic Sans MS"/>
                        </a:defRPr>
                      </a:pPr>
                      <a:r>
                        <a:t>Utiliser</a:t>
                      </a:r>
                    </a:p>
                  </a:txBody>
                  <a:tcPr marL="50800" marR="50800" marT="50800" marB="50800" anchor="ctr" anchorCtr="0" horzOverflow="overflow">
                    <a:lnL w="6350">
                      <a:solidFill>
                        <a:srgbClr val="000000"/>
                      </a:solidFill>
                      <a:miter lim="400000"/>
                    </a:lnL>
                    <a:lnR w="6350">
                      <a:solidFill>
                        <a:srgbClr val="000000"/>
                      </a:solidFill>
                      <a:miter lim="400000"/>
                    </a:lnR>
                    <a:lnT w="6350">
                      <a:solidFill>
                        <a:srgbClr val="000000"/>
                      </a:solidFill>
                      <a:miter lim="400000"/>
                    </a:lnT>
                    <a:lnB w="6350">
                      <a:solidFill>
                        <a:srgbClr val="000000"/>
                      </a:solidFill>
                      <a:miter lim="400000"/>
                    </a:lnB>
                    <a:solidFill>
                      <a:srgbClr val="000000">
                        <a:alpha val="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b="1" sz="2600">
                          <a:solidFill>
                            <a:srgbClr val="005493"/>
                          </a:solidFill>
                          <a:latin typeface="+mj-lt"/>
                          <a:ea typeface="+mj-ea"/>
                          <a:cs typeface="+mj-cs"/>
                          <a:sym typeface="Comic Sans MS"/>
                        </a:defRPr>
                      </a:pPr>
                      <a:r>
                        <a:t>Propriétés</a:t>
                      </a:r>
                    </a:p>
                  </a:txBody>
                  <a:tcPr marL="50800" marR="50800" marT="50800" marB="50800" anchor="ctr" anchorCtr="0" horzOverflow="overflow">
                    <a:lnL w="6350">
                      <a:solidFill>
                        <a:srgbClr val="000000"/>
                      </a:solidFill>
                      <a:miter lim="400000"/>
                    </a:lnL>
                    <a:lnR w="6350">
                      <a:solidFill>
                        <a:srgbClr val="000000"/>
                      </a:solidFill>
                      <a:miter lim="400000"/>
                    </a:lnR>
                    <a:lnT w="6350">
                      <a:solidFill>
                        <a:srgbClr val="000000"/>
                      </a:solidFill>
                      <a:miter lim="400000"/>
                    </a:lnT>
                    <a:lnB w="6350">
                      <a:solidFill>
                        <a:srgbClr val="000000"/>
                      </a:solidFill>
                      <a:miter lim="400000"/>
                    </a:lnB>
                    <a:solidFill>
                      <a:srgbClr val="000000">
                        <a:alpha val="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b="1" sz="2600">
                          <a:solidFill>
                            <a:srgbClr val="005493"/>
                          </a:solidFill>
                          <a:latin typeface="+mj-lt"/>
                          <a:ea typeface="+mj-ea"/>
                          <a:cs typeface="+mj-cs"/>
                          <a:sym typeface="Comic Sans MS"/>
                        </a:defRPr>
                      </a:pPr>
                      <a:r>
                        <a:t>Exemples</a:t>
                      </a:r>
                    </a:p>
                  </a:txBody>
                  <a:tcPr marL="50800" marR="50800" marT="50800" marB="50800" anchor="ctr" anchorCtr="0" horzOverflow="overflow">
                    <a:lnL w="6350">
                      <a:solidFill>
                        <a:srgbClr val="000000"/>
                      </a:solidFill>
                      <a:miter lim="400000"/>
                    </a:lnL>
                    <a:lnR w="6350">
                      <a:solidFill>
                        <a:srgbClr val="000000"/>
                      </a:solidFill>
                      <a:miter lim="400000"/>
                    </a:lnR>
                    <a:lnT w="6350">
                      <a:solidFill>
                        <a:srgbClr val="000000"/>
                      </a:solidFill>
                      <a:miter lim="400000"/>
                    </a:lnT>
                    <a:lnB w="6350">
                      <a:solidFill>
                        <a:srgbClr val="000000"/>
                      </a:solidFill>
                      <a:miter lim="400000"/>
                    </a:lnB>
                    <a:solidFill>
                      <a:srgbClr val="000000">
                        <a:alpha val="0"/>
                      </a:srgbClr>
                    </a:solidFill>
                  </a:tcPr>
                </a:tc>
              </a:tr>
              <a:tr h="2330450">
                <a:tc>
                  <a:txBody>
                    <a:bodyPr/>
                    <a:lstStyle/>
                    <a:p>
                      <a:pPr>
                        <a:defRPr sz="2600">
                          <a:solidFill>
                            <a:srgbClr val="005493"/>
                          </a:solidFill>
                          <a:latin typeface="+mj-lt"/>
                          <a:ea typeface="+mj-ea"/>
                          <a:cs typeface="+mj-cs"/>
                          <a:sym typeface="Comic Sans MS"/>
                        </a:defRPr>
                      </a:pPr>
                      <a:r>
                        <a:rPr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La définition d’un losange.</a:t>
                      </a:r>
                    </a:p>
                  </a:txBody>
                  <a:tcPr marL="50800" marR="50800" marT="50800" marB="50800" anchor="ctr" anchorCtr="0" horzOverflow="overflow">
                    <a:lnL w="6350">
                      <a:solidFill>
                        <a:srgbClr val="000000"/>
                      </a:solidFill>
                      <a:miter lim="400000"/>
                    </a:lnL>
                    <a:lnR w="6350">
                      <a:solidFill>
                        <a:srgbClr val="000000"/>
                      </a:solidFill>
                      <a:miter lim="400000"/>
                    </a:lnR>
                    <a:lnT w="6350">
                      <a:solidFill>
                        <a:srgbClr val="000000"/>
                      </a:solidFill>
                      <a:miter lim="400000"/>
                    </a:lnT>
                    <a:lnB w="6350">
                      <a:solidFill>
                        <a:srgbClr val="000000"/>
                      </a:solidFill>
                      <a:miter lim="400000"/>
                    </a:lnB>
                    <a:solidFill>
                      <a:srgbClr val="000000">
                        <a:alpha val="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2600">
                          <a:solidFill>
                            <a:srgbClr val="005493"/>
                          </a:solidFill>
                          <a:latin typeface="+mj-lt"/>
                          <a:ea typeface="+mj-ea"/>
                          <a:cs typeface="+mj-cs"/>
                          <a:sym typeface="Comic Sans MS"/>
                        </a:defRPr>
                      </a:pPr>
                      <a:r>
                        <a:t>(définition)</a:t>
                      </a:r>
                    </a:p>
                    <a:p>
                      <a:pPr>
                        <a:defRPr sz="2600">
                          <a:solidFill>
                            <a:srgbClr val="005493"/>
                          </a:solidFill>
                          <a:latin typeface="+mj-lt"/>
                          <a:ea typeface="+mj-ea"/>
                          <a:cs typeface="+mj-cs"/>
                          <a:sym typeface="Comic Sans MS"/>
                        </a:defRPr>
                      </a:pPr>
                      <a:r>
                        <a:t>Un losange est un quadrilatère qui a ses quatre côtés de même longueur.</a:t>
                      </a:r>
                    </a:p>
                  </a:txBody>
                  <a:tcPr marL="50800" marR="50800" marT="50800" marB="50800" anchor="ctr" anchorCtr="0" horzOverflow="overflow">
                    <a:lnL w="6350">
                      <a:solidFill>
                        <a:srgbClr val="000000"/>
                      </a:solidFill>
                      <a:miter lim="400000"/>
                    </a:lnL>
                    <a:lnR w="6350">
                      <a:solidFill>
                        <a:srgbClr val="000000"/>
                      </a:solidFill>
                      <a:miter lim="400000"/>
                    </a:lnR>
                    <a:lnT w="6350">
                      <a:solidFill>
                        <a:srgbClr val="000000"/>
                      </a:solidFill>
                      <a:miter lim="400000"/>
                    </a:lnT>
                    <a:lnB w="6350">
                      <a:solidFill>
                        <a:srgbClr val="000000"/>
                      </a:solidFill>
                      <a:miter lim="400000"/>
                    </a:lnB>
                    <a:solidFill>
                      <a:srgbClr val="000000">
                        <a:alpha val="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2600">
                          <a:solidFill>
                            <a:srgbClr val="005493"/>
                          </a:solidFill>
                          <a:latin typeface="+mj-lt"/>
                          <a:ea typeface="+mj-ea"/>
                          <a:cs typeface="+mj-cs"/>
                          <a:sym typeface="Comic Sans MS"/>
                        </a:defRPr>
                      </a:pPr>
                      <a:r>
                        <a:t>AB = BC = CD = DA </a:t>
                      </a:r>
                    </a:p>
                    <a:p>
                      <a:pPr>
                        <a:defRPr sz="2600">
                          <a:solidFill>
                            <a:srgbClr val="005493"/>
                          </a:solidFill>
                          <a:latin typeface="+mj-lt"/>
                          <a:ea typeface="+mj-ea"/>
                          <a:cs typeface="+mj-cs"/>
                          <a:sym typeface="Comic Sans MS"/>
                        </a:defRPr>
                      </a:pPr>
                      <a:r>
                        <a:t>donc ABCD est un losange.</a:t>
                      </a:r>
                    </a:p>
                  </a:txBody>
                  <a:tcPr marL="50800" marR="50800" marT="50800" marB="50800" anchor="ctr" anchorCtr="0" horzOverflow="overflow">
                    <a:lnL w="6350">
                      <a:solidFill>
                        <a:srgbClr val="000000"/>
                      </a:solidFill>
                      <a:miter lim="400000"/>
                    </a:lnL>
                    <a:lnR w="6350">
                      <a:solidFill>
                        <a:srgbClr val="000000"/>
                      </a:solidFill>
                      <a:miter lim="400000"/>
                    </a:lnR>
                    <a:lnT w="6350">
                      <a:solidFill>
                        <a:srgbClr val="000000"/>
                      </a:solidFill>
                      <a:miter lim="400000"/>
                    </a:lnT>
                    <a:lnB w="6350">
                      <a:solidFill>
                        <a:srgbClr val="000000"/>
                      </a:solidFill>
                      <a:miter lim="400000"/>
                    </a:lnB>
                    <a:solidFill>
                      <a:srgbClr val="000000">
                        <a:alpha val="0"/>
                      </a:srgbClr>
                    </a:solidFill>
                  </a:tcPr>
                </a:tc>
              </a:tr>
              <a:tr h="2774950">
                <a:tc>
                  <a:txBody>
                    <a:bodyPr/>
                    <a:lstStyle/>
                    <a:p>
                      <a:pPr>
                        <a:defRPr sz="2600">
                          <a:solidFill>
                            <a:srgbClr val="005493"/>
                          </a:solidFill>
                          <a:latin typeface="+mj-lt"/>
                          <a:ea typeface="+mj-ea"/>
                          <a:cs typeface="+mj-cs"/>
                          <a:sym typeface="Comic Sans MS"/>
                        </a:defRPr>
                      </a:pPr>
                      <a:r>
                        <a:rPr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Un parallélogramme ayant ses diagonales perpendiculaires.</a:t>
                      </a:r>
                    </a:p>
                  </a:txBody>
                  <a:tcPr marL="50800" marR="50800" marT="50800" marB="50800" anchor="ctr" anchorCtr="0" horzOverflow="overflow">
                    <a:lnL w="6350">
                      <a:solidFill>
                        <a:srgbClr val="000000"/>
                      </a:solidFill>
                      <a:miter lim="400000"/>
                    </a:lnL>
                    <a:lnR w="6350">
                      <a:solidFill>
                        <a:srgbClr val="000000"/>
                      </a:solidFill>
                      <a:miter lim="400000"/>
                    </a:lnR>
                    <a:lnT w="6350">
                      <a:solidFill>
                        <a:srgbClr val="000000"/>
                      </a:solidFill>
                      <a:miter lim="400000"/>
                    </a:lnT>
                    <a:lnB w="6350">
                      <a:solidFill>
                        <a:srgbClr val="000000"/>
                      </a:solidFill>
                      <a:miter lim="400000"/>
                    </a:lnB>
                    <a:solidFill>
                      <a:srgbClr val="000000">
                        <a:alpha val="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2600">
                          <a:solidFill>
                            <a:srgbClr val="005493"/>
                          </a:solidFill>
                          <a:latin typeface="+mj-lt"/>
                          <a:ea typeface="+mj-ea"/>
                          <a:cs typeface="+mj-cs"/>
                          <a:sym typeface="Comic Sans MS"/>
                        </a:defRPr>
                      </a:pPr>
                      <a:r>
                        <a:rPr b="1" u="sng"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Si</a:t>
                      </a:r>
                      <a:r>
                        <a:t> un parallélogramme a ses diagonales perpendiculaires, </a:t>
                      </a:r>
                      <a:r>
                        <a:rPr b="1" u="sng"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alors</a:t>
                      </a:r>
                      <a:r>
                        <a:t> c’est un losange.</a:t>
                      </a:r>
                    </a:p>
                  </a:txBody>
                  <a:tcPr marL="50800" marR="50800" marT="50800" marB="50800" anchor="ctr" anchorCtr="0" horzOverflow="overflow">
                    <a:lnL w="6350">
                      <a:solidFill>
                        <a:srgbClr val="000000"/>
                      </a:solidFill>
                      <a:miter lim="400000"/>
                    </a:lnL>
                    <a:lnR w="6350">
                      <a:solidFill>
                        <a:srgbClr val="000000"/>
                      </a:solidFill>
                      <a:miter lim="400000"/>
                    </a:lnR>
                    <a:lnT w="6350">
                      <a:solidFill>
                        <a:srgbClr val="000000"/>
                      </a:solidFill>
                      <a:miter lim="400000"/>
                    </a:lnT>
                    <a:lnB w="6350">
                      <a:solidFill>
                        <a:srgbClr val="000000"/>
                      </a:solidFill>
                      <a:miter lim="400000"/>
                    </a:lnB>
                    <a:solidFill>
                      <a:srgbClr val="000000">
                        <a:alpha val="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2600">
                          <a:solidFill>
                            <a:srgbClr val="005493"/>
                          </a:solidFill>
                          <a:latin typeface="+mj-lt"/>
                          <a:ea typeface="+mj-ea"/>
                          <a:cs typeface="+mj-cs"/>
                          <a:sym typeface="Comic Sans MS"/>
                        </a:defRPr>
                      </a:pPr>
                      <a:r>
                        <a:t>ABCD est un parallélogramme (ses diagonales [AC] et [BD] ont le même milieu O) et (AC) et (BD) sont perpendiculaires, </a:t>
                      </a:r>
                    </a:p>
                    <a:p>
                      <a:pPr>
                        <a:defRPr sz="2600">
                          <a:solidFill>
                            <a:srgbClr val="005493"/>
                          </a:solidFill>
                          <a:latin typeface="+mj-lt"/>
                          <a:ea typeface="+mj-ea"/>
                          <a:cs typeface="+mj-cs"/>
                          <a:sym typeface="Comic Sans MS"/>
                        </a:defRPr>
                      </a:pPr>
                      <a:r>
                        <a:t>donc ABCD est un losange.</a:t>
                      </a:r>
                    </a:p>
                  </a:txBody>
                  <a:tcPr marL="50800" marR="50800" marT="50800" marB="50800" anchor="ctr" anchorCtr="0" horzOverflow="overflow">
                    <a:lnL w="6350">
                      <a:solidFill>
                        <a:srgbClr val="000000"/>
                      </a:solidFill>
                      <a:miter lim="400000"/>
                    </a:lnL>
                    <a:lnR w="6350">
                      <a:solidFill>
                        <a:srgbClr val="000000"/>
                      </a:solidFill>
                      <a:miter lim="400000"/>
                    </a:lnR>
                    <a:lnT w="6350">
                      <a:solidFill>
                        <a:srgbClr val="000000"/>
                      </a:solidFill>
                      <a:miter lim="400000"/>
                    </a:lnT>
                    <a:lnB w="6350">
                      <a:solidFill>
                        <a:srgbClr val="000000"/>
                      </a:solidFill>
                      <a:miter lim="400000"/>
                    </a:lnB>
                    <a:solidFill>
                      <a:srgbClr val="000000">
                        <a:alpha val="0"/>
                      </a:srgbClr>
                    </a:solidFill>
                  </a:tcPr>
                </a:tc>
              </a:tr>
              <a:tr h="2800350">
                <a:tc>
                  <a:txBody>
                    <a:bodyPr/>
                    <a:lstStyle/>
                    <a:p>
                      <a:pPr>
                        <a:defRPr sz="2600">
                          <a:solidFill>
                            <a:srgbClr val="005493"/>
                          </a:solidFill>
                          <a:latin typeface="+mj-lt"/>
                          <a:ea typeface="+mj-ea"/>
                          <a:cs typeface="+mj-cs"/>
                          <a:sym typeface="Comic Sans MS"/>
                        </a:defRPr>
                      </a:pPr>
                      <a:r>
                        <a:rPr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Un parallélogramme ayant deux côtés consécutifs de même longueur.</a:t>
                      </a:r>
                    </a:p>
                  </a:txBody>
                  <a:tcPr marL="50800" marR="50800" marT="50800" marB="50800" anchor="ctr" anchorCtr="0" horzOverflow="overflow">
                    <a:lnL w="6350">
                      <a:solidFill>
                        <a:srgbClr val="000000"/>
                      </a:solidFill>
                      <a:miter lim="400000"/>
                    </a:lnL>
                    <a:lnR w="6350">
                      <a:solidFill>
                        <a:srgbClr val="000000"/>
                      </a:solidFill>
                      <a:miter lim="400000"/>
                    </a:lnR>
                    <a:lnT w="6350">
                      <a:solidFill>
                        <a:srgbClr val="000000"/>
                      </a:solidFill>
                      <a:miter lim="400000"/>
                    </a:lnT>
                    <a:lnB w="6350">
                      <a:solidFill>
                        <a:srgbClr val="000000"/>
                      </a:solidFill>
                      <a:miter lim="400000"/>
                    </a:lnB>
                    <a:solidFill>
                      <a:srgbClr val="000000">
                        <a:alpha val="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2600">
                          <a:solidFill>
                            <a:srgbClr val="005493"/>
                          </a:solidFill>
                          <a:latin typeface="+mj-lt"/>
                          <a:ea typeface="+mj-ea"/>
                          <a:cs typeface="+mj-cs"/>
                          <a:sym typeface="Comic Sans MS"/>
                        </a:defRPr>
                      </a:pPr>
                      <a:r>
                        <a:rPr b="1" u="sng"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Si</a:t>
                      </a:r>
                      <a:r>
                        <a:t> un parallélogramme a deux côtés consécutifs de même longueur, </a:t>
                      </a:r>
                      <a:r>
                        <a:rPr b="1" u="sng"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alors </a:t>
                      </a:r>
                      <a:r>
                        <a:t>c’est un losange.</a:t>
                      </a:r>
                    </a:p>
                  </a:txBody>
                  <a:tcPr marL="50800" marR="50800" marT="50800" marB="50800" anchor="ctr" anchorCtr="0" horzOverflow="overflow">
                    <a:lnL w="6350">
                      <a:solidFill>
                        <a:srgbClr val="000000"/>
                      </a:solidFill>
                      <a:miter lim="400000"/>
                    </a:lnL>
                    <a:lnR w="6350">
                      <a:solidFill>
                        <a:srgbClr val="000000"/>
                      </a:solidFill>
                      <a:miter lim="400000"/>
                    </a:lnR>
                    <a:lnT w="6350">
                      <a:solidFill>
                        <a:srgbClr val="000000"/>
                      </a:solidFill>
                      <a:miter lim="400000"/>
                    </a:lnT>
                    <a:lnB w="6350">
                      <a:solidFill>
                        <a:srgbClr val="000000"/>
                      </a:solidFill>
                      <a:miter lim="400000"/>
                    </a:lnB>
                    <a:solidFill>
                      <a:srgbClr val="000000">
                        <a:alpha val="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2600">
                          <a:solidFill>
                            <a:srgbClr val="005493"/>
                          </a:solidFill>
                          <a:latin typeface="+mj-lt"/>
                          <a:ea typeface="+mj-ea"/>
                          <a:cs typeface="+mj-cs"/>
                          <a:sym typeface="Comic Sans MS"/>
                        </a:defRPr>
                      </a:pPr>
                      <a:r>
                        <a:t>ABCD est un parallélogramme (ses diagonales [AC] et [BD] ont le même milieu 0) et AB = BC, </a:t>
                      </a:r>
                    </a:p>
                    <a:p>
                      <a:pPr>
                        <a:defRPr sz="2600">
                          <a:solidFill>
                            <a:srgbClr val="005493"/>
                          </a:solidFill>
                          <a:latin typeface="+mj-lt"/>
                          <a:ea typeface="+mj-ea"/>
                          <a:cs typeface="+mj-cs"/>
                          <a:sym typeface="Comic Sans MS"/>
                        </a:defRPr>
                      </a:pPr>
                      <a:r>
                        <a:t>donc ABCD est un losange.</a:t>
                      </a:r>
                    </a:p>
                  </a:txBody>
                  <a:tcPr marL="50800" marR="50800" marT="50800" marB="50800" anchor="ctr" anchorCtr="0" horzOverflow="overflow">
                    <a:lnL w="6350">
                      <a:solidFill>
                        <a:srgbClr val="000000"/>
                      </a:solidFill>
                      <a:miter lim="400000"/>
                    </a:lnL>
                    <a:lnR w="6350">
                      <a:solidFill>
                        <a:srgbClr val="000000"/>
                      </a:solidFill>
                      <a:miter lim="400000"/>
                    </a:lnR>
                    <a:lnT w="6350">
                      <a:solidFill>
                        <a:srgbClr val="000000"/>
                      </a:solidFill>
                      <a:miter lim="400000"/>
                    </a:lnT>
                    <a:lnB w="6350">
                      <a:solidFill>
                        <a:srgbClr val="000000"/>
                      </a:solidFill>
                      <a:miter lim="400000"/>
                    </a:lnB>
                    <a:solidFill>
                      <a:srgbClr val="000000">
                        <a:alpha val="0"/>
                      </a:srgb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8" presetID="2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160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Carré"/>
          <p:cNvSpPr/>
          <p:nvPr>
            <p:ph type="ctrTitle"/>
          </p:nvPr>
        </p:nvSpPr>
        <p:spPr>
          <a:xfrm>
            <a:off x="1565989" y="34785"/>
            <a:ext cx="10464801" cy="1239776"/>
          </a:xfrm>
          <a:prstGeom prst="rect">
            <a:avLst/>
          </a:prstGeom>
        </p:spPr>
        <p:txBody>
          <a:bodyPr anchor="ctr"/>
          <a:lstStyle>
            <a:lvl1pPr defTabSz="490727">
              <a:defRPr sz="7560">
                <a:solidFill>
                  <a:srgbClr val="0096FF"/>
                </a:solidFill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/>
            <a:r>
              <a:t>Carré</a:t>
            </a:r>
          </a:p>
        </p:txBody>
      </p:sp>
      <p:graphicFrame>
        <p:nvGraphicFramePr>
          <p:cNvPr id="163" name="Tableau"/>
          <p:cNvGraphicFramePr/>
          <p:nvPr/>
        </p:nvGraphicFramePr>
        <p:xfrm>
          <a:off x="1381186" y="2368550"/>
          <a:ext cx="11449617" cy="5022850"/>
        </p:xfrm>
        <a:graphic xmlns:a="http://schemas.openxmlformats.org/drawingml/2006/main">
          <a:graphicData uri="http://schemas.openxmlformats.org/drawingml/2006/table">
            <a:tbl>
              <a:tblPr firstCol="0" firstRow="0" lastCol="0" lastRow="0" bandCol="0" bandRow="1" rtl="0">
                <a:tableStyleId>{4C3C2611-4C71-4FC5-86AE-919BDF0F9419}</a:tableStyleId>
              </a:tblPr>
              <a:tblGrid>
                <a:gridCol w="2776346"/>
                <a:gridCol w="3288416"/>
                <a:gridCol w="5378503"/>
              </a:tblGrid>
              <a:tr h="215900">
                <a:tc>
                  <a:txBody>
                    <a:bodyPr/>
                    <a:lstStyle/>
                    <a:p>
                      <a:pPr>
                        <a:defRPr b="1" sz="3000">
                          <a:solidFill>
                            <a:srgbClr val="005493"/>
                          </a:solidFill>
                          <a:latin typeface="+mj-lt"/>
                          <a:ea typeface="+mj-ea"/>
                          <a:cs typeface="+mj-cs"/>
                          <a:sym typeface="Comic Sans MS"/>
                        </a:defRPr>
                      </a:pPr>
                      <a:r>
                        <a:t>Utiliser</a:t>
                      </a:r>
                    </a:p>
                  </a:txBody>
                  <a:tcPr marL="50800" marR="50800" marT="50800" marB="50800" anchor="ctr" anchorCtr="0" horzOverflow="overflow">
                    <a:lnL w="6350">
                      <a:solidFill>
                        <a:srgbClr val="000000"/>
                      </a:solidFill>
                      <a:miter lim="400000"/>
                    </a:lnL>
                    <a:lnR w="6350">
                      <a:solidFill>
                        <a:srgbClr val="000000"/>
                      </a:solidFill>
                      <a:miter lim="400000"/>
                    </a:lnR>
                    <a:lnT w="6350">
                      <a:solidFill>
                        <a:srgbClr val="000000"/>
                      </a:solidFill>
                      <a:miter lim="400000"/>
                    </a:lnT>
                    <a:lnB w="6350">
                      <a:solidFill>
                        <a:srgbClr val="000000"/>
                      </a:solidFill>
                      <a:miter lim="400000"/>
                    </a:lnB>
                    <a:solidFill>
                      <a:srgbClr val="000000">
                        <a:alpha val="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b="1" sz="3000">
                          <a:solidFill>
                            <a:srgbClr val="005493"/>
                          </a:solidFill>
                          <a:latin typeface="+mj-lt"/>
                          <a:ea typeface="+mj-ea"/>
                          <a:cs typeface="+mj-cs"/>
                          <a:sym typeface="Comic Sans MS"/>
                        </a:defRPr>
                      </a:pPr>
                      <a:r>
                        <a:t>Définition</a:t>
                      </a:r>
                    </a:p>
                  </a:txBody>
                  <a:tcPr marL="50800" marR="50800" marT="50800" marB="50800" anchor="ctr" anchorCtr="0" horzOverflow="overflow">
                    <a:lnL w="6350">
                      <a:solidFill>
                        <a:srgbClr val="000000"/>
                      </a:solidFill>
                      <a:miter lim="400000"/>
                    </a:lnL>
                    <a:lnR w="6350">
                      <a:solidFill>
                        <a:srgbClr val="000000"/>
                      </a:solidFill>
                      <a:miter lim="400000"/>
                    </a:lnR>
                    <a:lnT w="6350">
                      <a:solidFill>
                        <a:srgbClr val="000000"/>
                      </a:solidFill>
                      <a:miter lim="400000"/>
                    </a:lnT>
                    <a:lnB w="6350">
                      <a:solidFill>
                        <a:srgbClr val="000000"/>
                      </a:solidFill>
                      <a:miter lim="400000"/>
                    </a:lnB>
                    <a:solidFill>
                      <a:srgbClr val="000000">
                        <a:alpha val="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b="1" sz="3000">
                          <a:solidFill>
                            <a:srgbClr val="005493"/>
                          </a:solidFill>
                          <a:latin typeface="+mj-lt"/>
                          <a:ea typeface="+mj-ea"/>
                          <a:cs typeface="+mj-cs"/>
                          <a:sym typeface="Comic Sans MS"/>
                        </a:defRPr>
                      </a:pPr>
                    </a:p>
                  </a:txBody>
                  <a:tcPr marL="50800" marR="50800" marT="50800" marB="50800" anchor="ctr" anchorCtr="0" horzOverflow="overflow">
                    <a:lnL w="6350">
                      <a:solidFill>
                        <a:srgbClr val="000000"/>
                      </a:solidFill>
                      <a:miter lim="400000"/>
                    </a:lnL>
                    <a:lnR w="6350">
                      <a:solidFill>
                        <a:srgbClr val="000000"/>
                      </a:solidFill>
                      <a:miter lim="400000"/>
                    </a:lnR>
                    <a:lnT w="6350">
                      <a:solidFill>
                        <a:srgbClr val="000000"/>
                      </a:solidFill>
                      <a:miter lim="400000"/>
                    </a:lnT>
                    <a:lnB w="6350">
                      <a:solidFill>
                        <a:srgbClr val="000000"/>
                      </a:solidFill>
                      <a:miter lim="400000"/>
                    </a:lnB>
                    <a:solidFill>
                      <a:srgbClr val="000000">
                        <a:alpha val="0"/>
                      </a:srgbClr>
                    </a:solidFill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algn="l">
                        <a:defRPr sz="3000">
                          <a:solidFill>
                            <a:srgbClr val="005493"/>
                          </a:solidFill>
                          <a:latin typeface="+mj-lt"/>
                          <a:ea typeface="+mj-ea"/>
                          <a:cs typeface="+mj-cs"/>
                          <a:sym typeface="Comic Sans MS"/>
                        </a:defRPr>
                      </a:pPr>
                      <a:r>
                        <a:t>La définition d’un carré</a:t>
                      </a:r>
                    </a:p>
                  </a:txBody>
                  <a:tcPr marL="50800" marR="50800" marT="50800" marB="50800" anchor="ctr" anchorCtr="0" horzOverflow="overflow">
                    <a:lnL w="6350">
                      <a:solidFill>
                        <a:srgbClr val="000000"/>
                      </a:solidFill>
                      <a:miter lim="400000"/>
                    </a:lnL>
                    <a:lnR w="6350">
                      <a:solidFill>
                        <a:srgbClr val="000000"/>
                      </a:solidFill>
                      <a:miter lim="400000"/>
                    </a:lnR>
                    <a:lnT w="6350">
                      <a:solidFill>
                        <a:srgbClr val="000000"/>
                      </a:solidFill>
                      <a:miter lim="400000"/>
                    </a:lnT>
                    <a:lnB w="6350">
                      <a:solidFill>
                        <a:srgbClr val="000000"/>
                      </a:solidFill>
                      <a:miter lim="400000"/>
                    </a:lnB>
                    <a:solidFill>
                      <a:srgbClr val="000000">
                        <a:alpha val="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 sz="3000">
                          <a:solidFill>
                            <a:srgbClr val="005493"/>
                          </a:solidFill>
                          <a:latin typeface="+mj-lt"/>
                          <a:ea typeface="+mj-ea"/>
                          <a:cs typeface="+mj-cs"/>
                          <a:sym typeface="Comic Sans MS"/>
                        </a:defRPr>
                      </a:pPr>
                      <a:r>
                        <a:t>Un carré est un quadrilatère qui est à la fois un rectangle et un losange.</a:t>
                      </a:r>
                    </a:p>
                  </a:txBody>
                  <a:tcPr marL="50800" marR="50800" marT="50800" marB="50800" anchor="ctr" anchorCtr="0" horzOverflow="overflow">
                    <a:lnL w="6350">
                      <a:solidFill>
                        <a:srgbClr val="000000"/>
                      </a:solidFill>
                      <a:miter lim="400000"/>
                    </a:lnL>
                    <a:lnR w="6350">
                      <a:solidFill>
                        <a:srgbClr val="000000"/>
                      </a:solidFill>
                      <a:miter lim="400000"/>
                    </a:lnR>
                    <a:lnT w="6350">
                      <a:solidFill>
                        <a:srgbClr val="000000"/>
                      </a:solidFill>
                      <a:miter lim="400000"/>
                    </a:lnT>
                    <a:lnB w="6350">
                      <a:solidFill>
                        <a:srgbClr val="000000"/>
                      </a:solidFill>
                      <a:miter lim="400000"/>
                    </a:lnB>
                    <a:solidFill>
                      <a:srgbClr val="000000">
                        <a:alpha val="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 sz="3000">
                          <a:solidFill>
                            <a:srgbClr val="005493"/>
                          </a:solidFill>
                          <a:latin typeface="+mj-lt"/>
                          <a:ea typeface="+mj-ea"/>
                          <a:cs typeface="+mj-cs"/>
                          <a:sym typeface="Comic Sans MS"/>
                        </a:defRPr>
                      </a:pPr>
                      <a:r>
                        <a:t>ABCD est un rectangle et ABCD est un losange,</a:t>
                      </a:r>
                    </a:p>
                    <a:p>
                      <a:pPr algn="l">
                        <a:defRPr sz="3000">
                          <a:solidFill>
                            <a:srgbClr val="005493"/>
                          </a:solidFill>
                          <a:latin typeface="+mj-lt"/>
                          <a:ea typeface="+mj-ea"/>
                          <a:cs typeface="+mj-cs"/>
                          <a:sym typeface="Comic Sans MS"/>
                        </a:defRPr>
                      </a:pPr>
                      <a:r>
                        <a:t>donc ABCD est un carré.</a:t>
                      </a:r>
                    </a:p>
                  </a:txBody>
                  <a:tcPr marL="50800" marR="50800" marT="50800" marB="50800" anchor="ctr" anchorCtr="0" horzOverflow="overflow">
                    <a:lnL w="6350">
                      <a:solidFill>
                        <a:srgbClr val="000000"/>
                      </a:solidFill>
                      <a:miter lim="400000"/>
                    </a:lnL>
                    <a:lnR w="6350">
                      <a:solidFill>
                        <a:srgbClr val="000000"/>
                      </a:solidFill>
                      <a:miter lim="400000"/>
                    </a:lnR>
                    <a:lnT w="6350">
                      <a:solidFill>
                        <a:srgbClr val="000000"/>
                      </a:solidFill>
                      <a:miter lim="400000"/>
                    </a:lnT>
                    <a:lnB w="6350">
                      <a:solidFill>
                        <a:srgbClr val="000000"/>
                      </a:solidFill>
                      <a:miter lim="400000"/>
                    </a:lnB>
                    <a:solidFill>
                      <a:srgbClr val="000000">
                        <a:alpha val="0"/>
                      </a:srgb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8" presetID="2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163" grpId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5" name="524344B.tmp" descr="524344B.tmp"/>
          <p:cNvPicPr>
            <a:picLocks noChangeAspect="1"/>
          </p:cNvPicPr>
          <p:nvPr/>
        </p:nvPicPr>
        <p:blipFill>
          <a:blip r:embed="rId3">
            <a:extLst/>
          </a:blip>
          <a:srcRect l="1418" t="0" r="5795" b="0"/>
          <a:stretch>
            <a:fillRect/>
          </a:stretch>
        </p:blipFill>
        <p:spPr>
          <a:xfrm>
            <a:off x="1829636" y="1975134"/>
            <a:ext cx="10944545" cy="5071615"/>
          </a:xfrm>
          <a:prstGeom prst="rect">
            <a:avLst/>
          </a:prstGeom>
          <a:ln w="12700">
            <a:miter lim="400000"/>
          </a:ln>
        </p:spPr>
      </p:pic>
      <p:sp>
        <p:nvSpPr>
          <p:cNvPr id="166" name="En résumé :"/>
          <p:cNvSpPr/>
          <p:nvPr>
            <p:ph type="subTitle" idx="1"/>
          </p:nvPr>
        </p:nvSpPr>
        <p:spPr>
          <a:xfrm>
            <a:off x="1464458" y="370459"/>
            <a:ext cx="11397869" cy="9300997"/>
          </a:xfrm>
          <a:prstGeom prst="rect">
            <a:avLst/>
          </a:prstGeom>
        </p:spPr>
        <p:txBody>
          <a:bodyPr/>
          <a:lstStyle>
            <a:lvl1pPr algn="l">
              <a:defRPr sz="6000">
                <a:solidFill>
                  <a:srgbClr val="005493"/>
                </a:solidFill>
                <a:latin typeface="+mj-lt"/>
                <a:ea typeface="+mj-ea"/>
                <a:cs typeface="+mj-cs"/>
                <a:sym typeface="Comic Sans MS"/>
              </a:defRPr>
            </a:lvl1pPr>
          </a:lstStyle>
          <a:p>
            <a:pPr/>
            <a:r>
              <a:t>En résumé :</a:t>
            </a:r>
          </a:p>
        </p:txBody>
      </p:sp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165" grpId="1"/>
    </p:bldLst>
  </p:timing>
</p:sld>
</file>

<file path=ppt/theme/_rels/theme1.xml.rels><?xml version="1.0" encoding="UTF-8" standalone="yes"?><Relationships xmlns="http://schemas.openxmlformats.org/package/2006/relationships"><Relationship Id="rId1" Type="http://schemas.openxmlformats.org/officeDocument/2006/relationships/image" Target="../media/image1.png"/></Relationships>

</file>

<file path=ppt/theme/_rels/theme2.xml.rels><?xml version="1.0" encoding="UTF-8" standalone="yes"?><Relationships xmlns="http://schemas.openxmlformats.org/package/2006/relationships"><Relationship Id="rId1" Type="http://schemas.openxmlformats.org/officeDocument/2006/relationships/image" Target="../media/image1.png"/></Relationships>

</file>

<file path=ppt/theme/theme1.xml><?xml version="1.0" encoding="utf-8"?>
<a:theme xmlns:a="http://schemas.openxmlformats.org/drawingml/2006/main" xmlns:r="http://schemas.openxmlformats.org/officeDocument/2006/relationships" name="White">
  <a:themeElements>
    <a:clrScheme name="White">
      <a:dk1>
        <a:srgbClr val="000000"/>
      </a:dk1>
      <a:lt1>
        <a:srgbClr val="FFFFFF"/>
      </a:lt1>
      <a:dk2>
        <a:srgbClr val="53585F"/>
      </a:dk2>
      <a:lt2>
        <a:srgbClr val="DCDEE0"/>
      </a:lt2>
      <a:accent1>
        <a:srgbClr val="0365C0"/>
      </a:accent1>
      <a:accent2>
        <a:srgbClr val="00882B"/>
      </a:accent2>
      <a:accent3>
        <a:srgbClr val="DCBD23"/>
      </a:accent3>
      <a:accent4>
        <a:srgbClr val="DE6A10"/>
      </a:accent4>
      <a:accent5>
        <a:srgbClr val="C82506"/>
      </a:accent5>
      <a:accent6>
        <a:srgbClr val="773F9B"/>
      </a:accent6>
      <a:hlink>
        <a:srgbClr val="0000FF"/>
      </a:hlink>
      <a:folHlink>
        <a:srgbClr val="FF00FF"/>
      </a:folHlink>
    </a:clrScheme>
    <a:fontScheme name="White">
      <a:majorFont>
        <a:latin typeface="Comic Sans MS"/>
        <a:ea typeface="Comic Sans MS"/>
        <a:cs typeface="Comic Sans MS"/>
      </a:majorFont>
      <a:minorFont>
        <a:latin typeface="Helvetica Light"/>
        <a:ea typeface="Helvetica Light"/>
        <a:cs typeface="Helvetica Light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sx="100000" sy="100000" kx="0" ky="0" algn="b" rotWithShape="0" blurRad="38100" dist="25400" dir="5400000">
              <a:srgbClr val="000000">
                <a:alpha val="50000"/>
              </a:srgbClr>
            </a:outerShdw>
          </a:effectLst>
        </a:effectStyle>
        <a:effectStyle>
          <a:effectLst>
            <a:outerShdw sx="100000" sy="100000" kx="0" ky="0" algn="b" rotWithShape="0" blurRad="50800" dist="12700" dir="0">
              <a:srgbClr val="000000">
                <a:alpha val="50000"/>
              </a:srgbClr>
            </a:outerShdw>
          </a:effectLst>
        </a:effectStyle>
        <a:effectStyle>
          <a:effectLst>
            <a:outerShdw sx="100000" sy="100000" kx="0" ky="0" algn="b" rotWithShape="0" blurRad="38100" dist="25400" dir="5400000">
              <a:srgbClr val="000000">
                <a:alpha val="5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r:embed="rId1"/>
          <a:srcRect l="0" t="0" r="0" b="0"/>
          <a:tile tx="0" ty="0" sx="100000" sy="100000" flip="none" algn="tl"/>
        </a:blipFill>
        <a:ln w="12700" cap="flat">
          <a:noFill/>
          <a:miter lim="400000"/>
        </a:ln>
        <a:effectLst>
          <a:outerShdw sx="100000" sy="100000" kx="0" ky="0" algn="b" rotWithShape="0" blurRad="38100" dist="25400" dir="5400000">
            <a:srgbClr val="000000">
              <a:alpha val="50000"/>
            </a:srgbClr>
          </a:outerShdw>
        </a:effectLst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2400" u="none" kumimoji="0" normalizeH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36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ppt/theme/theme2.xml><?xml version="1.0" encoding="utf-8"?>
<a:theme xmlns:a="http://schemas.openxmlformats.org/drawingml/2006/main" xmlns:r="http://schemas.openxmlformats.org/officeDocument/2006/relationships" name="White">
  <a:themeElements>
    <a:clrScheme name="White">
      <a:dk1>
        <a:srgbClr val="000000"/>
      </a:dk1>
      <a:lt1>
        <a:srgbClr val="FFFFFF"/>
      </a:lt1>
      <a:dk2>
        <a:srgbClr val="53585F"/>
      </a:dk2>
      <a:lt2>
        <a:srgbClr val="DCDEE0"/>
      </a:lt2>
      <a:accent1>
        <a:srgbClr val="0365C0"/>
      </a:accent1>
      <a:accent2>
        <a:srgbClr val="00882B"/>
      </a:accent2>
      <a:accent3>
        <a:srgbClr val="DCBD23"/>
      </a:accent3>
      <a:accent4>
        <a:srgbClr val="DE6A10"/>
      </a:accent4>
      <a:accent5>
        <a:srgbClr val="C82506"/>
      </a:accent5>
      <a:accent6>
        <a:srgbClr val="773F9B"/>
      </a:accent6>
      <a:hlink>
        <a:srgbClr val="0000FF"/>
      </a:hlink>
      <a:folHlink>
        <a:srgbClr val="FF00FF"/>
      </a:folHlink>
    </a:clrScheme>
    <a:fontScheme name="White">
      <a:majorFont>
        <a:latin typeface="Comic Sans MS"/>
        <a:ea typeface="Comic Sans MS"/>
        <a:cs typeface="Comic Sans MS"/>
      </a:majorFont>
      <a:minorFont>
        <a:latin typeface="Helvetica Light"/>
        <a:ea typeface="Helvetica Light"/>
        <a:cs typeface="Helvetica Light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sx="100000" sy="100000" kx="0" ky="0" algn="b" rotWithShape="0" blurRad="38100" dist="25400" dir="5400000">
              <a:srgbClr val="000000">
                <a:alpha val="50000"/>
              </a:srgbClr>
            </a:outerShdw>
          </a:effectLst>
        </a:effectStyle>
        <a:effectStyle>
          <a:effectLst>
            <a:outerShdw sx="100000" sy="100000" kx="0" ky="0" algn="b" rotWithShape="0" blurRad="50800" dist="12700" dir="0">
              <a:srgbClr val="000000">
                <a:alpha val="50000"/>
              </a:srgbClr>
            </a:outerShdw>
          </a:effectLst>
        </a:effectStyle>
        <a:effectStyle>
          <a:effectLst>
            <a:outerShdw sx="100000" sy="100000" kx="0" ky="0" algn="b" rotWithShape="0" blurRad="38100" dist="25400" dir="5400000">
              <a:srgbClr val="000000">
                <a:alpha val="5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r:embed="rId1"/>
          <a:srcRect l="0" t="0" r="0" b="0"/>
          <a:tile tx="0" ty="0" sx="100000" sy="100000" flip="none" algn="tl"/>
        </a:blipFill>
        <a:ln w="12700" cap="flat">
          <a:noFill/>
          <a:miter lim="400000"/>
        </a:ln>
        <a:effectLst>
          <a:outerShdw sx="100000" sy="100000" kx="0" ky="0" algn="b" rotWithShape="0" blurRad="38100" dist="25400" dir="5400000">
            <a:srgbClr val="000000">
              <a:alpha val="50000"/>
            </a:srgbClr>
          </a:outerShdw>
        </a:effectLst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2400" u="none" kumimoji="0" normalizeH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36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/>
</file>