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71" r:id="rId4"/>
    <p:sldId id="267" r:id="rId5"/>
    <p:sldId id="269" r:id="rId6"/>
    <p:sldId id="260" r:id="rId7"/>
    <p:sldId id="265" r:id="rId8"/>
    <p:sldId id="261" r:id="rId9"/>
    <p:sldId id="264" r:id="rId10"/>
    <p:sldId id="262" r:id="rId11"/>
    <p:sldId id="263" r:id="rId12"/>
    <p:sldId id="268" r:id="rId13"/>
    <p:sldId id="257" r:id="rId14"/>
    <p:sldId id="258" r:id="rId1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599" autoAdjust="0"/>
  </p:normalViewPr>
  <p:slideViewPr>
    <p:cSldViewPr>
      <p:cViewPr>
        <p:scale>
          <a:sx n="66" d="100"/>
          <a:sy n="66" d="100"/>
        </p:scale>
        <p:origin x="-1282"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B53B5DD-1D3A-4BD9-93EB-B3E185613BA7}" type="datetimeFigureOut">
              <a:rPr lang="fr-FR" smtClean="0"/>
              <a:pPr/>
              <a:t>15/03/2013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5C4062-D513-4626-BDB2-1FA32F2E2575}"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53B5DD-1D3A-4BD9-93EB-B3E185613BA7}" type="datetimeFigureOut">
              <a:rPr lang="fr-FR" smtClean="0"/>
              <a:pPr/>
              <a:t>15/03/2013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5C4062-D513-4626-BDB2-1FA32F2E257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fr.wikipedia.org/wiki/30_avril" TargetMode="External"/><Relationship Id="rId2" Type="http://schemas.openxmlformats.org/officeDocument/2006/relationships/hyperlink" Target="http://fr.wikipedia.org/wiki/Suicide" TargetMode="External"/><Relationship Id="rId1" Type="http://schemas.openxmlformats.org/officeDocument/2006/relationships/slideLayout" Target="../slideLayouts/slideLayout2.xml"/><Relationship Id="rId6" Type="http://schemas.openxmlformats.org/officeDocument/2006/relationships/hyperlink" Target="http://fr.wikipedia.org/wiki/Berlin" TargetMode="External"/><Relationship Id="rId5" Type="http://schemas.openxmlformats.org/officeDocument/2006/relationships/hyperlink" Target="http://fr.wikipedia.org/wiki/1945" TargetMode="External"/><Relationship Id="rId4" Type="http://schemas.openxmlformats.org/officeDocument/2006/relationships/hyperlink" Target="http://fr.wikipedia.org/wiki/Avril_1945"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hist-geo.com/pologne/seconde-guerre.php" TargetMode="External"/><Relationship Id="rId3" Type="http://schemas.openxmlformats.org/officeDocument/2006/relationships/hyperlink" Target="http://www.hist-geo.com/allemagne/troisieme-reich.php" TargetMode="External"/><Relationship Id="rId7" Type="http://schemas.openxmlformats.org/officeDocument/2006/relationships/hyperlink" Target="http://www.hist-geo.com/anschluss.php" TargetMode="External"/><Relationship Id="rId12" Type="http://schemas.openxmlformats.org/officeDocument/2006/relationships/image" Target="../media/image2.jpeg"/><Relationship Id="rId2" Type="http://schemas.openxmlformats.org/officeDocument/2006/relationships/hyperlink" Target="http://www.hist-geo.com/nsdap.php" TargetMode="External"/><Relationship Id="rId1" Type="http://schemas.openxmlformats.org/officeDocument/2006/relationships/slideLayout" Target="../slideLayouts/slideLayout2.xml"/><Relationship Id="rId6" Type="http://schemas.openxmlformats.org/officeDocument/2006/relationships/hyperlink" Target="http://www.hist-geo.com/wehrmacht.php" TargetMode="External"/><Relationship Id="rId11" Type="http://schemas.openxmlformats.org/officeDocument/2006/relationships/hyperlink" Target="http://www.hist-geo.com/allies.php" TargetMode="External"/><Relationship Id="rId5" Type="http://schemas.openxmlformats.org/officeDocument/2006/relationships/hyperlink" Target="http://www.hist-geo.com/premiere-guerre.php" TargetMode="External"/><Relationship Id="rId10" Type="http://schemas.openxmlformats.org/officeDocument/2006/relationships/hyperlink" Target="http://www.hist-geo.com/solution-finale.php" TargetMode="External"/><Relationship Id="rId4" Type="http://schemas.openxmlformats.org/officeDocument/2006/relationships/hyperlink" Target="http://www.hist-geo.com/reich.php" TargetMode="External"/><Relationship Id="rId9" Type="http://schemas.openxmlformats.org/officeDocument/2006/relationships/hyperlink" Target="http://www.hist-geo.com/seconde-guerre.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encyclopedie-enligne.com/n/no/nouvelle.html"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hyperlink" Target="http://fr.wikipedia.org/wiki/Cancer_du_pancr%C3%A9a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arc-et-jardin.jpg"/>
          <p:cNvPicPr>
            <a:picLocks noChangeAspect="1"/>
          </p:cNvPicPr>
          <p:nvPr/>
        </p:nvPicPr>
        <p:blipFill>
          <a:blip r:embed="rId2" cstate="print"/>
          <a:stretch>
            <a:fillRect/>
          </a:stretch>
        </p:blipFill>
        <p:spPr>
          <a:xfrm>
            <a:off x="251520" y="476672"/>
            <a:ext cx="8496944" cy="5858477"/>
          </a:xfrm>
          <a:prstGeom prst="rect">
            <a:avLst/>
          </a:prstGeom>
        </p:spPr>
      </p:pic>
      <p:sp>
        <p:nvSpPr>
          <p:cNvPr id="2" name="Titre 1"/>
          <p:cNvSpPr>
            <a:spLocks noGrp="1"/>
          </p:cNvSpPr>
          <p:nvPr>
            <p:ph type="ctrTitle"/>
          </p:nvPr>
        </p:nvSpPr>
        <p:spPr/>
        <p:txBody>
          <a:bodyPr>
            <a:normAutofit/>
          </a:bodyPr>
          <a:lstStyle/>
          <a:p>
            <a:r>
              <a:rPr lang="fr-FR" sz="6600" b="1" u="sng" dirty="0" smtClean="0">
                <a:solidFill>
                  <a:srgbClr val="FF0000"/>
                </a:solidFill>
              </a:rPr>
              <a:t>Pauvre petit garçon</a:t>
            </a:r>
            <a:endParaRPr lang="fr-FR" sz="6600" b="1" u="sng" dirty="0">
              <a:solidFill>
                <a:srgbClr val="FF0000"/>
              </a:solidFill>
            </a:endParaRPr>
          </a:p>
        </p:txBody>
      </p:sp>
      <p:sp>
        <p:nvSpPr>
          <p:cNvPr id="3" name="Sous-titre 2"/>
          <p:cNvSpPr>
            <a:spLocks noGrp="1"/>
          </p:cNvSpPr>
          <p:nvPr>
            <p:ph type="subTitle" idx="1"/>
          </p:nvPr>
        </p:nvSpPr>
        <p:spPr/>
        <p:txBody>
          <a:bodyPr>
            <a:normAutofit/>
          </a:bodyPr>
          <a:lstStyle/>
          <a:p>
            <a:r>
              <a:rPr lang="fr-FR" sz="4800" dirty="0" smtClean="0">
                <a:solidFill>
                  <a:srgbClr val="FF0000"/>
                </a:solidFill>
              </a:rPr>
              <a:t>Dino Buzzati</a:t>
            </a:r>
            <a:endParaRPr lang="fr-FR" sz="4800"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ln w="38100"/>
        </p:spPr>
        <p:style>
          <a:lnRef idx="0">
            <a:schemeClr val="accent3"/>
          </a:lnRef>
          <a:fillRef idx="3">
            <a:schemeClr val="accent3"/>
          </a:fillRef>
          <a:effectRef idx="3">
            <a:schemeClr val="accent3"/>
          </a:effectRef>
          <a:fontRef idx="minor">
            <a:schemeClr val="lt1"/>
          </a:fontRef>
        </p:style>
        <p:txBody>
          <a:bodyPr>
            <a:normAutofit/>
          </a:bodyPr>
          <a:lstStyle/>
          <a:p>
            <a:r>
              <a:rPr lang="fr-FR" dirty="0" smtClean="0"/>
              <a:t>Vocabulaire</a:t>
            </a:r>
            <a:endParaRPr lang="fr-FR" dirty="0"/>
          </a:p>
        </p:txBody>
      </p:sp>
      <p:sp>
        <p:nvSpPr>
          <p:cNvPr id="3" name="Espace réservé du contenu 2"/>
          <p:cNvSpPr>
            <a:spLocks noGrp="1"/>
          </p:cNvSpPr>
          <p:nvPr>
            <p:ph idx="1"/>
          </p:nvPr>
        </p:nvSpPr>
        <p:spPr/>
        <p:style>
          <a:lnRef idx="0">
            <a:schemeClr val="accent3"/>
          </a:lnRef>
          <a:fillRef idx="3">
            <a:schemeClr val="accent3"/>
          </a:fillRef>
          <a:effectRef idx="3">
            <a:schemeClr val="accent3"/>
          </a:effectRef>
          <a:fontRef idx="minor">
            <a:schemeClr val="lt1"/>
          </a:fontRef>
        </p:style>
        <p:txBody>
          <a:bodyPr>
            <a:normAutofit fontScale="77500" lnSpcReduction="20000"/>
          </a:bodyPr>
          <a:lstStyle/>
          <a:p>
            <a:r>
              <a:rPr lang="fr-FR" u="sng" dirty="0" smtClean="0"/>
              <a:t>souffreteux</a:t>
            </a:r>
            <a:r>
              <a:rPr lang="fr-FR" dirty="0" smtClean="0"/>
              <a:t> : un peu malade, de santé fragile</a:t>
            </a:r>
            <a:endParaRPr lang="fr-FR" b="1" dirty="0" smtClean="0"/>
          </a:p>
          <a:p>
            <a:r>
              <a:rPr lang="fr-FR" u="sng" dirty="0" smtClean="0"/>
              <a:t>exsangue</a:t>
            </a:r>
            <a:r>
              <a:rPr lang="fr-FR" dirty="0" smtClean="0"/>
              <a:t> : très pâle</a:t>
            </a:r>
          </a:p>
          <a:p>
            <a:r>
              <a:rPr lang="fr-FR" u="sng" dirty="0" smtClean="0"/>
              <a:t>bisquer</a:t>
            </a:r>
            <a:r>
              <a:rPr lang="fr-FR" dirty="0" smtClean="0"/>
              <a:t> : rendre jaloux</a:t>
            </a:r>
          </a:p>
          <a:p>
            <a:r>
              <a:rPr lang="fr-FR" u="sng" dirty="0" smtClean="0"/>
              <a:t>halo</a:t>
            </a:r>
            <a:r>
              <a:rPr lang="fr-FR" dirty="0" smtClean="0"/>
              <a:t> : l’entourait d’une auréole de lumière </a:t>
            </a:r>
          </a:p>
          <a:p>
            <a:r>
              <a:rPr lang="fr-FR" u="sng" dirty="0" smtClean="0"/>
              <a:t>désœuvré</a:t>
            </a:r>
            <a:r>
              <a:rPr lang="fr-FR" dirty="0" smtClean="0"/>
              <a:t> : inoccupé</a:t>
            </a:r>
          </a:p>
          <a:p>
            <a:r>
              <a:rPr lang="fr-FR" u="sng" dirty="0" smtClean="0"/>
              <a:t>hussards</a:t>
            </a:r>
            <a:r>
              <a:rPr lang="fr-FR" u="sng" dirty="0" smtClean="0"/>
              <a:t> </a:t>
            </a:r>
            <a:r>
              <a:rPr lang="fr-FR" dirty="0" smtClean="0"/>
              <a:t>: soldats de la cavalerie légère</a:t>
            </a:r>
          </a:p>
          <a:p>
            <a:r>
              <a:rPr lang="fr-FR" u="sng" dirty="0" smtClean="0"/>
              <a:t>intimer</a:t>
            </a:r>
            <a:r>
              <a:rPr lang="fr-FR" dirty="0" smtClean="0"/>
              <a:t> : ordonner</a:t>
            </a:r>
          </a:p>
          <a:p>
            <a:r>
              <a:rPr lang="fr-FR" u="sng" dirty="0" smtClean="0"/>
              <a:t>relique</a:t>
            </a:r>
            <a:r>
              <a:rPr lang="fr-FR" dirty="0" smtClean="0"/>
              <a:t> : objet auquel on tient, malgré son état, à cause de ce qu’il évoque du passé.</a:t>
            </a:r>
          </a:p>
          <a:p>
            <a:r>
              <a:rPr lang="fr-FR" u="sng" dirty="0" smtClean="0"/>
              <a:t>ne </a:t>
            </a:r>
            <a:r>
              <a:rPr lang="fr-FR" u="sng" dirty="0" smtClean="0"/>
              <a:t>pas avoir de sang dans les veines</a:t>
            </a:r>
            <a:r>
              <a:rPr lang="fr-FR" dirty="0" smtClean="0"/>
              <a:t> : manquer de courage</a:t>
            </a:r>
          </a:p>
          <a:p>
            <a:r>
              <a:rPr lang="fr-FR" u="sng" dirty="0" smtClean="0"/>
              <a:t>condescendance</a:t>
            </a:r>
            <a:r>
              <a:rPr lang="fr-FR" dirty="0" smtClean="0"/>
              <a:t> : arrogance, supériorité</a:t>
            </a:r>
          </a:p>
          <a:p>
            <a:r>
              <a:rPr lang="fr-FR" u="sng" dirty="0" smtClean="0"/>
              <a:t>rictus</a:t>
            </a:r>
            <a:r>
              <a:rPr lang="fr-FR" dirty="0" smtClean="0"/>
              <a:t> : sourire grimaçant</a:t>
            </a:r>
          </a:p>
          <a:p>
            <a:endParaRPr lang="fr-F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
            </a:r>
            <a:br>
              <a:rPr lang="fr-FR" dirty="0" smtClean="0"/>
            </a:br>
            <a:endParaRPr lang="fr-FR" dirty="0"/>
          </a:p>
        </p:txBody>
      </p:sp>
      <p:sp>
        <p:nvSpPr>
          <p:cNvPr id="3" name="Espace réservé du contenu 2"/>
          <p:cNvSpPr>
            <a:spLocks noGrp="1"/>
          </p:cNvSpPr>
          <p:nvPr>
            <p:ph idx="1"/>
          </p:nvPr>
        </p:nvSpPr>
        <p:spPr>
          <a:xfrm>
            <a:off x="457200" y="1268760"/>
            <a:ext cx="8229600" cy="4857403"/>
          </a:xfrm>
        </p:spPr>
        <p:style>
          <a:lnRef idx="0">
            <a:schemeClr val="accent3"/>
          </a:lnRef>
          <a:fillRef idx="3">
            <a:schemeClr val="accent3"/>
          </a:fillRef>
          <a:effectRef idx="3">
            <a:schemeClr val="accent3"/>
          </a:effectRef>
          <a:fontRef idx="minor">
            <a:schemeClr val="lt1"/>
          </a:fontRef>
        </p:style>
        <p:txBody>
          <a:bodyPr>
            <a:normAutofit/>
          </a:bodyPr>
          <a:lstStyle/>
          <a:p>
            <a:pPr algn="just"/>
            <a:r>
              <a:rPr lang="fr-FR" sz="2000" b="1" dirty="0" smtClean="0">
                <a:solidFill>
                  <a:schemeClr val="bg1"/>
                </a:solidFill>
              </a:rPr>
              <a:t>Lignes </a:t>
            </a:r>
            <a:r>
              <a:rPr lang="fr-FR" sz="2000" b="1" dirty="0" smtClean="0">
                <a:solidFill>
                  <a:schemeClr val="bg1"/>
                </a:solidFill>
              </a:rPr>
              <a:t>1 à </a:t>
            </a:r>
            <a:r>
              <a:rPr lang="fr-FR" sz="2000" b="1" dirty="0" smtClean="0">
                <a:solidFill>
                  <a:schemeClr val="bg1"/>
                </a:solidFill>
              </a:rPr>
              <a:t>9</a:t>
            </a:r>
            <a:r>
              <a:rPr lang="fr-FR" sz="2000" dirty="0" smtClean="0">
                <a:solidFill>
                  <a:schemeClr val="bg1"/>
                </a:solidFill>
              </a:rPr>
              <a:t> </a:t>
            </a:r>
            <a:r>
              <a:rPr lang="fr-FR" sz="2000" dirty="0" smtClean="0">
                <a:solidFill>
                  <a:schemeClr val="bg1"/>
                </a:solidFill>
              </a:rPr>
              <a:t>: </a:t>
            </a:r>
            <a:r>
              <a:rPr lang="fr-FR" sz="2000" b="1" dirty="0" smtClean="0">
                <a:solidFill>
                  <a:schemeClr val="bg1"/>
                </a:solidFill>
              </a:rPr>
              <a:t>Situation initiale</a:t>
            </a:r>
            <a:r>
              <a:rPr lang="fr-FR" sz="2000" dirty="0" smtClean="0">
                <a:solidFill>
                  <a:schemeClr val="bg1"/>
                </a:solidFill>
              </a:rPr>
              <a:t>. C’est le quotidien de l’enfant avec les autres. Le narrateur </a:t>
            </a:r>
            <a:r>
              <a:rPr lang="fr-FR" sz="2000" dirty="0" smtClean="0">
                <a:solidFill>
                  <a:schemeClr val="bg1"/>
                </a:solidFill>
              </a:rPr>
              <a:t>met en </a:t>
            </a:r>
            <a:r>
              <a:rPr lang="fr-FR" sz="2000" dirty="0" smtClean="0">
                <a:solidFill>
                  <a:schemeClr val="bg1"/>
                </a:solidFill>
              </a:rPr>
              <a:t>place le cadre du récit dans un jardin public ordinaire.</a:t>
            </a:r>
          </a:p>
          <a:p>
            <a:pPr algn="just"/>
            <a:r>
              <a:rPr lang="fr-FR" sz="2000" b="1" dirty="0" smtClean="0">
                <a:solidFill>
                  <a:schemeClr val="bg1"/>
                </a:solidFill>
              </a:rPr>
              <a:t>Lignes </a:t>
            </a:r>
            <a:r>
              <a:rPr lang="fr-FR" sz="2000" b="1" dirty="0" smtClean="0">
                <a:solidFill>
                  <a:schemeClr val="bg1"/>
                </a:solidFill>
              </a:rPr>
              <a:t>10 </a:t>
            </a:r>
            <a:r>
              <a:rPr lang="fr-FR" sz="2000" b="1" dirty="0" smtClean="0">
                <a:solidFill>
                  <a:schemeClr val="bg1"/>
                </a:solidFill>
              </a:rPr>
              <a:t>à </a:t>
            </a:r>
            <a:r>
              <a:rPr lang="fr-FR" sz="2000" b="1" dirty="0" smtClean="0">
                <a:solidFill>
                  <a:schemeClr val="bg1"/>
                </a:solidFill>
              </a:rPr>
              <a:t>45</a:t>
            </a:r>
            <a:r>
              <a:rPr lang="fr-FR" sz="2000" dirty="0" smtClean="0">
                <a:solidFill>
                  <a:schemeClr val="bg1"/>
                </a:solidFill>
              </a:rPr>
              <a:t> </a:t>
            </a:r>
            <a:r>
              <a:rPr lang="fr-FR" sz="2000" dirty="0" smtClean="0">
                <a:solidFill>
                  <a:schemeClr val="bg1"/>
                </a:solidFill>
              </a:rPr>
              <a:t>: </a:t>
            </a:r>
            <a:r>
              <a:rPr lang="fr-FR" sz="2000" b="1" dirty="0" smtClean="0">
                <a:solidFill>
                  <a:schemeClr val="bg1"/>
                </a:solidFill>
              </a:rPr>
              <a:t>Elément perturbateur</a:t>
            </a:r>
            <a:r>
              <a:rPr lang="fr-FR" sz="2000" dirty="0" smtClean="0">
                <a:solidFill>
                  <a:schemeClr val="bg1"/>
                </a:solidFill>
              </a:rPr>
              <a:t> marqué par « ce jour-là » : </a:t>
            </a:r>
            <a:r>
              <a:rPr lang="fr-FR" sz="2000" dirty="0" err="1" smtClean="0">
                <a:solidFill>
                  <a:schemeClr val="bg1"/>
                </a:solidFill>
              </a:rPr>
              <a:t>Dolfi</a:t>
            </a:r>
            <a:r>
              <a:rPr lang="fr-FR" sz="2000" dirty="0" smtClean="0">
                <a:solidFill>
                  <a:schemeClr val="bg1"/>
                </a:solidFill>
              </a:rPr>
              <a:t> apporte un fusil.</a:t>
            </a:r>
          </a:p>
          <a:p>
            <a:pPr algn="just"/>
            <a:r>
              <a:rPr lang="fr-FR" sz="2000" b="1" dirty="0" smtClean="0">
                <a:solidFill>
                  <a:schemeClr val="bg1"/>
                </a:solidFill>
              </a:rPr>
              <a:t>Lignes </a:t>
            </a:r>
            <a:r>
              <a:rPr lang="fr-FR" sz="2000" b="1" dirty="0" smtClean="0">
                <a:solidFill>
                  <a:schemeClr val="bg1"/>
                </a:solidFill>
              </a:rPr>
              <a:t>46</a:t>
            </a:r>
            <a:r>
              <a:rPr lang="fr-FR" sz="2000" b="1" dirty="0" smtClean="0">
                <a:solidFill>
                  <a:schemeClr val="bg1"/>
                </a:solidFill>
              </a:rPr>
              <a:t> à 111</a:t>
            </a:r>
            <a:r>
              <a:rPr lang="fr-FR" sz="2000" dirty="0" smtClean="0">
                <a:solidFill>
                  <a:schemeClr val="bg1"/>
                </a:solidFill>
              </a:rPr>
              <a:t> </a:t>
            </a:r>
            <a:r>
              <a:rPr lang="fr-FR" sz="2000" dirty="0" smtClean="0">
                <a:solidFill>
                  <a:schemeClr val="bg1"/>
                </a:solidFill>
              </a:rPr>
              <a:t>: </a:t>
            </a:r>
            <a:r>
              <a:rPr lang="fr-FR" sz="2000" b="1" dirty="0" smtClean="0">
                <a:solidFill>
                  <a:schemeClr val="bg1"/>
                </a:solidFill>
              </a:rPr>
              <a:t>Péripéties</a:t>
            </a:r>
            <a:r>
              <a:rPr lang="fr-FR" sz="2000" dirty="0" smtClean="0">
                <a:solidFill>
                  <a:schemeClr val="bg1"/>
                </a:solidFill>
              </a:rPr>
              <a:t>. Les enfants refusent de jouer avec </a:t>
            </a:r>
            <a:r>
              <a:rPr lang="fr-FR" sz="2000" dirty="0" err="1" smtClean="0">
                <a:solidFill>
                  <a:schemeClr val="bg1"/>
                </a:solidFill>
              </a:rPr>
              <a:t>Dolfi</a:t>
            </a:r>
            <a:r>
              <a:rPr lang="fr-FR" sz="2000" dirty="0" smtClean="0">
                <a:solidFill>
                  <a:schemeClr val="bg1"/>
                </a:solidFill>
              </a:rPr>
              <a:t> ; puis, après avoir comploté, ils l’invitent à jouer. Ils lui tendent un piège et </a:t>
            </a:r>
            <a:r>
              <a:rPr lang="fr-FR" sz="2000" dirty="0" err="1" smtClean="0">
                <a:solidFill>
                  <a:schemeClr val="bg1"/>
                </a:solidFill>
              </a:rPr>
              <a:t>Dolfi</a:t>
            </a:r>
            <a:r>
              <a:rPr lang="fr-FR" sz="2000" dirty="0" smtClean="0">
                <a:solidFill>
                  <a:schemeClr val="bg1"/>
                </a:solidFill>
              </a:rPr>
              <a:t> se fait tabasser. </a:t>
            </a:r>
          </a:p>
          <a:p>
            <a:pPr algn="just"/>
            <a:r>
              <a:rPr lang="fr-FR" sz="2000" b="1" dirty="0" smtClean="0">
                <a:solidFill>
                  <a:schemeClr val="bg1"/>
                </a:solidFill>
              </a:rPr>
              <a:t>Lignes </a:t>
            </a:r>
            <a:r>
              <a:rPr lang="fr-FR" sz="2000" b="1" dirty="0" smtClean="0">
                <a:solidFill>
                  <a:schemeClr val="bg1"/>
                </a:solidFill>
              </a:rPr>
              <a:t>112 </a:t>
            </a:r>
            <a:r>
              <a:rPr lang="fr-FR" sz="2000" b="1" dirty="0" smtClean="0">
                <a:solidFill>
                  <a:schemeClr val="bg1"/>
                </a:solidFill>
              </a:rPr>
              <a:t>à </a:t>
            </a:r>
            <a:r>
              <a:rPr lang="fr-FR" sz="2000" b="1" dirty="0" smtClean="0">
                <a:solidFill>
                  <a:schemeClr val="bg1"/>
                </a:solidFill>
              </a:rPr>
              <a:t>la fin</a:t>
            </a:r>
            <a:r>
              <a:rPr lang="fr-FR" sz="2000" dirty="0" smtClean="0">
                <a:solidFill>
                  <a:schemeClr val="bg1"/>
                </a:solidFill>
              </a:rPr>
              <a:t> </a:t>
            </a:r>
            <a:r>
              <a:rPr lang="fr-FR" sz="2000" dirty="0" smtClean="0">
                <a:solidFill>
                  <a:schemeClr val="bg1"/>
                </a:solidFill>
              </a:rPr>
              <a:t>: </a:t>
            </a:r>
            <a:r>
              <a:rPr lang="fr-FR" sz="2000" b="1" dirty="0" smtClean="0">
                <a:solidFill>
                  <a:schemeClr val="bg1"/>
                </a:solidFill>
              </a:rPr>
              <a:t>La résolution. </a:t>
            </a:r>
            <a:r>
              <a:rPr lang="fr-FR" sz="2000" dirty="0" err="1" smtClean="0">
                <a:solidFill>
                  <a:schemeClr val="bg1"/>
                </a:solidFill>
              </a:rPr>
              <a:t>Dolfi</a:t>
            </a:r>
            <a:r>
              <a:rPr lang="fr-FR" sz="2000" dirty="0" smtClean="0">
                <a:solidFill>
                  <a:schemeClr val="bg1"/>
                </a:solidFill>
              </a:rPr>
              <a:t> </a:t>
            </a:r>
            <a:r>
              <a:rPr lang="fr-FR" sz="2000" dirty="0" smtClean="0">
                <a:solidFill>
                  <a:schemeClr val="bg1"/>
                </a:solidFill>
              </a:rPr>
              <a:t>retourne vers sa mère qui </a:t>
            </a:r>
            <a:r>
              <a:rPr lang="fr-FR" sz="2000" dirty="0" smtClean="0">
                <a:solidFill>
                  <a:schemeClr val="bg1"/>
                </a:solidFill>
              </a:rPr>
              <a:t>n’éprouve </a:t>
            </a:r>
            <a:r>
              <a:rPr lang="fr-FR" sz="2000" dirty="0" smtClean="0">
                <a:solidFill>
                  <a:schemeClr val="bg1"/>
                </a:solidFill>
              </a:rPr>
              <a:t>pour son fils aucune pitié. </a:t>
            </a:r>
          </a:p>
          <a:p>
            <a:pPr algn="just"/>
            <a:r>
              <a:rPr lang="fr-FR" sz="2000" b="1" dirty="0" smtClean="0">
                <a:solidFill>
                  <a:schemeClr val="bg1"/>
                </a:solidFill>
              </a:rPr>
              <a:t>La situation finale</a:t>
            </a:r>
            <a:r>
              <a:rPr lang="fr-FR" sz="2000" dirty="0" smtClean="0">
                <a:solidFill>
                  <a:schemeClr val="bg1"/>
                </a:solidFill>
              </a:rPr>
              <a:t> </a:t>
            </a:r>
            <a:r>
              <a:rPr lang="fr-FR" sz="2000" dirty="0" smtClean="0">
                <a:solidFill>
                  <a:schemeClr val="bg1"/>
                </a:solidFill>
              </a:rPr>
              <a:t>n’est pas explicite, au lecteur de la deviner grâce aux indices de lecture tels que « </a:t>
            </a:r>
            <a:r>
              <a:rPr lang="fr-FR" sz="2000" dirty="0" smtClean="0">
                <a:solidFill>
                  <a:schemeClr val="bg1"/>
                </a:solidFill>
              </a:rPr>
              <a:t>son </a:t>
            </a:r>
            <a:r>
              <a:rPr lang="fr-FR" sz="2000" dirty="0" smtClean="0">
                <a:solidFill>
                  <a:schemeClr val="bg1"/>
                </a:solidFill>
              </a:rPr>
              <a:t>visage devint </a:t>
            </a:r>
            <a:r>
              <a:rPr lang="fr-FR" sz="2000" dirty="0" smtClean="0">
                <a:solidFill>
                  <a:schemeClr val="bg1"/>
                </a:solidFill>
              </a:rPr>
              <a:t>subitement laid</a:t>
            </a:r>
            <a:r>
              <a:rPr lang="fr-FR" sz="2000" dirty="0" smtClean="0">
                <a:solidFill>
                  <a:schemeClr val="bg1"/>
                </a:solidFill>
              </a:rPr>
              <a:t>, un rictus dur lui plissa la </a:t>
            </a:r>
            <a:r>
              <a:rPr lang="fr-FR" sz="2000" dirty="0" smtClean="0">
                <a:solidFill>
                  <a:schemeClr val="bg1"/>
                </a:solidFill>
              </a:rPr>
              <a:t>bouche »: </a:t>
            </a:r>
            <a:r>
              <a:rPr lang="fr-FR" sz="2000" dirty="0" err="1" smtClean="0">
                <a:solidFill>
                  <a:schemeClr val="bg1"/>
                </a:solidFill>
              </a:rPr>
              <a:t>Dolfi</a:t>
            </a:r>
            <a:r>
              <a:rPr lang="fr-FR" sz="2000" dirty="0" smtClean="0">
                <a:solidFill>
                  <a:schemeClr val="bg1"/>
                </a:solidFill>
              </a:rPr>
              <a:t> ne sera plus jamais le même.</a:t>
            </a:r>
            <a:endParaRPr lang="fr-FR" sz="2000" dirty="0" smtClean="0">
              <a:solidFill>
                <a:schemeClr val="bg1"/>
              </a:solidFill>
            </a:endParaRPr>
          </a:p>
          <a:p>
            <a:pPr>
              <a:buNone/>
            </a:pPr>
            <a:endParaRPr lang="fr-FR" dirty="0" smtClean="0"/>
          </a:p>
        </p:txBody>
      </p:sp>
      <p:sp>
        <p:nvSpPr>
          <p:cNvPr id="4" name="ZoneTexte 3"/>
          <p:cNvSpPr txBox="1"/>
          <p:nvPr/>
        </p:nvSpPr>
        <p:spPr>
          <a:xfrm>
            <a:off x="395536" y="260648"/>
            <a:ext cx="8280920" cy="769441"/>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fr-FR" sz="4400" b="1" dirty="0" smtClean="0"/>
              <a:t>Les </a:t>
            </a:r>
            <a:r>
              <a:rPr lang="fr-FR" sz="4400" b="1" dirty="0" smtClean="0"/>
              <a:t>étapes de ce </a:t>
            </a:r>
            <a:r>
              <a:rPr lang="fr-FR" sz="4400" b="1" dirty="0" smtClean="0"/>
              <a:t>récit</a:t>
            </a:r>
            <a:r>
              <a:rPr lang="fr-FR" sz="4400" b="1" dirty="0" smtClean="0">
                <a:solidFill>
                  <a:schemeClr val="bg1"/>
                </a:solidFill>
              </a:rPr>
              <a:t> </a:t>
            </a:r>
            <a:endParaRPr lang="fr-FR" sz="4400" b="1" dirty="0" smtClean="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ln/>
        </p:spPr>
        <p:style>
          <a:lnRef idx="0">
            <a:schemeClr val="accent2"/>
          </a:lnRef>
          <a:fillRef idx="3">
            <a:schemeClr val="accent2"/>
          </a:fillRef>
          <a:effectRef idx="3">
            <a:schemeClr val="accent2"/>
          </a:effectRef>
          <a:fontRef idx="minor">
            <a:schemeClr val="lt1"/>
          </a:fontRef>
        </p:style>
        <p:txBody>
          <a:bodyPr>
            <a:normAutofit fontScale="90000"/>
          </a:bodyPr>
          <a:lstStyle/>
          <a:p>
            <a:r>
              <a:rPr lang="fr-FR" b="1" dirty="0" smtClean="0"/>
              <a:t> </a:t>
            </a:r>
            <a:r>
              <a:rPr lang="fr-FR" dirty="0" smtClean="0"/>
              <a:t/>
            </a:r>
            <a:br>
              <a:rPr lang="fr-FR" dirty="0" smtClean="0"/>
            </a:br>
            <a:r>
              <a:rPr lang="fr-FR" b="1" u="sng" dirty="0" smtClean="0"/>
              <a:t>QUELQUES ELEMENTS BIOGRAPHIQUES SUR HITLER</a:t>
            </a:r>
            <a:r>
              <a:rPr lang="fr-FR" dirty="0" smtClean="0"/>
              <a:t/>
            </a:r>
            <a:br>
              <a:rPr lang="fr-FR" dirty="0" smtClean="0"/>
            </a:br>
            <a:endParaRPr lang="fr-FR" dirty="0"/>
          </a:p>
        </p:txBody>
      </p:sp>
      <p:sp>
        <p:nvSpPr>
          <p:cNvPr id="3" name="Espace réservé du contenu 2"/>
          <p:cNvSpPr>
            <a:spLocks noGrp="1"/>
          </p:cNvSpPr>
          <p:nvPr>
            <p:ph idx="1"/>
          </p:nvPr>
        </p:nvSpPr>
        <p:spPr>
          <a:xfrm>
            <a:off x="457200" y="1844824"/>
            <a:ext cx="8229600" cy="4752528"/>
          </a:xfrm>
        </p:spPr>
        <p:style>
          <a:lnRef idx="0">
            <a:schemeClr val="accent2"/>
          </a:lnRef>
          <a:fillRef idx="3">
            <a:schemeClr val="accent2"/>
          </a:fillRef>
          <a:effectRef idx="3">
            <a:schemeClr val="accent2"/>
          </a:effectRef>
          <a:fontRef idx="minor">
            <a:schemeClr val="lt1"/>
          </a:fontRef>
        </p:style>
        <p:txBody>
          <a:bodyPr>
            <a:normAutofit fontScale="25000" lnSpcReduction="20000"/>
          </a:bodyPr>
          <a:lstStyle/>
          <a:p>
            <a:pPr algn="just"/>
            <a:r>
              <a:rPr lang="fr-FR" sz="5600" dirty="0" smtClean="0"/>
              <a:t>Hitler est né le 20 avril 1889 à </a:t>
            </a:r>
            <a:r>
              <a:rPr lang="fr-FR" sz="5600" dirty="0" err="1" smtClean="0"/>
              <a:t>Braunau</a:t>
            </a:r>
            <a:r>
              <a:rPr lang="fr-FR" sz="5600" dirty="0" smtClean="0"/>
              <a:t>-sur-Inn, petite localité frontalière entre l’Autriche et l’Allemagne. Il se </a:t>
            </a:r>
            <a:r>
              <a:rPr lang="fr-FR" sz="5600" dirty="0" smtClean="0">
                <a:hlinkClick r:id="rId2" tooltip="Suicide"/>
              </a:rPr>
              <a:t>suicide</a:t>
            </a:r>
            <a:r>
              <a:rPr lang="fr-FR" sz="5600" dirty="0" smtClean="0"/>
              <a:t> le </a:t>
            </a:r>
            <a:r>
              <a:rPr lang="fr-FR" sz="5600" dirty="0" smtClean="0">
                <a:hlinkClick r:id="rId3" tooltip="30 avril"/>
              </a:rPr>
              <a:t>30</a:t>
            </a:r>
            <a:r>
              <a:rPr lang="fr-FR" sz="5600" dirty="0" smtClean="0"/>
              <a:t> </a:t>
            </a:r>
            <a:r>
              <a:rPr lang="fr-FR" sz="5600" dirty="0" smtClean="0">
                <a:hlinkClick r:id="rId4" tooltip="Avril 1945"/>
              </a:rPr>
              <a:t>avril</a:t>
            </a:r>
            <a:r>
              <a:rPr lang="fr-FR" sz="5600" dirty="0" smtClean="0"/>
              <a:t> </a:t>
            </a:r>
            <a:r>
              <a:rPr lang="fr-FR" sz="5600" dirty="0" smtClean="0">
                <a:hlinkClick r:id="rId5" tooltip="1945"/>
              </a:rPr>
              <a:t>1945</a:t>
            </a:r>
            <a:r>
              <a:rPr lang="fr-FR" sz="5600" dirty="0" smtClean="0"/>
              <a:t> à </a:t>
            </a:r>
            <a:r>
              <a:rPr lang="fr-FR" sz="5600" dirty="0" smtClean="0">
                <a:hlinkClick r:id="rId6" tooltip="Berlin"/>
              </a:rPr>
              <a:t>Berlin</a:t>
            </a:r>
            <a:r>
              <a:rPr lang="fr-FR" sz="5600" dirty="0" smtClean="0"/>
              <a:t>.</a:t>
            </a:r>
          </a:p>
          <a:p>
            <a:pPr algn="just"/>
            <a:r>
              <a:rPr lang="fr-FR" sz="5600" dirty="0" smtClean="0"/>
              <a:t>Sa mère, </a:t>
            </a:r>
            <a:r>
              <a:rPr lang="fr-FR" sz="5600" dirty="0" err="1" smtClean="0"/>
              <a:t>Klara</a:t>
            </a:r>
            <a:r>
              <a:rPr lang="fr-FR" sz="5600" dirty="0" smtClean="0"/>
              <a:t>, était la troisième femme d’un mari plus vieux de 23 ans, Alois</a:t>
            </a:r>
            <a:r>
              <a:rPr lang="fr-FR" sz="5600" dirty="0" smtClean="0"/>
              <a:t>.</a:t>
            </a:r>
          </a:p>
          <a:p>
            <a:pPr algn="just"/>
            <a:r>
              <a:rPr lang="fr-FR" sz="5600" dirty="0" smtClean="0"/>
              <a:t>L’enfance </a:t>
            </a:r>
            <a:r>
              <a:rPr lang="fr-FR" sz="5600" dirty="0" smtClean="0"/>
              <a:t>d’Hitler fut marquée par une série de déménagements. Son père était autoritaire avec lui. Quand Hitler entra au lycée technique de Linz, les conflits avec son père se cristallisèrent au sujet de la carrière future du jeune Hitler et de ses idées politiques: fonctionnaire ou artiste-peintre</a:t>
            </a:r>
            <a:r>
              <a:rPr lang="fr-FR" sz="5600" dirty="0" smtClean="0"/>
              <a:t>.</a:t>
            </a:r>
          </a:p>
          <a:p>
            <a:pPr algn="just">
              <a:buNone/>
            </a:pPr>
            <a:r>
              <a:rPr lang="fr-FR" sz="5600" dirty="0" smtClean="0"/>
              <a:t/>
            </a:r>
            <a:br>
              <a:rPr lang="fr-FR" sz="5600" dirty="0" smtClean="0"/>
            </a:br>
            <a:r>
              <a:rPr lang="fr-FR" sz="5600" dirty="0" smtClean="0"/>
              <a:t>C’est</a:t>
            </a:r>
            <a:r>
              <a:rPr lang="fr-FR" sz="5600" dirty="0" smtClean="0"/>
              <a:t>, d’après son propre témoignage, qu’Hitler devint antisémite à cette époque. Ses résultats scolaires n’étaient pas reluisants. Il vécut auprès de sa mère des années très heureuses. Celle-ci fut peut-être son seul véritable amour, mais un cancer l’emporta en 1907 (il a alors 18 ans) et c’est la même année qu’Hitler échoua à l’académie des beaux-arts de Vienne.</a:t>
            </a:r>
          </a:p>
          <a:p>
            <a:pPr algn="just"/>
            <a:r>
              <a:rPr lang="fr-FR" sz="5600" dirty="0" smtClean="0"/>
              <a:t>Lors de la guerre 1914-1918, Hitler se porta volontaire. La défaite le frappa fortement. Il n’a jamais dépassé le grade de caporal obtenu dès novembre 1914. On pense donc que ses chefs le considéraient comme inapte au commandement. Il a été blessé deux fois après avoir été gazé et s’est retrouvé dans un hôpital à la fin de la guerre. Sa fréquentation de l’arrière et des hôpitaux a renforcé ses ressentiments pour les profiteurs de guerre et les défaitistes. A la fin de la guerre, il retarda le plus possible sa sortie de l’armée et fut même employé à donner des cours nationalistes aux soldats. C’est à ce moment-là qu’il découvrit son talent d’orateur.</a:t>
            </a:r>
          </a:p>
          <a:p>
            <a:pPr algn="just"/>
            <a:r>
              <a:rPr lang="fr-FR" sz="5600" dirty="0" smtClean="0"/>
              <a:t>Au cours d’un putsch mal préparé qui échoua en 1923, Hitler se retrouva en prison. Durant son incarcération, il écrivit le premier tome de </a:t>
            </a:r>
            <a:r>
              <a:rPr lang="fr-FR" sz="5600" dirty="0" err="1" smtClean="0"/>
              <a:t>Mein</a:t>
            </a:r>
            <a:r>
              <a:rPr lang="fr-FR" sz="5600" dirty="0" smtClean="0"/>
              <a:t> Kampf, « Mon combat ». Il y développa sa théorie de la race aryenne et exprime les raisons de son antisémitisme. En voici deux extraits:</a:t>
            </a:r>
            <a:br>
              <a:rPr lang="fr-FR" sz="5600" dirty="0" smtClean="0"/>
            </a:br>
            <a:r>
              <a:rPr lang="fr-FR" sz="5600" dirty="0" smtClean="0"/>
              <a:t>« Les faits à la charge de la juiverie s’accumulèrent à mes yeux quand j’observais son activité dans la presse, en art, en littérature et au théâtre […] C’était une peste, une peste morale, pire que la peste noire de jadis, qui, en certains endroits, infectait le peuple. Et en quelles doses massives ce poison était-il fabriqué et répandu ! »</a:t>
            </a:r>
          </a:p>
          <a:p>
            <a:endParaRPr lang="fr-F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476673"/>
            <a:ext cx="8229600" cy="2664295"/>
          </a:xfrm>
        </p:spPr>
        <p:style>
          <a:lnRef idx="0">
            <a:schemeClr val="accent2"/>
          </a:lnRef>
          <a:fillRef idx="3">
            <a:schemeClr val="accent2"/>
          </a:fillRef>
          <a:effectRef idx="3">
            <a:schemeClr val="accent2"/>
          </a:effectRef>
          <a:fontRef idx="minor">
            <a:schemeClr val="lt1"/>
          </a:fontRef>
        </p:style>
        <p:txBody>
          <a:bodyPr>
            <a:normAutofit fontScale="47500" lnSpcReduction="20000"/>
          </a:bodyPr>
          <a:lstStyle/>
          <a:p>
            <a:pPr algn="just"/>
            <a:r>
              <a:rPr lang="fr-FR" sz="2900" dirty="0" smtClean="0"/>
              <a:t>« Nous ferons grandir une jeunesse qui fera trembler le monde. Une jeunesse violente et cruelle. C’est ainsi que je la veux. Elle saura supporter la douleur. Je ne veux en elle rien de faible ni de tendre. »</a:t>
            </a:r>
          </a:p>
          <a:p>
            <a:pPr algn="just"/>
            <a:r>
              <a:rPr lang="fr-FR" sz="2900" dirty="0" smtClean="0"/>
              <a:t>Chef du </a:t>
            </a:r>
            <a:r>
              <a:rPr lang="fr-FR" sz="2900" dirty="0" smtClean="0">
                <a:hlinkClick r:id="rId2"/>
              </a:rPr>
              <a:t>parti nazi</a:t>
            </a:r>
            <a:r>
              <a:rPr lang="fr-FR" sz="2900" dirty="0" smtClean="0"/>
              <a:t> dès 1921, il dirigea toute l'</a:t>
            </a:r>
            <a:r>
              <a:rPr lang="fr-FR" sz="2900" dirty="0" smtClean="0">
                <a:hlinkClick r:id="rId3"/>
              </a:rPr>
              <a:t>Allemagne</a:t>
            </a:r>
            <a:r>
              <a:rPr lang="fr-FR" sz="2900" dirty="0" smtClean="0"/>
              <a:t> à partir de janvier 1933 (III</a:t>
            </a:r>
            <a:r>
              <a:rPr lang="fr-FR" sz="2900" baseline="30000" dirty="0" smtClean="0"/>
              <a:t>ème</a:t>
            </a:r>
            <a:r>
              <a:rPr lang="fr-FR" sz="2900" dirty="0" smtClean="0"/>
              <a:t> </a:t>
            </a:r>
            <a:r>
              <a:rPr lang="fr-FR" sz="2900" dirty="0" smtClean="0">
                <a:hlinkClick r:id="rId4"/>
              </a:rPr>
              <a:t>Reich</a:t>
            </a:r>
            <a:r>
              <a:rPr lang="fr-FR" sz="2900" dirty="0" smtClean="0"/>
              <a:t>), avec le titre de chancelier puis de « </a:t>
            </a:r>
            <a:r>
              <a:rPr lang="de-DE" sz="2900" i="1" dirty="0" smtClean="0"/>
              <a:t>Führer</a:t>
            </a:r>
            <a:r>
              <a:rPr lang="fr-FR" sz="2900" dirty="0" smtClean="0"/>
              <a:t> » (« </a:t>
            </a:r>
            <a:r>
              <a:rPr lang="fr-FR" sz="2900" i="1" dirty="0" smtClean="0"/>
              <a:t>guide</a:t>
            </a:r>
            <a:r>
              <a:rPr lang="fr-FR" sz="2900" dirty="0" smtClean="0"/>
              <a:t> »). Dès cette date, il mit en place une politique de revanche face à la défaite de </a:t>
            </a:r>
            <a:r>
              <a:rPr lang="fr-FR" sz="2900" dirty="0" smtClean="0">
                <a:hlinkClick r:id="rId5" tooltip="Première Guerre mondiale (1914-1918)"/>
              </a:rPr>
              <a:t>14-18</a:t>
            </a:r>
            <a:r>
              <a:rPr lang="fr-FR" sz="2900" dirty="0" smtClean="0"/>
              <a:t> qui passait notamment par le réarmement de l'Allemagne. Il </a:t>
            </a:r>
            <a:r>
              <a:rPr lang="fr-FR" sz="2900" dirty="0" err="1" smtClean="0"/>
              <a:t>mèna</a:t>
            </a:r>
            <a:r>
              <a:rPr lang="fr-FR" sz="2900" dirty="0" smtClean="0"/>
              <a:t> aussi une politique anticommuniste et violemment raciste (antisémite).</a:t>
            </a:r>
          </a:p>
          <a:p>
            <a:pPr algn="just"/>
            <a:r>
              <a:rPr lang="fr-FR" sz="2900" dirty="0" smtClean="0"/>
              <a:t>À partir de 1938, Hitler, chef de la </a:t>
            </a:r>
            <a:r>
              <a:rPr lang="de-DE" sz="2900" i="1" dirty="0" smtClean="0">
                <a:hlinkClick r:id="rId6"/>
              </a:rPr>
              <a:t>Wehrmacht</a:t>
            </a:r>
            <a:r>
              <a:rPr lang="fr-FR" sz="2900" dirty="0" smtClean="0"/>
              <a:t> (l'armée allemande) se lança dans la conquête de l'« espace vital » de la « Grande Allemagne ». Il annexa l'</a:t>
            </a:r>
            <a:r>
              <a:rPr lang="fr-FR" sz="2900" dirty="0" smtClean="0">
                <a:hlinkClick r:id="rId7"/>
              </a:rPr>
              <a:t>Autriche</a:t>
            </a:r>
            <a:r>
              <a:rPr lang="fr-FR" sz="2900" dirty="0" smtClean="0"/>
              <a:t> (1938), la Tchécoslovaquie (1938), et la </a:t>
            </a:r>
            <a:r>
              <a:rPr lang="fr-FR" sz="2900" dirty="0" smtClean="0">
                <a:hlinkClick r:id="rId8"/>
              </a:rPr>
              <a:t>Pologne</a:t>
            </a:r>
            <a:r>
              <a:rPr lang="fr-FR" sz="2900" dirty="0" smtClean="0"/>
              <a:t> en 1939, ce qui déclencha la </a:t>
            </a:r>
            <a:r>
              <a:rPr lang="fr-FR" sz="2900" dirty="0" smtClean="0">
                <a:hlinkClick r:id="rId9"/>
              </a:rPr>
              <a:t>Seconde Guerre mondiale</a:t>
            </a:r>
            <a:r>
              <a:rPr lang="fr-FR" sz="2900" dirty="0" smtClean="0"/>
              <a:t>.</a:t>
            </a:r>
          </a:p>
          <a:p>
            <a:pPr algn="just"/>
            <a:r>
              <a:rPr lang="fr-FR" sz="2900" dirty="0" smtClean="0"/>
              <a:t>Pendant la guerre, Hitler prit lui-même la direction des opérations militaires après l'échec devant Moscou en 1941. Il entreprit aussi l'</a:t>
            </a:r>
            <a:r>
              <a:rPr lang="fr-FR" sz="2900" dirty="0" smtClean="0">
                <a:hlinkClick r:id="rId10" tooltip="Qu'est ce que la « Solution finale »?"/>
              </a:rPr>
              <a:t>extermination systématique des Juifs</a:t>
            </a:r>
            <a:r>
              <a:rPr lang="fr-FR" sz="2900" dirty="0" smtClean="0"/>
              <a:t>.</a:t>
            </a:r>
          </a:p>
          <a:p>
            <a:pPr algn="just"/>
            <a:r>
              <a:rPr lang="fr-FR" sz="2900" dirty="0" smtClean="0"/>
              <a:t>Vaincu militairement, touché physiquement par un attentat (juillet 1944), Hitler perdit à la fin de la guerre tous sens des réalités. Le 30 avril 1945, dans Berlin assiégé par les </a:t>
            </a:r>
            <a:r>
              <a:rPr lang="fr-FR" sz="2900" dirty="0" smtClean="0">
                <a:hlinkClick r:id="rId11" tooltip="L'essentiel sur les Alliés durant la Seconde Guerre"/>
              </a:rPr>
              <a:t>Alliés</a:t>
            </a:r>
            <a:r>
              <a:rPr lang="fr-FR" sz="2900" dirty="0" smtClean="0"/>
              <a:t>, il se suicida dans son bunker.</a:t>
            </a:r>
          </a:p>
          <a:p>
            <a:endParaRPr lang="fr-FR" dirty="0"/>
          </a:p>
        </p:txBody>
      </p:sp>
      <p:pic>
        <p:nvPicPr>
          <p:cNvPr id="5" name="Picture 2" descr="G:\Hitler adulte.jpg"/>
          <p:cNvPicPr>
            <a:picLocks noChangeAspect="1" noChangeArrowheads="1"/>
          </p:cNvPicPr>
          <p:nvPr/>
        </p:nvPicPr>
        <p:blipFill>
          <a:blip r:embed="rId12" cstate="print"/>
          <a:srcRect/>
          <a:stretch>
            <a:fillRect/>
          </a:stretch>
        </p:blipFill>
        <p:spPr bwMode="auto">
          <a:xfrm>
            <a:off x="3419872" y="3573016"/>
            <a:ext cx="2171700" cy="28575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88640"/>
            <a:ext cx="8229600" cy="2880320"/>
          </a:xfrm>
        </p:spPr>
        <p:style>
          <a:lnRef idx="0">
            <a:schemeClr val="accent3"/>
          </a:lnRef>
          <a:fillRef idx="3">
            <a:schemeClr val="accent3"/>
          </a:fillRef>
          <a:effectRef idx="3">
            <a:schemeClr val="accent3"/>
          </a:effectRef>
          <a:fontRef idx="minor">
            <a:schemeClr val="lt1"/>
          </a:fontRef>
        </p:style>
        <p:txBody>
          <a:bodyPr>
            <a:normAutofit fontScale="90000"/>
          </a:bodyPr>
          <a:lstStyle/>
          <a:p>
            <a:r>
              <a:rPr lang="fr-FR" dirty="0" smtClean="0"/>
              <a:t>   		 Liens </a:t>
            </a:r>
            <a:r>
              <a:rPr lang="fr-FR" dirty="0" smtClean="0"/>
              <a:t>entre </a:t>
            </a:r>
            <a:r>
              <a:rPr lang="fr-FR" dirty="0" smtClean="0"/>
              <a:t/>
            </a:r>
            <a:br>
              <a:rPr lang="fr-FR" dirty="0" smtClean="0"/>
            </a:br>
            <a:r>
              <a:rPr lang="fr-FR" dirty="0" smtClean="0"/>
              <a:t>		</a:t>
            </a:r>
            <a:r>
              <a:rPr lang="fr-FR" dirty="0" err="1" smtClean="0"/>
              <a:t>Dolfi</a:t>
            </a:r>
            <a:r>
              <a:rPr lang="fr-FR" dirty="0" smtClean="0"/>
              <a:t/>
            </a:r>
            <a:br>
              <a:rPr lang="fr-FR" dirty="0" smtClean="0"/>
            </a:br>
            <a:r>
              <a:rPr lang="fr-FR" dirty="0" smtClean="0"/>
              <a:t>		 et</a:t>
            </a:r>
            <a:br>
              <a:rPr lang="fr-FR" dirty="0" smtClean="0"/>
            </a:br>
            <a:r>
              <a:rPr lang="fr-FR" dirty="0" smtClean="0"/>
              <a:t> 		Hitler</a:t>
            </a:r>
            <a:br>
              <a:rPr lang="fr-FR" dirty="0" smtClean="0"/>
            </a:br>
            <a:endParaRPr lang="fr-FR" dirty="0"/>
          </a:p>
        </p:txBody>
      </p:sp>
      <p:sp>
        <p:nvSpPr>
          <p:cNvPr id="3" name="Espace réservé du contenu 2"/>
          <p:cNvSpPr>
            <a:spLocks noGrp="1"/>
          </p:cNvSpPr>
          <p:nvPr>
            <p:ph idx="1"/>
          </p:nvPr>
        </p:nvSpPr>
        <p:spPr>
          <a:xfrm>
            <a:off x="457200" y="3212976"/>
            <a:ext cx="8229600" cy="2913187"/>
          </a:xfrm>
        </p:spPr>
        <p:style>
          <a:lnRef idx="0">
            <a:schemeClr val="accent2"/>
          </a:lnRef>
          <a:fillRef idx="3">
            <a:schemeClr val="accent2"/>
          </a:fillRef>
          <a:effectRef idx="3">
            <a:schemeClr val="accent2"/>
          </a:effectRef>
          <a:fontRef idx="minor">
            <a:schemeClr val="lt1"/>
          </a:fontRef>
        </p:style>
        <p:txBody>
          <a:bodyPr>
            <a:normAutofit fontScale="47500" lnSpcReduction="20000"/>
          </a:bodyPr>
          <a:lstStyle/>
          <a:p>
            <a:pPr algn="just"/>
            <a:r>
              <a:rPr lang="fr-FR" dirty="0" smtClean="0"/>
              <a:t>de </a:t>
            </a:r>
            <a:r>
              <a:rPr lang="fr-FR" dirty="0" smtClean="0"/>
              <a:t>condition modeste</a:t>
            </a:r>
          </a:p>
          <a:p>
            <a:pPr algn="just"/>
            <a:r>
              <a:rPr lang="fr-FR" dirty="0" smtClean="0"/>
              <a:t>pâle</a:t>
            </a:r>
            <a:r>
              <a:rPr lang="fr-FR" dirty="0" smtClean="0"/>
              <a:t>, maigre, petits yeux, faible </a:t>
            </a:r>
            <a:r>
              <a:rPr lang="fr-FR" dirty="0" smtClean="0"/>
              <a:t>(Hitler a été exempté </a:t>
            </a:r>
            <a:r>
              <a:rPr lang="fr-FR" dirty="0" smtClean="0"/>
              <a:t>du service militaire en raison de ses faiblesses physiques)</a:t>
            </a:r>
          </a:p>
          <a:p>
            <a:pPr algn="just"/>
            <a:r>
              <a:rPr lang="fr-FR" dirty="0" smtClean="0"/>
              <a:t>vrai </a:t>
            </a:r>
            <a:r>
              <a:rPr lang="fr-FR" dirty="0" smtClean="0"/>
              <a:t>prénom de la mère : </a:t>
            </a:r>
            <a:r>
              <a:rPr lang="fr-FR" dirty="0" err="1" smtClean="0"/>
              <a:t>Klara</a:t>
            </a:r>
            <a:r>
              <a:rPr lang="fr-FR" dirty="0" smtClean="0"/>
              <a:t>, décédée quand Hitler avait 18 ans et son père est mort quand il en avait 14.</a:t>
            </a:r>
          </a:p>
          <a:p>
            <a:pPr algn="just"/>
            <a:r>
              <a:rPr lang="fr-FR" dirty="0" smtClean="0"/>
              <a:t>allusion </a:t>
            </a:r>
            <a:r>
              <a:rPr lang="fr-FR" dirty="0" smtClean="0"/>
              <a:t>à des enfants (blonds, yeux bleus, robustes) en opposition avec le physique d’Hitler : cela l’exclut et le frustre. Il le développera dans son livre </a:t>
            </a:r>
            <a:r>
              <a:rPr lang="fr-FR" i="1" dirty="0" err="1" smtClean="0"/>
              <a:t>Mein</a:t>
            </a:r>
            <a:r>
              <a:rPr lang="fr-FR" i="1" dirty="0" smtClean="0"/>
              <a:t> Kampf</a:t>
            </a:r>
            <a:r>
              <a:rPr lang="fr-FR" dirty="0" smtClean="0"/>
              <a:t> (« Mon combat ») en évoquant la race aryenne (il ne devrait subsister que des blonds aux yeux bleus). </a:t>
            </a:r>
          </a:p>
          <a:p>
            <a:pPr algn="just"/>
            <a:r>
              <a:rPr lang="fr-FR" dirty="0" smtClean="0"/>
              <a:t>Au </a:t>
            </a:r>
            <a:r>
              <a:rPr lang="fr-FR" dirty="0" smtClean="0"/>
              <a:t>lycée, Hitler veut devenir fonctionnaire ou artiste-peintre (la mère l’imagine pauvre bureaucrate)</a:t>
            </a:r>
          </a:p>
          <a:p>
            <a:pPr algn="just"/>
            <a:r>
              <a:rPr lang="fr-FR" dirty="0" smtClean="0"/>
              <a:t>En contradiction avec le texte </a:t>
            </a:r>
            <a:r>
              <a:rPr lang="fr-FR" dirty="0" smtClean="0"/>
              <a:t>: il </a:t>
            </a:r>
            <a:r>
              <a:rPr lang="fr-FR" dirty="0" smtClean="0"/>
              <a:t>vécut des années très heureuses avec sa mère : il emporta sa photo avec lui jusque dans les derniers jours du bunker.</a:t>
            </a:r>
          </a:p>
          <a:p>
            <a:pPr>
              <a:buNone/>
            </a:pPr>
            <a:endParaRPr lang="fr-FR" dirty="0" smtClean="0"/>
          </a:p>
        </p:txBody>
      </p:sp>
      <p:pic>
        <p:nvPicPr>
          <p:cNvPr id="2051" name="Picture 3" descr="G:\Hitler enfant.jpg"/>
          <p:cNvPicPr>
            <a:picLocks noChangeAspect="1" noChangeArrowheads="1"/>
          </p:cNvPicPr>
          <p:nvPr/>
        </p:nvPicPr>
        <p:blipFill>
          <a:blip r:embed="rId2" cstate="print"/>
          <a:srcRect/>
          <a:stretch>
            <a:fillRect/>
          </a:stretch>
        </p:blipFill>
        <p:spPr bwMode="auto">
          <a:xfrm>
            <a:off x="683568" y="188640"/>
            <a:ext cx="2362200" cy="28575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39552" y="548680"/>
            <a:ext cx="8229600" cy="5678091"/>
          </a:xfrm>
          <a:gradFill flip="none" rotWithShape="1">
            <a:gsLst>
              <a:gs pos="0">
                <a:srgbClr val="FFFF66">
                  <a:tint val="66000"/>
                  <a:satMod val="160000"/>
                </a:srgbClr>
              </a:gs>
              <a:gs pos="50000">
                <a:srgbClr val="FFFF66">
                  <a:tint val="44500"/>
                  <a:satMod val="160000"/>
                </a:srgbClr>
              </a:gs>
              <a:gs pos="100000">
                <a:srgbClr val="FFFF66">
                  <a:tint val="23500"/>
                  <a:satMod val="160000"/>
                </a:srgbClr>
              </a:gs>
            </a:gsLst>
            <a:lin ang="2700000" scaled="1"/>
            <a:tileRect/>
          </a:gradFill>
          <a:ln>
            <a:solidFill>
              <a:srgbClr val="FFFF66"/>
            </a:solidFill>
          </a:ln>
        </p:spPr>
        <p:txBody>
          <a:bodyPr>
            <a:normAutofit fontScale="62500" lnSpcReduction="20000"/>
          </a:bodyPr>
          <a:lstStyle/>
          <a:p>
            <a:pPr>
              <a:buNone/>
            </a:pPr>
            <a:r>
              <a:rPr lang="fr-FR" dirty="0" smtClean="0"/>
              <a:t> </a:t>
            </a:r>
            <a:r>
              <a:rPr lang="fr-FR" b="1" u="sng" dirty="0" smtClean="0"/>
              <a:t>Globalement, le véritable Hitler se retrouve derrière le personnage de </a:t>
            </a:r>
            <a:r>
              <a:rPr lang="fr-FR" b="1" u="sng" dirty="0" err="1" smtClean="0"/>
              <a:t>Dolfi</a:t>
            </a:r>
            <a:r>
              <a:rPr lang="fr-FR" b="1" u="sng" dirty="0" smtClean="0"/>
              <a:t> </a:t>
            </a:r>
            <a:endParaRPr lang="fr-FR" dirty="0" smtClean="0"/>
          </a:p>
          <a:p>
            <a:endParaRPr lang="fr-FR" dirty="0" smtClean="0"/>
          </a:p>
          <a:p>
            <a:pPr algn="just"/>
            <a:r>
              <a:rPr lang="fr-FR" dirty="0" smtClean="0"/>
              <a:t>Au-delà </a:t>
            </a:r>
            <a:r>
              <a:rPr lang="fr-FR" dirty="0" smtClean="0"/>
              <a:t>de sa personnalité, d’une manière plus complexe, le destin  de Hitler est évoqué/anticipé en filigrane à travers les mésaventures de ce petit garçon berné par ses camarades lors du jeu de la guerre.</a:t>
            </a:r>
          </a:p>
          <a:p>
            <a:pPr lvl="0" algn="just"/>
            <a:r>
              <a:rPr lang="fr-FR" b="1" dirty="0" smtClean="0"/>
              <a:t>Le petit </a:t>
            </a:r>
            <a:r>
              <a:rPr lang="fr-FR" b="1" dirty="0" err="1" smtClean="0"/>
              <a:t>Dolfi</a:t>
            </a:r>
            <a:r>
              <a:rPr lang="fr-FR" b="1" dirty="0" smtClean="0"/>
              <a:t> montre un goût certain pour la stratégie militaire, mais il est la victime de la duplicité des « généraux » et tombe dans un piège</a:t>
            </a:r>
            <a:r>
              <a:rPr lang="fr-FR" b="1" i="1" dirty="0" smtClean="0"/>
              <a:t> </a:t>
            </a:r>
            <a:r>
              <a:rPr lang="fr-FR" i="1" dirty="0" smtClean="0">
                <a:sym typeface="Wingdings"/>
              </a:rPr>
              <a:t></a:t>
            </a:r>
            <a:r>
              <a:rPr lang="fr-FR" i="1" dirty="0" smtClean="0"/>
              <a:t> on peut voir là une expérience décisive dont le futur chef de guerre saura, ô combien !, tirer des </a:t>
            </a:r>
            <a:r>
              <a:rPr lang="fr-FR" i="1" dirty="0" smtClean="0"/>
              <a:t>leçons.</a:t>
            </a:r>
            <a:endParaRPr lang="fr-FR" dirty="0" smtClean="0"/>
          </a:p>
          <a:p>
            <a:pPr lvl="0" algn="just"/>
            <a:r>
              <a:rPr lang="fr-FR" b="1" dirty="0" smtClean="0"/>
              <a:t>D’une manière générale, le narrateur suggère la métamorphose d’un petit garçon naïf en calculateur brutal et sans scrupules :</a:t>
            </a:r>
            <a:r>
              <a:rPr lang="fr-FR" b="1" i="1" dirty="0" smtClean="0"/>
              <a:t> </a:t>
            </a:r>
            <a:r>
              <a:rPr lang="fr-FR" i="1" dirty="0" smtClean="0"/>
              <a:t>« Pendant </a:t>
            </a:r>
            <a:r>
              <a:rPr lang="fr-FR" i="1" dirty="0" smtClean="0"/>
              <a:t>un instant – et ce fut la dernière fois – il fut un garçon doux, tendre et malheureux, qui ne comprenait pas et demandait au monde environnant un peu de bonté (…) Son visage devint subitement laid, un rictus dur lui plissa la </a:t>
            </a:r>
            <a:r>
              <a:rPr lang="fr-FR" i="1" dirty="0" smtClean="0"/>
              <a:t>bouche » </a:t>
            </a:r>
            <a:r>
              <a:rPr lang="fr-FR" dirty="0" smtClean="0">
                <a:sym typeface="Wingdings"/>
              </a:rPr>
              <a:t></a:t>
            </a:r>
            <a:r>
              <a:rPr lang="fr-FR" dirty="0" smtClean="0"/>
              <a:t> </a:t>
            </a:r>
            <a:r>
              <a:rPr lang="fr-FR" b="1" dirty="0" smtClean="0"/>
              <a:t>Hitler serait né à ce moment-là ! – voilà ce que suggère le </a:t>
            </a:r>
            <a:r>
              <a:rPr lang="fr-FR" b="1" dirty="0" smtClean="0"/>
              <a:t>texte</a:t>
            </a:r>
            <a:r>
              <a:rPr lang="fr-FR" b="1" dirty="0" smtClean="0"/>
              <a:t>. </a:t>
            </a:r>
            <a:endParaRPr lang="fr-FR" dirty="0" smtClean="0"/>
          </a:p>
          <a:p>
            <a:pPr algn="just"/>
            <a:r>
              <a:rPr lang="fr-FR" b="1" dirty="0" smtClean="0"/>
              <a:t>Les </a:t>
            </a:r>
            <a:r>
              <a:rPr lang="fr-FR" b="1" dirty="0" smtClean="0"/>
              <a:t>succès de Hitler furent acquis par la ruse, la violence et l’absence de scrupules… un peu comme si les gamins du jardin public avaient appris l’efficacité de telles méthodes au petit garçon innocent – la fin de la nouvelle suggère en tout cas l’éclosion d’une nouvelle personnalité, dure et </a:t>
            </a:r>
            <a:r>
              <a:rPr lang="fr-FR" b="1" dirty="0" smtClean="0"/>
              <a:t>dominatrice. </a:t>
            </a:r>
            <a:endParaRPr lang="fr-FR" dirty="0" smtClean="0"/>
          </a:p>
          <a:p>
            <a:endParaRPr lang="fr-F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gradFill flip="none" rotWithShape="1">
            <a:gsLst>
              <a:gs pos="0">
                <a:srgbClr val="FFFF66">
                  <a:tint val="66000"/>
                  <a:satMod val="160000"/>
                </a:srgbClr>
              </a:gs>
              <a:gs pos="50000">
                <a:srgbClr val="FFFF66">
                  <a:tint val="44500"/>
                  <a:satMod val="160000"/>
                </a:srgbClr>
              </a:gs>
              <a:gs pos="100000">
                <a:srgbClr val="FFFF66">
                  <a:tint val="23500"/>
                  <a:satMod val="160000"/>
                </a:srgbClr>
              </a:gs>
            </a:gsLst>
            <a:lin ang="2700000" scaled="1"/>
            <a:tileRect/>
          </a:gradFill>
        </p:spPr>
        <p:txBody>
          <a:bodyPr>
            <a:normAutofit fontScale="90000"/>
          </a:bodyPr>
          <a:lstStyle/>
          <a:p>
            <a:r>
              <a:rPr lang="fr-FR" dirty="0" smtClean="0"/>
              <a:t>Les stéréotypes évoqués par ce texte</a:t>
            </a:r>
            <a:endParaRPr lang="fr-FR" dirty="0"/>
          </a:p>
        </p:txBody>
      </p:sp>
      <p:sp>
        <p:nvSpPr>
          <p:cNvPr id="3" name="Espace réservé du contenu 2"/>
          <p:cNvSpPr>
            <a:spLocks noGrp="1"/>
          </p:cNvSpPr>
          <p:nvPr>
            <p:ph idx="1"/>
          </p:nvPr>
        </p:nvSpPr>
        <p:spPr>
          <a:gradFill flip="none" rotWithShape="1">
            <a:gsLst>
              <a:gs pos="0">
                <a:srgbClr val="FFFF66">
                  <a:tint val="66000"/>
                  <a:satMod val="160000"/>
                </a:srgbClr>
              </a:gs>
              <a:gs pos="50000">
                <a:srgbClr val="FFFF66">
                  <a:tint val="44500"/>
                  <a:satMod val="160000"/>
                </a:srgbClr>
              </a:gs>
              <a:gs pos="100000">
                <a:srgbClr val="FFFF66">
                  <a:tint val="23500"/>
                  <a:satMod val="160000"/>
                </a:srgbClr>
              </a:gs>
            </a:gsLst>
            <a:lin ang="2700000" scaled="1"/>
            <a:tileRect/>
          </a:gradFill>
        </p:spPr>
        <p:txBody>
          <a:bodyPr>
            <a:normAutofit fontScale="77500" lnSpcReduction="20000"/>
          </a:bodyPr>
          <a:lstStyle/>
          <a:p>
            <a:pPr algn="just">
              <a:buNone/>
            </a:pPr>
            <a:r>
              <a:rPr lang="fr-FR" dirty="0" smtClean="0"/>
              <a:t>     On appelle </a:t>
            </a:r>
            <a:r>
              <a:rPr lang="fr-FR" dirty="0" smtClean="0"/>
              <a:t>stéréotype une personne dont les </a:t>
            </a:r>
            <a:r>
              <a:rPr lang="fr-FR" dirty="0" smtClean="0"/>
              <a:t>caractéristiques  correspondent </a:t>
            </a:r>
            <a:r>
              <a:rPr lang="fr-FR" dirty="0" smtClean="0"/>
              <a:t>à un modèle tout fait, figé, comme sorti d’un moule. </a:t>
            </a:r>
            <a:endParaRPr lang="fr-FR" dirty="0" smtClean="0"/>
          </a:p>
          <a:p>
            <a:pPr algn="just">
              <a:buNone/>
            </a:pPr>
            <a:r>
              <a:rPr lang="fr-FR" dirty="0" smtClean="0"/>
              <a:t>	</a:t>
            </a:r>
            <a:r>
              <a:rPr lang="fr-FR" dirty="0" smtClean="0"/>
              <a:t>Ex</a:t>
            </a:r>
            <a:r>
              <a:rPr lang="fr-FR" dirty="0" smtClean="0"/>
              <a:t>. : le stéréotype du macho : chemise ouverte, chaîne en or et gourmette, qui se pavane devant les filles.</a:t>
            </a:r>
          </a:p>
          <a:p>
            <a:pPr algn="just"/>
            <a:r>
              <a:rPr lang="fr-FR" u="sng" dirty="0" err="1" smtClean="0"/>
              <a:t>Dolfi</a:t>
            </a:r>
            <a:r>
              <a:rPr lang="fr-FR" dirty="0" smtClean="0"/>
              <a:t> : stéréotype du souffre-douleur. Il est la victime incomprise. (Cf. son portrait physique et moral, l’attitude des enfants et de la mère, son surnom)</a:t>
            </a:r>
          </a:p>
          <a:p>
            <a:pPr algn="just"/>
            <a:r>
              <a:rPr lang="fr-FR" u="sng" dirty="0" smtClean="0"/>
              <a:t>la </a:t>
            </a:r>
            <a:r>
              <a:rPr lang="fr-FR" u="sng" dirty="0" smtClean="0"/>
              <a:t>mère</a:t>
            </a:r>
            <a:r>
              <a:rPr lang="fr-FR" dirty="0" smtClean="0"/>
              <a:t> : stéréotype de la ménagère petite bourgeoise qui a des aspirations pour son fils. </a:t>
            </a:r>
          </a:p>
          <a:p>
            <a:pPr algn="just"/>
            <a:r>
              <a:rPr lang="fr-FR" u="sng" dirty="0" smtClean="0"/>
              <a:t>les </a:t>
            </a:r>
            <a:r>
              <a:rPr lang="fr-FR" u="sng" dirty="0" smtClean="0"/>
              <a:t>enfants</a:t>
            </a:r>
            <a:r>
              <a:rPr lang="fr-FR" dirty="0" smtClean="0"/>
              <a:t> : stéréotype de la bande et de ses chefs. Ce sont les agresseurs. (jeux guerriers, moquerie commune, guet-apens)</a:t>
            </a:r>
          </a:p>
          <a:p>
            <a:endParaRPr lang="fr-F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gradFill flip="none" rotWithShape="1">
            <a:gsLst>
              <a:gs pos="0">
                <a:srgbClr val="FFFF66">
                  <a:tint val="66000"/>
                  <a:satMod val="160000"/>
                </a:srgbClr>
              </a:gs>
              <a:gs pos="50000">
                <a:srgbClr val="FFFF66">
                  <a:tint val="44500"/>
                  <a:satMod val="160000"/>
                </a:srgbClr>
              </a:gs>
              <a:gs pos="100000">
                <a:srgbClr val="FFFF66">
                  <a:tint val="23500"/>
                  <a:satMod val="160000"/>
                </a:srgbClr>
              </a:gs>
            </a:gsLst>
            <a:lin ang="2700000" scaled="1"/>
            <a:tileRect/>
          </a:gradFill>
        </p:spPr>
        <p:txBody>
          <a:bodyPr/>
          <a:lstStyle/>
          <a:p>
            <a:r>
              <a:rPr lang="fr-FR" dirty="0" smtClean="0"/>
              <a:t>Les indices qui annoncent la chute</a:t>
            </a:r>
            <a:endParaRPr lang="fr-FR" dirty="0"/>
          </a:p>
        </p:txBody>
      </p:sp>
      <p:sp>
        <p:nvSpPr>
          <p:cNvPr id="3" name="Espace réservé du contenu 2"/>
          <p:cNvSpPr>
            <a:spLocks noGrp="1"/>
          </p:cNvSpPr>
          <p:nvPr>
            <p:ph idx="1"/>
          </p:nvPr>
        </p:nvSpPr>
        <p:spPr>
          <a:gradFill flip="none" rotWithShape="1">
            <a:gsLst>
              <a:gs pos="0">
                <a:srgbClr val="FFFF66">
                  <a:tint val="66000"/>
                  <a:satMod val="160000"/>
                </a:srgbClr>
              </a:gs>
              <a:gs pos="50000">
                <a:srgbClr val="FFFF66">
                  <a:tint val="44500"/>
                  <a:satMod val="160000"/>
                </a:srgbClr>
              </a:gs>
              <a:gs pos="100000">
                <a:srgbClr val="FFFF66">
                  <a:tint val="23500"/>
                  <a:satMod val="160000"/>
                </a:srgbClr>
              </a:gs>
            </a:gsLst>
            <a:lin ang="2700000" scaled="1"/>
            <a:tileRect/>
          </a:gradFill>
        </p:spPr>
        <p:txBody>
          <a:bodyPr>
            <a:normAutofit fontScale="47500" lnSpcReduction="20000"/>
          </a:bodyPr>
          <a:lstStyle/>
          <a:p>
            <a:pPr algn="just"/>
            <a:r>
              <a:rPr lang="fr-FR" dirty="0" smtClean="0"/>
              <a:t>La </a:t>
            </a:r>
            <a:r>
              <a:rPr lang="fr-FR" dirty="0" smtClean="0"/>
              <a:t>chute est totalement inattendue, et pourtant, le texte est semé </a:t>
            </a:r>
            <a:r>
              <a:rPr lang="fr-FR" b="1" dirty="0" smtClean="0"/>
              <a:t>d’indices</a:t>
            </a:r>
            <a:r>
              <a:rPr lang="fr-FR" dirty="0" smtClean="0"/>
              <a:t> qui permettent de reconnaître le véritable Hitler dans le personnage de </a:t>
            </a:r>
            <a:r>
              <a:rPr lang="fr-FR" dirty="0" err="1" smtClean="0"/>
              <a:t>Dolfi</a:t>
            </a:r>
            <a:r>
              <a:rPr lang="fr-FR" dirty="0" smtClean="0"/>
              <a:t>.  </a:t>
            </a:r>
            <a:endParaRPr lang="fr-FR" dirty="0" smtClean="0"/>
          </a:p>
          <a:p>
            <a:pPr algn="just"/>
            <a:r>
              <a:rPr lang="fr-FR" b="1" dirty="0" smtClean="0"/>
              <a:t>La </a:t>
            </a:r>
            <a:r>
              <a:rPr lang="fr-FR" b="1" dirty="0" smtClean="0"/>
              <a:t>mère d’Hitler s’appelait </a:t>
            </a:r>
            <a:r>
              <a:rPr lang="fr-FR" b="1" dirty="0" err="1" smtClean="0"/>
              <a:t>Klara</a:t>
            </a:r>
            <a:r>
              <a:rPr lang="fr-FR" b="1" i="1" dirty="0" smtClean="0"/>
              <a:t> </a:t>
            </a:r>
            <a:r>
              <a:rPr lang="fr-FR" i="1" dirty="0" smtClean="0">
                <a:sym typeface="Wingdings"/>
              </a:rPr>
              <a:t></a:t>
            </a:r>
            <a:r>
              <a:rPr lang="fr-FR" i="1" dirty="0" smtClean="0"/>
              <a:t> </a:t>
            </a:r>
            <a:r>
              <a:rPr lang="fr-FR" i="1" dirty="0" smtClean="0"/>
              <a:t>« Mme </a:t>
            </a:r>
            <a:r>
              <a:rPr lang="fr-FR" i="1" dirty="0" err="1" smtClean="0"/>
              <a:t>Klara</a:t>
            </a:r>
            <a:r>
              <a:rPr lang="fr-FR" i="1" dirty="0" smtClean="0"/>
              <a:t> »</a:t>
            </a:r>
            <a:endParaRPr lang="fr-FR" dirty="0" smtClean="0"/>
          </a:p>
          <a:p>
            <a:pPr algn="just"/>
            <a:r>
              <a:rPr lang="fr-FR" b="1" dirty="0" smtClean="0"/>
              <a:t>Hitler </a:t>
            </a:r>
            <a:r>
              <a:rPr lang="fr-FR" b="1" dirty="0" smtClean="0"/>
              <a:t>est né dans une petite ville autrichienne séparée de l’Allemagne par l’Inn, et il n’aura de cesse d’effacer la limite que symbolise cette rivière</a:t>
            </a:r>
            <a:r>
              <a:rPr lang="fr-FR" b="1" i="1" dirty="0" smtClean="0"/>
              <a:t> </a:t>
            </a:r>
            <a:r>
              <a:rPr lang="fr-FR" i="1" dirty="0" smtClean="0">
                <a:sym typeface="Wingdings"/>
              </a:rPr>
              <a:t></a:t>
            </a:r>
            <a:r>
              <a:rPr lang="fr-FR" i="1" dirty="0" smtClean="0"/>
              <a:t>  nombreuses références au fleuve</a:t>
            </a:r>
            <a:endParaRPr lang="fr-FR" dirty="0" smtClean="0"/>
          </a:p>
          <a:p>
            <a:pPr algn="just"/>
            <a:r>
              <a:rPr lang="fr-FR" b="1" dirty="0" smtClean="0"/>
              <a:t>Hitler </a:t>
            </a:r>
            <a:r>
              <a:rPr lang="fr-FR" b="1" dirty="0" smtClean="0"/>
              <a:t>a été présenté par de nombreux témoins comme un individu d’apparence insignifiante</a:t>
            </a:r>
            <a:r>
              <a:rPr lang="fr-FR" b="1" i="1" dirty="0" smtClean="0"/>
              <a:t> </a:t>
            </a:r>
            <a:r>
              <a:rPr lang="fr-FR" i="1" dirty="0" smtClean="0">
                <a:sym typeface="Wingdings"/>
              </a:rPr>
              <a:t></a:t>
            </a:r>
            <a:r>
              <a:rPr lang="fr-FR" i="1" dirty="0" smtClean="0"/>
              <a:t> </a:t>
            </a:r>
            <a:r>
              <a:rPr lang="fr-FR" i="1" dirty="0" smtClean="0"/>
              <a:t>« il </a:t>
            </a:r>
            <a:r>
              <a:rPr lang="fr-FR" i="1" dirty="0" smtClean="0"/>
              <a:t>avait de petits yeux insignifiants qui vous regardaient sans aucune </a:t>
            </a:r>
            <a:r>
              <a:rPr lang="fr-FR" i="1" dirty="0" smtClean="0"/>
              <a:t>personnalité »</a:t>
            </a:r>
            <a:endParaRPr lang="fr-FR" dirty="0" smtClean="0"/>
          </a:p>
          <a:p>
            <a:pPr algn="just"/>
            <a:r>
              <a:rPr lang="fr-FR" b="1" dirty="0" smtClean="0"/>
              <a:t>En </a:t>
            </a:r>
            <a:r>
              <a:rPr lang="fr-FR" b="1" dirty="0" smtClean="0"/>
              <a:t>Autriche, il est réformé avec la mention « trop faible, inapte au service»</a:t>
            </a:r>
            <a:r>
              <a:rPr lang="fr-FR" b="1" i="1" dirty="0" smtClean="0"/>
              <a:t> </a:t>
            </a:r>
            <a:r>
              <a:rPr lang="fr-FR" i="1" dirty="0" smtClean="0">
                <a:sym typeface="Wingdings"/>
              </a:rPr>
              <a:t></a:t>
            </a:r>
            <a:r>
              <a:rPr lang="fr-FR" i="1" dirty="0" smtClean="0"/>
              <a:t> </a:t>
            </a:r>
            <a:r>
              <a:rPr lang="fr-FR" i="1" dirty="0" smtClean="0"/>
              <a:t>« il </a:t>
            </a:r>
            <a:r>
              <a:rPr lang="fr-FR" i="1" dirty="0" smtClean="0"/>
              <a:t>était pitoyable même, maigrichon, </a:t>
            </a:r>
            <a:r>
              <a:rPr lang="fr-FR" i="1" dirty="0" smtClean="0"/>
              <a:t>souffreteux » </a:t>
            </a:r>
            <a:endParaRPr lang="fr-FR" dirty="0" smtClean="0"/>
          </a:p>
          <a:p>
            <a:pPr algn="just"/>
            <a:r>
              <a:rPr lang="fr-FR" b="1" dirty="0" smtClean="0"/>
              <a:t>Hitler </a:t>
            </a:r>
            <a:r>
              <a:rPr lang="fr-FR" b="1" dirty="0" smtClean="0"/>
              <a:t>était végétarien, il avait le teint pâle</a:t>
            </a:r>
            <a:r>
              <a:rPr lang="fr-FR" b="1" i="1" dirty="0" smtClean="0"/>
              <a:t> </a:t>
            </a:r>
            <a:r>
              <a:rPr lang="fr-FR" i="1" dirty="0" smtClean="0">
                <a:sym typeface="Wingdings"/>
              </a:rPr>
              <a:t></a:t>
            </a:r>
            <a:r>
              <a:rPr lang="fr-FR" i="1" dirty="0" smtClean="0"/>
              <a:t> </a:t>
            </a:r>
            <a:r>
              <a:rPr lang="fr-FR" i="1" dirty="0" smtClean="0"/>
              <a:t>« blafard</a:t>
            </a:r>
            <a:r>
              <a:rPr lang="fr-FR" i="1" dirty="0" smtClean="0"/>
              <a:t>, presque vert, au point que ses camarades de jeu, pour se moquer de lui, l’appelaient </a:t>
            </a:r>
            <a:r>
              <a:rPr lang="fr-FR" i="1" dirty="0" smtClean="0"/>
              <a:t>Laitue »</a:t>
            </a:r>
            <a:endParaRPr lang="fr-FR" dirty="0" smtClean="0"/>
          </a:p>
          <a:p>
            <a:pPr algn="just"/>
            <a:r>
              <a:rPr lang="fr-FR" b="1" dirty="0" smtClean="0"/>
              <a:t>Hitler </a:t>
            </a:r>
            <a:r>
              <a:rPr lang="fr-FR" b="1" dirty="0" smtClean="0"/>
              <a:t>était brun et il se coiffait en ménageant sur son front une mèche en forme de virgule</a:t>
            </a:r>
            <a:r>
              <a:rPr lang="fr-FR" b="1" i="1" dirty="0" smtClean="0"/>
              <a:t> </a:t>
            </a:r>
            <a:r>
              <a:rPr lang="fr-FR" i="1" dirty="0" smtClean="0">
                <a:sym typeface="Wingdings"/>
              </a:rPr>
              <a:t></a:t>
            </a:r>
            <a:r>
              <a:rPr lang="fr-FR" i="1" dirty="0" smtClean="0"/>
              <a:t> </a:t>
            </a:r>
            <a:r>
              <a:rPr lang="fr-FR" i="1" dirty="0" smtClean="0"/>
              <a:t>« lui </a:t>
            </a:r>
            <a:r>
              <a:rPr lang="fr-FR" i="1" dirty="0" smtClean="0"/>
              <a:t>au contraire était brun, avec une petite mèche qui lui retombait sur le front en </a:t>
            </a:r>
            <a:r>
              <a:rPr lang="fr-FR" i="1" dirty="0" smtClean="0"/>
              <a:t>virgule ».</a:t>
            </a:r>
            <a:endParaRPr lang="fr-FR" dirty="0" smtClean="0"/>
          </a:p>
          <a:p>
            <a:pPr algn="just"/>
            <a:r>
              <a:rPr lang="fr-FR" b="1" dirty="0" smtClean="0"/>
              <a:t>Il </a:t>
            </a:r>
            <a:r>
              <a:rPr lang="fr-FR" b="1" dirty="0" smtClean="0"/>
              <a:t>aimera les parades militaires et, devenu Führer, il en organisera de grandioses</a:t>
            </a:r>
            <a:r>
              <a:rPr lang="fr-FR" i="1" dirty="0" smtClean="0"/>
              <a:t> </a:t>
            </a:r>
            <a:r>
              <a:rPr lang="fr-FR" i="1" dirty="0" smtClean="0">
                <a:sym typeface="Wingdings"/>
              </a:rPr>
              <a:t></a:t>
            </a:r>
            <a:r>
              <a:rPr lang="fr-FR" i="1" dirty="0" smtClean="0"/>
              <a:t> </a:t>
            </a:r>
            <a:r>
              <a:rPr lang="fr-FR" i="1" dirty="0" err="1" smtClean="0"/>
              <a:t>Dolfi</a:t>
            </a:r>
            <a:r>
              <a:rPr lang="fr-FR" i="1" dirty="0" smtClean="0"/>
              <a:t> aussi manifeste un grand intérêt pour ce genre de manifestation :  « passa une fanfare militaire. Les palpitations de la trompette pénétrèrent comme un flot de vie dans le cœur de </a:t>
            </a:r>
            <a:r>
              <a:rPr lang="fr-FR" i="1" dirty="0" err="1" smtClean="0"/>
              <a:t>Dolfi</a:t>
            </a:r>
            <a:r>
              <a:rPr lang="fr-FR" i="1" dirty="0" smtClean="0"/>
              <a:t> »</a:t>
            </a:r>
            <a:endParaRPr lang="fr-FR" dirty="0" smtClean="0"/>
          </a:p>
          <a:p>
            <a:pPr algn="just"/>
            <a:r>
              <a:rPr lang="fr-FR" b="1" dirty="0" smtClean="0"/>
              <a:t>Hitler </a:t>
            </a:r>
            <a:r>
              <a:rPr lang="fr-FR" b="1" dirty="0" smtClean="0"/>
              <a:t>a connu un destin extraordinaire auquel il est fait allusion</a:t>
            </a:r>
            <a:r>
              <a:rPr lang="fr-FR" i="1" dirty="0" smtClean="0"/>
              <a:t> </a:t>
            </a:r>
            <a:r>
              <a:rPr lang="fr-FR" i="1" dirty="0" smtClean="0">
                <a:sym typeface="Wingdings"/>
              </a:rPr>
              <a:t></a:t>
            </a:r>
            <a:r>
              <a:rPr lang="fr-FR" i="1" dirty="0" smtClean="0"/>
              <a:t> </a:t>
            </a:r>
            <a:r>
              <a:rPr lang="fr-FR" i="1" dirty="0" smtClean="0"/>
              <a:t>« </a:t>
            </a:r>
            <a:r>
              <a:rPr lang="fr-FR" i="1" dirty="0" err="1" smtClean="0"/>
              <a:t>Dolfi</a:t>
            </a:r>
            <a:r>
              <a:rPr lang="fr-FR" i="1" dirty="0" smtClean="0"/>
              <a:t> </a:t>
            </a:r>
            <a:r>
              <a:rPr lang="fr-FR" i="1" dirty="0" smtClean="0"/>
              <a:t>qui serra fièrement son ridicule petit fusil et se sentit appelé par la </a:t>
            </a:r>
            <a:r>
              <a:rPr lang="fr-FR" i="1" dirty="0" smtClean="0"/>
              <a:t>gloire</a:t>
            </a:r>
            <a:r>
              <a:rPr lang="fr-FR" i="1" dirty="0" smtClean="0"/>
              <a:t> »</a:t>
            </a:r>
            <a:endParaRPr lang="fr-FR" dirty="0" smtClean="0"/>
          </a:p>
          <a:p>
            <a:pPr algn="just"/>
            <a:r>
              <a:rPr lang="fr-FR" b="1" i="1" dirty="0" smtClean="0"/>
              <a:t>Lorsqu’il rend compte des sentiments de la mère de </a:t>
            </a:r>
            <a:r>
              <a:rPr lang="fr-FR" b="1" i="1" dirty="0" err="1" smtClean="0"/>
              <a:t>Dolfi</a:t>
            </a:r>
            <a:r>
              <a:rPr lang="fr-FR" b="1" i="1" dirty="0" smtClean="0"/>
              <a:t>, le narrateur ironise sur le même thème </a:t>
            </a:r>
            <a:r>
              <a:rPr lang="fr-FR" i="1" dirty="0" smtClean="0">
                <a:sym typeface="Wingdings"/>
              </a:rPr>
              <a:t></a:t>
            </a:r>
            <a:r>
              <a:rPr lang="fr-FR" i="1" dirty="0" smtClean="0"/>
              <a:t> quel misérable destinée l’attendait ?</a:t>
            </a:r>
            <a:endParaRPr lang="fr-FR" dirty="0" smtClean="0"/>
          </a:p>
          <a:p>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fontScale="90000"/>
          </a:bodyPr>
          <a:lstStyle/>
          <a:p>
            <a:r>
              <a:rPr lang="fr-FR" b="1" dirty="0" smtClean="0"/>
              <a:t/>
            </a:r>
            <a:br>
              <a:rPr lang="fr-FR" b="1" dirty="0" smtClean="0"/>
            </a:br>
            <a:r>
              <a:rPr lang="fr-FR" b="1" dirty="0" smtClean="0"/>
              <a:t>Quelle </a:t>
            </a:r>
            <a:r>
              <a:rPr lang="fr-FR" b="1" dirty="0" smtClean="0"/>
              <a:t>morale tirer de cette nouvelle ? </a:t>
            </a:r>
            <a:r>
              <a:rPr lang="fr-FR" dirty="0" smtClean="0"/>
              <a:t/>
            </a:r>
            <a:br>
              <a:rPr lang="fr-FR" dirty="0" smtClean="0"/>
            </a:br>
            <a:endParaRPr lang="fr-FR" dirty="0"/>
          </a:p>
        </p:txBody>
      </p:sp>
      <p:sp>
        <p:nvSpPr>
          <p:cNvPr id="3" name="Espace réservé du contenu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92500"/>
          </a:bodyPr>
          <a:lstStyle/>
          <a:p>
            <a:pPr algn="just"/>
            <a:r>
              <a:rPr lang="fr-FR" dirty="0" smtClean="0"/>
              <a:t>L’auteur dénonce ici l’indifférence de la mère qui ne comprend pas son enfant et la méchanceté des camarades de </a:t>
            </a:r>
            <a:r>
              <a:rPr lang="fr-FR" dirty="0" err="1" smtClean="0"/>
              <a:t>Dolfi</a:t>
            </a:r>
            <a:r>
              <a:rPr lang="fr-FR" dirty="0" smtClean="0"/>
              <a:t>. Ces attitudes semblent avoir préparé la métamorphose d’Hitler en tyran sanguinaire.</a:t>
            </a:r>
          </a:p>
          <a:p>
            <a:pPr algn="just"/>
            <a:r>
              <a:rPr lang="fr-FR" dirty="0" smtClean="0"/>
              <a:t>Buzzati, comme beaucoup d’historiens, de sociologues et de psychologues, s’est sûrement demandé comment un monstre avait pu prendre forme car cet homme a été aussi un enfant.</a:t>
            </a:r>
          </a:p>
          <a:p>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fr-FR" dirty="0" smtClean="0"/>
              <a:t>Un texte qui invite à la réflexion</a:t>
            </a:r>
            <a:endParaRPr lang="fr-FR" dirty="0"/>
          </a:p>
        </p:txBody>
      </p:sp>
      <p:sp>
        <p:nvSpPr>
          <p:cNvPr id="3" name="Espace réservé du contenu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77500" lnSpcReduction="20000"/>
          </a:bodyPr>
          <a:lstStyle/>
          <a:p>
            <a:pPr algn="just">
              <a:buNone/>
            </a:pPr>
            <a:r>
              <a:rPr lang="fr-FR" dirty="0" smtClean="0">
                <a:sym typeface="Wingdings"/>
              </a:rPr>
              <a:t>	</a:t>
            </a:r>
            <a:r>
              <a:rPr lang="fr-FR" b="1" dirty="0" smtClean="0"/>
              <a:t>Sans </a:t>
            </a:r>
            <a:r>
              <a:rPr lang="fr-FR" b="1" dirty="0" smtClean="0"/>
              <a:t>oublier que cet épisode de l’enfance d’Hitler est tout droit sorti de l’imagination de Buzzati, on peut se poser quelques questions :   </a:t>
            </a:r>
          </a:p>
          <a:p>
            <a:pPr algn="just"/>
            <a:r>
              <a:rPr lang="fr-FR" dirty="0" smtClean="0"/>
              <a:t>D</a:t>
            </a:r>
            <a:r>
              <a:rPr lang="fr-FR" dirty="0" smtClean="0"/>
              <a:t>ans </a:t>
            </a:r>
            <a:r>
              <a:rPr lang="fr-FR" dirty="0" smtClean="0"/>
              <a:t>quelle mesure les humiliations vécues par l’enfant conditionnent-elles l’adulte ?</a:t>
            </a:r>
          </a:p>
          <a:p>
            <a:pPr algn="just"/>
            <a:r>
              <a:rPr lang="fr-FR" dirty="0" smtClean="0"/>
              <a:t>Q</a:t>
            </a:r>
            <a:r>
              <a:rPr lang="fr-FR" dirty="0" smtClean="0"/>
              <a:t>uelles </a:t>
            </a:r>
            <a:r>
              <a:rPr lang="fr-FR" dirty="0" smtClean="0"/>
              <a:t>sont la part de l’amour maternel et celle de l’éducation dans la formation de la personnalité d’un individu ?</a:t>
            </a:r>
          </a:p>
          <a:p>
            <a:pPr algn="just"/>
            <a:r>
              <a:rPr lang="fr-FR" dirty="0" smtClean="0"/>
              <a:t>P</a:t>
            </a:r>
            <a:r>
              <a:rPr lang="fr-FR" dirty="0" smtClean="0"/>
              <a:t>eut-on </a:t>
            </a:r>
            <a:r>
              <a:rPr lang="fr-FR" dirty="0" smtClean="0"/>
              <a:t>légitimement chercher dans le passé des « grands hommes » les clés de leur personnalité ? </a:t>
            </a:r>
            <a:r>
              <a:rPr lang="fr-FR" dirty="0" smtClean="0"/>
              <a:t>Toute </a:t>
            </a:r>
            <a:r>
              <a:rPr lang="fr-FR" dirty="0" smtClean="0"/>
              <a:t>destinée est-elle explicable a posteriori ?</a:t>
            </a:r>
          </a:p>
          <a:p>
            <a:pPr algn="just"/>
            <a:r>
              <a:rPr lang="fr-FR" dirty="0" smtClean="0"/>
              <a:t>L</a:t>
            </a:r>
            <a:r>
              <a:rPr lang="fr-FR" dirty="0" smtClean="0"/>
              <a:t>e </a:t>
            </a:r>
            <a:r>
              <a:rPr lang="fr-FR" dirty="0" smtClean="0"/>
              <a:t>déroulement de l’Histoire relèverait-il du seul Hasard ?</a:t>
            </a:r>
          </a:p>
          <a:p>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
            </a:r>
            <a:br>
              <a:rPr lang="fr-FR" b="1" dirty="0" smtClean="0"/>
            </a:br>
            <a:r>
              <a:rPr lang="fr-FR" b="1" dirty="0" smtClean="0">
                <a:solidFill>
                  <a:srgbClr val="0070C0"/>
                </a:solidFill>
              </a:rPr>
              <a:t>Dino </a:t>
            </a:r>
            <a:r>
              <a:rPr lang="fr-FR" b="1" dirty="0" smtClean="0">
                <a:solidFill>
                  <a:srgbClr val="0070C0"/>
                </a:solidFill>
              </a:rPr>
              <a:t>BUZZATI (1906-1972</a:t>
            </a:r>
            <a:r>
              <a:rPr lang="fr-FR" b="1" dirty="0" smtClean="0">
                <a:solidFill>
                  <a:srgbClr val="0070C0"/>
                </a:solidFill>
              </a:rPr>
              <a:t>)</a:t>
            </a:r>
            <a:r>
              <a:rPr lang="fr-FR" b="1" dirty="0" smtClean="0"/>
              <a:t/>
            </a:r>
            <a:br>
              <a:rPr lang="fr-FR" b="1" dirty="0" smtClean="0"/>
            </a:br>
            <a:endParaRPr lang="fr-FR" dirty="0"/>
          </a:p>
        </p:txBody>
      </p:sp>
      <p:sp>
        <p:nvSpPr>
          <p:cNvPr id="3" name="Espace réservé du contenu 2"/>
          <p:cNvSpPr>
            <a:spLocks noGrp="1"/>
          </p:cNvSpPr>
          <p:nvPr>
            <p:ph idx="1"/>
          </p:nvPr>
        </p:nvSpPr>
        <p:spPr>
          <a:xfrm>
            <a:off x="457200" y="1268761"/>
            <a:ext cx="4762872" cy="2952327"/>
          </a:xfrm>
        </p:spPr>
        <p:txBody>
          <a:bodyPr>
            <a:noAutofit/>
          </a:bodyPr>
          <a:lstStyle/>
          <a:p>
            <a:pPr algn="just">
              <a:buNone/>
            </a:pPr>
            <a:r>
              <a:rPr lang="fr-FR" sz="1100" dirty="0" smtClean="0"/>
              <a:t>	Dino BUZZATI est né en Italie le 16 octobre 1906. Dès son adolescence, Dino souhaite devenir écrivain et journaliste. </a:t>
            </a:r>
          </a:p>
          <a:p>
            <a:pPr algn="just">
              <a:buNone/>
            </a:pPr>
            <a:r>
              <a:rPr lang="fr-FR" sz="1100" dirty="0" smtClean="0"/>
              <a:t>	Après des études de droit, il entre en 1928 en tant que chroniqueur au journal « </a:t>
            </a:r>
            <a:r>
              <a:rPr lang="fr-FR" sz="1100" i="1" dirty="0" smtClean="0"/>
              <a:t>Corriere </a:t>
            </a:r>
            <a:r>
              <a:rPr lang="fr-FR" sz="1100" i="1" dirty="0" err="1" smtClean="0"/>
              <a:t>della</a:t>
            </a:r>
            <a:r>
              <a:rPr lang="fr-FR" sz="1100" i="1" dirty="0" smtClean="0"/>
              <a:t> Sera </a:t>
            </a:r>
            <a:r>
              <a:rPr lang="fr-FR" sz="1100" dirty="0" smtClean="0"/>
              <a:t>» où il est chargé d’élaborer des informations sur des faits divers recueillis par d’autres. </a:t>
            </a:r>
          </a:p>
          <a:p>
            <a:pPr algn="just">
              <a:buNone/>
            </a:pPr>
            <a:r>
              <a:rPr lang="fr-FR" sz="1100" dirty="0" smtClean="0"/>
              <a:t>	L’ambiance très austère, les locaux du journal, le fait de rester enfermé dans son bureau, absorbé par ce travail monotone et fatigant jusque tard dans la nuit, de 1933 à 1939, tous ces éléments font prendre conscience à BUZZATI de la fuite du temps. En sera-t-il toujours ainsi ? </a:t>
            </a:r>
          </a:p>
          <a:p>
            <a:pPr algn="just">
              <a:buNone/>
            </a:pPr>
            <a:r>
              <a:rPr lang="fr-FR" sz="1100" dirty="0" smtClean="0"/>
              <a:t>	Intellectuel raffiné et sensible à l’absurde, BUZZATI, de retour chez lui compose des récits où un puissant sentiment d’étrangeté se dégage de la banalité la plus quotidienne. </a:t>
            </a:r>
          </a:p>
          <a:p>
            <a:pPr algn="just">
              <a:buNone/>
            </a:pPr>
            <a:r>
              <a:rPr lang="fr-FR" sz="1100" dirty="0" smtClean="0"/>
              <a:t>	L’Italie entre en guerre en 1940. Le 30 juillet, BUZZATI est envoyé comme correspondant de guerre. Entre juillet 1940 et 1942, il couvre de nombreuses batailles. Pendant les combats, il observe, prend des notes et photographie. </a:t>
            </a:r>
          </a:p>
          <a:p>
            <a:endParaRPr lang="fr-FR" sz="1100" dirty="0" smtClean="0"/>
          </a:p>
        </p:txBody>
      </p:sp>
      <p:pic>
        <p:nvPicPr>
          <p:cNvPr id="1026" name="Picture 2" descr="G:\Dino Buzzati.jpg"/>
          <p:cNvPicPr>
            <a:picLocks noChangeAspect="1" noChangeArrowheads="1"/>
          </p:cNvPicPr>
          <p:nvPr/>
        </p:nvPicPr>
        <p:blipFill>
          <a:blip r:embed="rId2" cstate="print"/>
          <a:srcRect/>
          <a:stretch>
            <a:fillRect/>
          </a:stretch>
        </p:blipFill>
        <p:spPr bwMode="auto">
          <a:xfrm>
            <a:off x="5652120" y="1196752"/>
            <a:ext cx="2514600" cy="2809875"/>
          </a:xfrm>
          <a:prstGeom prst="rect">
            <a:avLst/>
          </a:prstGeom>
          <a:noFill/>
        </p:spPr>
      </p:pic>
      <p:sp>
        <p:nvSpPr>
          <p:cNvPr id="5" name="ZoneTexte 4"/>
          <p:cNvSpPr txBox="1"/>
          <p:nvPr/>
        </p:nvSpPr>
        <p:spPr>
          <a:xfrm>
            <a:off x="683568" y="4581128"/>
            <a:ext cx="7416824" cy="1615827"/>
          </a:xfrm>
          <a:prstGeom prst="rect">
            <a:avLst/>
          </a:prstGeom>
          <a:noFill/>
        </p:spPr>
        <p:txBody>
          <a:bodyPr wrap="square" rtlCol="0">
            <a:spAutoFit/>
          </a:bodyPr>
          <a:lstStyle/>
          <a:p>
            <a:pPr algn="just"/>
            <a:r>
              <a:rPr lang="fr-FR" sz="1100" dirty="0" smtClean="0"/>
              <a:t>	Le </a:t>
            </a:r>
            <a:r>
              <a:rPr lang="fr-FR" sz="1100" dirty="0" smtClean="0"/>
              <a:t>journal est passé à partir de septembre 1943 sous le contrôle des nazi-fascistes. Alors que nombre de rédacteurs sont en contact avec le parti communiste à l’intérieur du journal, lui reste politiquement non engagé, même après la guerre, dans les années 50-60 marquées par la forte politisation des intellectuels. </a:t>
            </a:r>
          </a:p>
          <a:p>
            <a:pPr algn="just"/>
            <a:r>
              <a:rPr lang="fr-FR" sz="1100" dirty="0" smtClean="0"/>
              <a:t>Son œuvre littéraire comporte de nombreux recueils de </a:t>
            </a:r>
            <a:r>
              <a:rPr lang="fr-FR" sz="1100" u="sng" dirty="0" smtClean="0">
                <a:hlinkClick r:id="rId3" tooltip="Nouvelle"/>
              </a:rPr>
              <a:t>nouvelles</a:t>
            </a:r>
            <a:r>
              <a:rPr lang="fr-FR" sz="1100" dirty="0" smtClean="0"/>
              <a:t>, dont le plus connu est </a:t>
            </a:r>
            <a:r>
              <a:rPr lang="fr-FR" sz="1100" u="sng" dirty="0" smtClean="0"/>
              <a:t>Le K</a:t>
            </a:r>
            <a:r>
              <a:rPr lang="fr-FR" sz="1100" dirty="0" smtClean="0"/>
              <a:t>. Les thèmes principaux de ses nouvelles sont les attitudes adoptées face à la vie, face à la mort. Ses nouvelles soulèvent de nombreuses interrogations sur l'humain dans la modernité à travers des histoires courtes, parfois drôles, parfois tragiques, mais qui offrent souvent un message assez clair pour qui veut y attacher un peu d'attention.</a:t>
            </a:r>
          </a:p>
          <a:p>
            <a:pPr algn="just">
              <a:buNone/>
            </a:pPr>
            <a:endParaRPr lang="fr-FR" sz="1100" dirty="0" smtClean="0"/>
          </a:p>
          <a:p>
            <a:pPr algn="just"/>
            <a:r>
              <a:rPr lang="fr-FR" sz="1100" dirty="0" smtClean="0"/>
              <a:t>Dino Buzzati décède d'un </a:t>
            </a:r>
            <a:r>
              <a:rPr lang="fr-FR" sz="1100" u="sng" dirty="0" smtClean="0">
                <a:hlinkClick r:id="rId4" tooltip="Cancer du pancréas"/>
              </a:rPr>
              <a:t>cancer du pancréas</a:t>
            </a:r>
            <a:r>
              <a:rPr lang="fr-FR" sz="1100" dirty="0" smtClean="0"/>
              <a:t> en 1972.</a:t>
            </a:r>
            <a:endParaRPr lang="fr-FR" sz="11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786210"/>
          </a:xfrm>
          <a:blipFill>
            <a:blip r:embed="rId2" cstate="print"/>
            <a:tile tx="0" ty="0" sx="100000" sy="100000" flip="none" algn="tl"/>
          </a:blipFill>
        </p:spPr>
        <p:txBody>
          <a:bodyPr>
            <a:noAutofit/>
          </a:bodyPr>
          <a:lstStyle/>
          <a:p>
            <a:r>
              <a:rPr lang="fr-FR" sz="5400" dirty="0" smtClean="0">
                <a:solidFill>
                  <a:schemeClr val="bg1"/>
                </a:solidFill>
                <a:latin typeface="AR BERKLEY" pitchFamily="2" charset="0"/>
              </a:rPr>
              <a:t>Rapprochement avec </a:t>
            </a:r>
            <a:br>
              <a:rPr lang="fr-FR" sz="5400" dirty="0" smtClean="0">
                <a:solidFill>
                  <a:schemeClr val="bg1"/>
                </a:solidFill>
                <a:latin typeface="AR BERKLEY" pitchFamily="2" charset="0"/>
              </a:rPr>
            </a:br>
            <a:r>
              <a:rPr lang="fr-FR" sz="5400" dirty="0" smtClean="0">
                <a:solidFill>
                  <a:schemeClr val="bg1"/>
                </a:solidFill>
                <a:latin typeface="AR BERKLEY" pitchFamily="2" charset="0"/>
              </a:rPr>
              <a:t>une autre œuvre d’art</a:t>
            </a:r>
            <a:endParaRPr lang="fr-FR" sz="5400" dirty="0">
              <a:solidFill>
                <a:schemeClr val="bg1"/>
              </a:solidFill>
              <a:latin typeface="AR BERKLEY" pitchFamily="2" charset="0"/>
            </a:endParaRPr>
          </a:p>
        </p:txBody>
      </p:sp>
      <p:pic>
        <p:nvPicPr>
          <p:cNvPr id="7" name="Espace réservé du contenu 6" descr="Him_Cattelan_1-352fd.jpg"/>
          <p:cNvPicPr>
            <a:picLocks noGrp="1" noChangeAspect="1"/>
          </p:cNvPicPr>
          <p:nvPr>
            <p:ph sz="half" idx="2"/>
          </p:nvPr>
        </p:nvPicPr>
        <p:blipFill>
          <a:blip r:embed="rId3" cstate="print"/>
          <a:stretch>
            <a:fillRect/>
          </a:stretch>
        </p:blipFill>
        <p:spPr>
          <a:xfrm>
            <a:off x="457200" y="2174875"/>
            <a:ext cx="4040188" cy="3951288"/>
          </a:xfrm>
        </p:spPr>
      </p:pic>
      <p:pic>
        <p:nvPicPr>
          <p:cNvPr id="8" name="Espace réservé du contenu 7" descr="maurizio-cattelan-1-65dc8.jpg"/>
          <p:cNvPicPr>
            <a:picLocks noGrp="1" noChangeAspect="1"/>
          </p:cNvPicPr>
          <p:nvPr>
            <p:ph sz="quarter" idx="4"/>
          </p:nvPr>
        </p:nvPicPr>
        <p:blipFill>
          <a:blip r:embed="rId4" cstate="print"/>
          <a:stretch>
            <a:fillRect/>
          </a:stretch>
        </p:blipFill>
        <p:spPr>
          <a:xfrm>
            <a:off x="5364088" y="2283619"/>
            <a:ext cx="2703904" cy="37338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blipFill>
            <a:blip r:embed="rId2" cstate="print"/>
            <a:tile tx="0" ty="0" sx="100000" sy="100000" flip="none" algn="tl"/>
          </a:blipFill>
        </p:spPr>
        <p:txBody>
          <a:bodyPr>
            <a:normAutofit fontScale="90000"/>
          </a:bodyPr>
          <a:lstStyle/>
          <a:p>
            <a:r>
              <a:rPr lang="fr-FR" b="1" dirty="0" err="1" smtClean="0">
                <a:solidFill>
                  <a:schemeClr val="bg1"/>
                </a:solidFill>
              </a:rPr>
              <a:t>Him</a:t>
            </a:r>
            <a:r>
              <a:rPr lang="fr-FR" dirty="0" smtClean="0">
                <a:solidFill>
                  <a:schemeClr val="bg1"/>
                </a:solidFill>
              </a:rPr>
              <a:t> </a:t>
            </a:r>
            <a:br>
              <a:rPr lang="fr-FR" dirty="0" smtClean="0">
                <a:solidFill>
                  <a:schemeClr val="bg1"/>
                </a:solidFill>
              </a:rPr>
            </a:br>
            <a:r>
              <a:rPr lang="fr-FR" dirty="0" smtClean="0">
                <a:solidFill>
                  <a:schemeClr val="bg1"/>
                </a:solidFill>
              </a:rPr>
              <a:t>de Maurizio </a:t>
            </a:r>
            <a:r>
              <a:rPr lang="fr-FR" dirty="0" err="1" smtClean="0">
                <a:solidFill>
                  <a:schemeClr val="bg1"/>
                </a:solidFill>
              </a:rPr>
              <a:t>Cattelan</a:t>
            </a:r>
            <a:endParaRPr lang="fr-FR" dirty="0">
              <a:solidFill>
                <a:schemeClr val="bg1"/>
              </a:solidFill>
            </a:endParaRPr>
          </a:p>
        </p:txBody>
      </p:sp>
      <p:sp>
        <p:nvSpPr>
          <p:cNvPr id="4" name="Espace réservé du contenu 3"/>
          <p:cNvSpPr>
            <a:spLocks noGrp="1"/>
          </p:cNvSpPr>
          <p:nvPr>
            <p:ph sz="half" idx="2"/>
          </p:nvPr>
        </p:nvSpPr>
        <p:spPr>
          <a:xfrm>
            <a:off x="457200" y="1484784"/>
            <a:ext cx="8147248" cy="4968552"/>
          </a:xfrm>
          <a:noFill/>
        </p:spPr>
        <p:txBody>
          <a:bodyPr>
            <a:normAutofit fontScale="40000" lnSpcReduction="20000"/>
          </a:bodyPr>
          <a:lstStyle/>
          <a:p>
            <a:pPr algn="just"/>
            <a:r>
              <a:rPr lang="fr-FR" sz="3500" dirty="0" smtClean="0">
                <a:solidFill>
                  <a:schemeClr val="tx1">
                    <a:lumMod val="95000"/>
                    <a:lumOff val="5000"/>
                  </a:schemeClr>
                </a:solidFill>
              </a:rPr>
              <a:t>« Hitler </a:t>
            </a:r>
            <a:r>
              <a:rPr lang="fr-FR" sz="3500" dirty="0" smtClean="0">
                <a:solidFill>
                  <a:schemeClr val="tx1">
                    <a:lumMod val="95000"/>
                    <a:lumOff val="5000"/>
                  </a:schemeClr>
                </a:solidFill>
              </a:rPr>
              <a:t>incarne l’image de la peur. En le mettant en scène, je ne fais que m’emparer d’une icône de notre siècle. Ma mère disait toujours qu’il est impossible de bien nettoyer un carreau si on ne voit pas où se trouve la saleté"… (M. </a:t>
            </a:r>
            <a:r>
              <a:rPr lang="fr-FR" sz="3500" dirty="0" err="1" smtClean="0">
                <a:solidFill>
                  <a:schemeClr val="tx1">
                    <a:lumMod val="95000"/>
                    <a:lumOff val="5000"/>
                  </a:schemeClr>
                </a:solidFill>
              </a:rPr>
              <a:t>Cattelan</a:t>
            </a:r>
            <a:r>
              <a:rPr lang="fr-FR" sz="3500" dirty="0" smtClean="0">
                <a:solidFill>
                  <a:schemeClr val="tx1">
                    <a:lumMod val="95000"/>
                    <a:lumOff val="5000"/>
                  </a:schemeClr>
                </a:solidFill>
              </a:rPr>
              <a:t>)</a:t>
            </a:r>
          </a:p>
          <a:p>
            <a:pPr algn="just"/>
            <a:r>
              <a:rPr lang="fr-FR" sz="3500" b="1" dirty="0" smtClean="0">
                <a:solidFill>
                  <a:schemeClr val="tx1">
                    <a:lumMod val="95000"/>
                    <a:lumOff val="5000"/>
                  </a:schemeClr>
                </a:solidFill>
              </a:rPr>
              <a:t>Maurizio </a:t>
            </a:r>
            <a:r>
              <a:rPr lang="fr-FR" sz="3500" b="1" dirty="0" err="1" smtClean="0">
                <a:solidFill>
                  <a:schemeClr val="tx1">
                    <a:lumMod val="95000"/>
                    <a:lumOff val="5000"/>
                  </a:schemeClr>
                </a:solidFill>
              </a:rPr>
              <a:t>Cattelan</a:t>
            </a:r>
            <a:r>
              <a:rPr lang="fr-FR" sz="3500" b="1" dirty="0" smtClean="0">
                <a:solidFill>
                  <a:schemeClr val="tx1">
                    <a:lumMod val="95000"/>
                    <a:lumOff val="5000"/>
                  </a:schemeClr>
                </a:solidFill>
              </a:rPr>
              <a:t> est un artiste italien né à Padoue en 1960</a:t>
            </a:r>
            <a:r>
              <a:rPr lang="fr-FR" sz="3500" dirty="0" smtClean="0">
                <a:solidFill>
                  <a:schemeClr val="tx1">
                    <a:lumMod val="95000"/>
                    <a:lumOff val="5000"/>
                  </a:schemeClr>
                </a:solidFill>
              </a:rPr>
              <a:t>. Ses </a:t>
            </a:r>
            <a:r>
              <a:rPr lang="fr-FR" sz="3500" dirty="0" err="1" smtClean="0">
                <a:solidFill>
                  <a:schemeClr val="tx1">
                    <a:lumMod val="95000"/>
                    <a:lumOff val="5000"/>
                  </a:schemeClr>
                </a:solidFill>
              </a:rPr>
              <a:t>oeuvres</a:t>
            </a:r>
            <a:r>
              <a:rPr lang="fr-FR" sz="3500" dirty="0" smtClean="0">
                <a:solidFill>
                  <a:schemeClr val="tx1">
                    <a:lumMod val="95000"/>
                    <a:lumOff val="5000"/>
                  </a:schemeClr>
                </a:solidFill>
              </a:rPr>
              <a:t>, souvent provocatrices, mêlent un humour noir distancié à une réflexion sur la mort, la place de l’être humain dans le monde et la société où il vit, la manipulation religieuse ou politique, les grandes catastrophes humaines du </a:t>
            </a:r>
            <a:r>
              <a:rPr lang="fr-FR" sz="3500" dirty="0" smtClean="0">
                <a:solidFill>
                  <a:schemeClr val="tx1">
                    <a:lumMod val="95000"/>
                    <a:lumOff val="5000"/>
                  </a:schemeClr>
                </a:solidFill>
              </a:rPr>
              <a:t>XXème </a:t>
            </a:r>
            <a:r>
              <a:rPr lang="fr-FR" sz="3500" dirty="0" smtClean="0">
                <a:solidFill>
                  <a:schemeClr val="tx1">
                    <a:lumMod val="95000"/>
                    <a:lumOff val="5000"/>
                  </a:schemeClr>
                </a:solidFill>
              </a:rPr>
              <a:t>siècle.</a:t>
            </a:r>
          </a:p>
          <a:p>
            <a:pPr algn="just"/>
            <a:r>
              <a:rPr lang="fr-FR" sz="3500" dirty="0" smtClean="0">
                <a:solidFill>
                  <a:schemeClr val="tx1">
                    <a:lumMod val="95000"/>
                    <a:lumOff val="5000"/>
                  </a:schemeClr>
                </a:solidFill>
              </a:rPr>
              <a:t>Dans son </a:t>
            </a:r>
            <a:r>
              <a:rPr lang="fr-FR" sz="3500" dirty="0" smtClean="0">
                <a:solidFill>
                  <a:schemeClr val="tx1">
                    <a:lumMod val="95000"/>
                    <a:lumOff val="5000"/>
                  </a:schemeClr>
                </a:solidFill>
              </a:rPr>
              <a:t>œuvre </a:t>
            </a:r>
            <a:r>
              <a:rPr lang="fr-FR" sz="3500" dirty="0" err="1" smtClean="0">
                <a:solidFill>
                  <a:schemeClr val="tx1">
                    <a:lumMod val="95000"/>
                    <a:lumOff val="5000"/>
                  </a:schemeClr>
                </a:solidFill>
              </a:rPr>
              <a:t>Him</a:t>
            </a:r>
            <a:r>
              <a:rPr lang="fr-FR" sz="3500" dirty="0" smtClean="0">
                <a:solidFill>
                  <a:schemeClr val="tx1">
                    <a:lumMod val="95000"/>
                    <a:lumOff val="5000"/>
                  </a:schemeClr>
                </a:solidFill>
              </a:rPr>
              <a:t>, il met en scène le dictateur allemand Adolf Hitler.</a:t>
            </a:r>
            <a:r>
              <a:rPr lang="fr-FR" sz="3500" b="1" dirty="0" smtClean="0">
                <a:solidFill>
                  <a:schemeClr val="tx1">
                    <a:lumMod val="95000"/>
                    <a:lumOff val="5000"/>
                  </a:schemeClr>
                </a:solidFill>
              </a:rPr>
              <a:t> L’</a:t>
            </a:r>
            <a:r>
              <a:rPr lang="fr-FR" sz="3500" b="1" dirty="0" err="1" smtClean="0">
                <a:solidFill>
                  <a:schemeClr val="tx1">
                    <a:lumMod val="95000"/>
                    <a:lumOff val="5000"/>
                  </a:schemeClr>
                </a:solidFill>
              </a:rPr>
              <a:t>oeuvre</a:t>
            </a:r>
            <a:r>
              <a:rPr lang="fr-FR" sz="3500" b="1" dirty="0" smtClean="0">
                <a:solidFill>
                  <a:schemeClr val="tx1">
                    <a:lumMod val="95000"/>
                    <a:lumOff val="5000"/>
                  </a:schemeClr>
                </a:solidFill>
              </a:rPr>
              <a:t> est une installation</a:t>
            </a:r>
            <a:r>
              <a:rPr lang="fr-FR" sz="3500" dirty="0" smtClean="0">
                <a:solidFill>
                  <a:schemeClr val="tx1">
                    <a:lumMod val="95000"/>
                    <a:lumOff val="5000"/>
                  </a:schemeClr>
                </a:solidFill>
              </a:rPr>
              <a:t> : la sculpture est faite pour être installée dans un lieu, et ce lieu fait partie de l’</a:t>
            </a:r>
            <a:r>
              <a:rPr lang="fr-FR" sz="3500" dirty="0" err="1" smtClean="0">
                <a:solidFill>
                  <a:schemeClr val="tx1">
                    <a:lumMod val="95000"/>
                    <a:lumOff val="5000"/>
                  </a:schemeClr>
                </a:solidFill>
              </a:rPr>
              <a:t>oeuvre</a:t>
            </a:r>
            <a:r>
              <a:rPr lang="fr-FR" sz="3500" dirty="0" smtClean="0">
                <a:solidFill>
                  <a:schemeClr val="tx1">
                    <a:lumMod val="95000"/>
                    <a:lumOff val="5000"/>
                  </a:schemeClr>
                </a:solidFill>
              </a:rPr>
              <a:t>. Elle joue sur l’effet de surprise : le spectateur commence d’abord par découvrir la sculpture de loin, et de dos ; celle-ci reproduit un enfant à genoux en train de prier. Mais au fur et à mesure que le spectateur en fait le tour, il s’aperçoit que l’enfant porte en réalité le visage du dictateur. L’effet de surprise est double : choc de se retrouver face à ce visage symbolisant le Mal ; incompréhension de voir l’un des symboles du mal (à notre époque) en train de prier- et cet effet de surprise est encore renforcé par les moyens plastiques mis en </a:t>
            </a:r>
            <a:r>
              <a:rPr lang="fr-FR" sz="3500" dirty="0" err="1" smtClean="0">
                <a:solidFill>
                  <a:schemeClr val="tx1">
                    <a:lumMod val="95000"/>
                    <a:lumOff val="5000"/>
                  </a:schemeClr>
                </a:solidFill>
              </a:rPr>
              <a:t>oeuvre</a:t>
            </a:r>
            <a:r>
              <a:rPr lang="fr-FR" sz="3500" dirty="0" smtClean="0">
                <a:solidFill>
                  <a:schemeClr val="tx1">
                    <a:lumMod val="95000"/>
                    <a:lumOff val="5000"/>
                  </a:schemeClr>
                </a:solidFill>
              </a:rPr>
              <a:t> ici : sculpture en cire hyperréaliste, qui reproduit avec une grand exactitude la peau humaine, les cheveux, les sourcils etc.</a:t>
            </a:r>
          </a:p>
          <a:p>
            <a:pPr algn="just"/>
            <a:r>
              <a:rPr lang="fr-FR" sz="3500" dirty="0" smtClean="0">
                <a:solidFill>
                  <a:schemeClr val="tx1">
                    <a:lumMod val="95000"/>
                    <a:lumOff val="5000"/>
                  </a:schemeClr>
                </a:solidFill>
              </a:rPr>
              <a:t>Avec cette </a:t>
            </a:r>
            <a:r>
              <a:rPr lang="fr-FR" sz="3500" dirty="0" err="1" smtClean="0">
                <a:solidFill>
                  <a:schemeClr val="tx1">
                    <a:lumMod val="95000"/>
                    <a:lumOff val="5000"/>
                  </a:schemeClr>
                </a:solidFill>
              </a:rPr>
              <a:t>oeuvre</a:t>
            </a:r>
            <a:r>
              <a:rPr lang="fr-FR" sz="3500" dirty="0" smtClean="0">
                <a:solidFill>
                  <a:schemeClr val="tx1">
                    <a:lumMod val="95000"/>
                    <a:lumOff val="5000"/>
                  </a:schemeClr>
                </a:solidFill>
              </a:rPr>
              <a:t>, M. </a:t>
            </a:r>
            <a:r>
              <a:rPr lang="fr-FR" sz="3500" dirty="0" err="1" smtClean="0">
                <a:solidFill>
                  <a:schemeClr val="tx1">
                    <a:lumMod val="95000"/>
                    <a:lumOff val="5000"/>
                  </a:schemeClr>
                </a:solidFill>
              </a:rPr>
              <a:t>Cattelan</a:t>
            </a:r>
            <a:r>
              <a:rPr lang="fr-FR" sz="3500" dirty="0" smtClean="0">
                <a:solidFill>
                  <a:schemeClr val="tx1">
                    <a:lumMod val="95000"/>
                    <a:lumOff val="5000"/>
                  </a:schemeClr>
                </a:solidFill>
              </a:rPr>
              <a:t> semble mettre le spectateur en garde contre toutes les idéologies susceptibles d’asservir l’être humain (ici, la politique et le religieux sont mêlés, non pas pour critiquer bêtement la politique et la religion, mais pour montrer que, lorsqu’ils sont instrumentalisés, ces deux moyens qu’a l’être humain de s’élever et de mieux vivre avec lui-même et les autres peuvent devenir des outils de propagande).</a:t>
            </a:r>
          </a:p>
          <a:p>
            <a:pPr algn="just"/>
            <a:r>
              <a:rPr lang="fr-FR" sz="3500" dirty="0" smtClean="0">
                <a:solidFill>
                  <a:schemeClr val="tx1">
                    <a:lumMod val="95000"/>
                    <a:lumOff val="5000"/>
                  </a:schemeClr>
                </a:solidFill>
              </a:rPr>
              <a:t>D’autre part, il met également en garde contre toute forme de simplification : avant d’être le « monstre » que l’on présente, Hitler est un être humain, qui a été un enfant : pour </a:t>
            </a:r>
            <a:r>
              <a:rPr lang="fr-FR" sz="3500" dirty="0" err="1" smtClean="0">
                <a:solidFill>
                  <a:schemeClr val="tx1">
                    <a:lumMod val="95000"/>
                    <a:lumOff val="5000"/>
                  </a:schemeClr>
                </a:solidFill>
              </a:rPr>
              <a:t>Cattelan</a:t>
            </a:r>
            <a:r>
              <a:rPr lang="fr-FR" sz="3500" dirty="0" smtClean="0">
                <a:solidFill>
                  <a:schemeClr val="tx1">
                    <a:lumMod val="95000"/>
                    <a:lumOff val="5000"/>
                  </a:schemeClr>
                </a:solidFill>
              </a:rPr>
              <a:t>, peut-être que l’origine de la folie du dictateur est à rechercher dans cette enfance (on pense ici à la nouvelle "Pauvre petit enfant" de Dino </a:t>
            </a:r>
            <a:r>
              <a:rPr lang="fr-FR" sz="3500" dirty="0" err="1" smtClean="0">
                <a:solidFill>
                  <a:schemeClr val="tx1">
                    <a:lumMod val="95000"/>
                    <a:lumOff val="5000"/>
                  </a:schemeClr>
                </a:solidFill>
              </a:rPr>
              <a:t>Buzzatti</a:t>
            </a:r>
            <a:r>
              <a:rPr lang="fr-FR" sz="3500" dirty="0" smtClean="0">
                <a:solidFill>
                  <a:schemeClr val="tx1">
                    <a:lumMod val="95000"/>
                    <a:lumOff val="5000"/>
                  </a:schemeClr>
                </a:solidFill>
              </a:rPr>
              <a:t> dans le recueil « Le K »). L’une des conclusions que l’on peut en tirer, c’est qu’un « monstre » sommeille peut-être en chacun de nous, et qu’il importe à chacun de rester vigilant sur ce qu’il dit, fait et pense…</a:t>
            </a:r>
          </a:p>
          <a:p>
            <a:endParaRPr lang="fr-FR" dirty="0">
              <a:solidFill>
                <a:schemeClr val="bg1"/>
              </a:solidFill>
            </a:endParaRP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586</Words>
  <Application>Microsoft Office PowerPoint</Application>
  <PresentationFormat>Affichage à l'écran (4:3)</PresentationFormat>
  <Paragraphs>89</Paragraphs>
  <Slides>14</Slides>
  <Notes>0</Notes>
  <HiddenSlides>0</HiddenSlides>
  <MMClips>0</MMClips>
  <ScaleCrop>false</ScaleCrop>
  <HeadingPairs>
    <vt:vector size="4" baseType="variant">
      <vt:variant>
        <vt:lpstr>Thème</vt:lpstr>
      </vt:variant>
      <vt:variant>
        <vt:i4>1</vt:i4>
      </vt:variant>
      <vt:variant>
        <vt:lpstr>Titres des diapositives</vt:lpstr>
      </vt:variant>
      <vt:variant>
        <vt:i4>14</vt:i4>
      </vt:variant>
    </vt:vector>
  </HeadingPairs>
  <TitlesOfParts>
    <vt:vector size="15" baseType="lpstr">
      <vt:lpstr>Thème Office</vt:lpstr>
      <vt:lpstr>Pauvre petit garçon</vt:lpstr>
      <vt:lpstr>Vocabulaire</vt:lpstr>
      <vt:lpstr> </vt:lpstr>
      <vt:lpstr>  QUELQUES ELEMENTS BIOGRAPHIQUES SUR HITLER </vt:lpstr>
      <vt:lpstr>Diapositive 5</vt:lpstr>
      <vt:lpstr>      Liens entre    Dolfi    et    Hitler </vt:lpstr>
      <vt:lpstr>Diapositive 7</vt:lpstr>
      <vt:lpstr>Les stéréotypes évoqués par ce texte</vt:lpstr>
      <vt:lpstr>Les indices qui annoncent la chute</vt:lpstr>
      <vt:lpstr> Quelle morale tirer de cette nouvelle ?  </vt:lpstr>
      <vt:lpstr>Un texte qui invite à la réflexion</vt:lpstr>
      <vt:lpstr> Dino BUZZATI (1906-1972) </vt:lpstr>
      <vt:lpstr>Rapprochement avec  une autre œuvre d’art</vt:lpstr>
      <vt:lpstr>Him  de Maurizio Cattelan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pc</dc:creator>
  <cp:lastModifiedBy>pc</cp:lastModifiedBy>
  <cp:revision>20</cp:revision>
  <dcterms:created xsi:type="dcterms:W3CDTF">2013-01-29T09:21:48Z</dcterms:created>
  <dcterms:modified xsi:type="dcterms:W3CDTF">2013-03-15T15:47:34Z</dcterms:modified>
</cp:coreProperties>
</file>