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6" r:id="rId1"/>
  </p:sldMasterIdLst>
  <p:notesMasterIdLst>
    <p:notesMasterId r:id="rId11"/>
  </p:notesMasterIdLst>
  <p:sldIdLst>
    <p:sldId id="256" r:id="rId2"/>
    <p:sldId id="257" r:id="rId3"/>
    <p:sldId id="258" r:id="rId4"/>
    <p:sldId id="259" r:id="rId5"/>
    <p:sldId id="260" r:id="rId6"/>
    <p:sldId id="264" r:id="rId7"/>
    <p:sldId id="261" r:id="rId8"/>
    <p:sldId id="263" r:id="rId9"/>
    <p:sldId id="265" r:id="rId1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ntoine.malenfant"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709" autoAdjust="0"/>
  </p:normalViewPr>
  <p:slideViewPr>
    <p:cSldViewPr>
      <p:cViewPr>
        <p:scale>
          <a:sx n="60" d="100"/>
          <a:sy n="60" d="100"/>
        </p:scale>
        <p:origin x="-786" y="-30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6D127E-E70C-47A1-9FED-008BC845E495}" type="datetimeFigureOut">
              <a:rPr lang="fr-FR" smtClean="0"/>
              <a:pPr/>
              <a:t>05/02/2013</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7E62B6-E9A2-40E6-BDA6-74B9A6C720B1}" type="slidenum">
              <a:rPr lang="fr-FR" smtClean="0"/>
              <a:pPr/>
              <a:t>‹N°›</a:t>
            </a:fld>
            <a:endParaRPr lang="fr-FR"/>
          </a:p>
        </p:txBody>
      </p:sp>
    </p:spTree>
    <p:extLst>
      <p:ext uri="{BB962C8B-B14F-4D97-AF65-F5344CB8AC3E}">
        <p14:creationId xmlns:p14="http://schemas.microsoft.com/office/powerpoint/2010/main" xmlns="" val="24982715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smtClean="0"/>
          </a:p>
        </p:txBody>
      </p:sp>
      <p:sp>
        <p:nvSpPr>
          <p:cNvPr id="4" name="Espace réservé du numéro de diapositive 3"/>
          <p:cNvSpPr>
            <a:spLocks noGrp="1"/>
          </p:cNvSpPr>
          <p:nvPr>
            <p:ph type="sldNum" sz="quarter" idx="10"/>
          </p:nvPr>
        </p:nvSpPr>
        <p:spPr/>
        <p:txBody>
          <a:bodyPr/>
          <a:lstStyle/>
          <a:p>
            <a:fld id="{1F7E62B6-E9A2-40E6-BDA6-74B9A6C720B1}" type="slidenum">
              <a:rPr lang="fr-FR" smtClean="0"/>
              <a:pPr/>
              <a:t>1</a:t>
            </a:fld>
            <a:endParaRPr lang="fr-FR"/>
          </a:p>
        </p:txBody>
      </p:sp>
    </p:spTree>
    <p:extLst>
      <p:ext uri="{BB962C8B-B14F-4D97-AF65-F5344CB8AC3E}">
        <p14:creationId xmlns:p14="http://schemas.microsoft.com/office/powerpoint/2010/main" xmlns="" val="1481595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E606E9CA-8CC7-4795-9669-AC935C55D43E}" type="datetimeFigureOut">
              <a:rPr lang="fr-FR" smtClean="0"/>
              <a:pPr/>
              <a:t>05/02/2013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530EA0-34A2-4BB7-90DC-0C07F125711D}" type="slidenum">
              <a:rPr lang="fr-FR" smtClean="0"/>
              <a:pPr/>
              <a:t>‹N°›</a:t>
            </a:fld>
            <a:endParaRPr lang="fr-FR"/>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fr-FR" smtClean="0"/>
              <a:t>Modifiez le style du titre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E606E9CA-8CC7-4795-9669-AC935C55D43E}" type="datetimeFigureOut">
              <a:rPr lang="fr-FR" smtClean="0"/>
              <a:pPr/>
              <a:t>05/02/2013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530EA0-34A2-4BB7-90DC-0C07F125711D}"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95" name="Title 94"/>
          <p:cNvSpPr>
            <a:spLocks noGrp="1"/>
          </p:cNvSpPr>
          <p:nvPr>
            <p:ph type="title"/>
          </p:nvPr>
        </p:nvSpPr>
        <p:spPr>
          <a:xfrm>
            <a:off x="457200" y="4463568"/>
            <a:ext cx="8305800" cy="1143000"/>
          </a:xfrm>
        </p:spPr>
        <p:txBody>
          <a:bodyPr/>
          <a:lstStyle/>
          <a:p>
            <a:r>
              <a:rPr lang="fr-FR" smtClean="0"/>
              <a:t>Modifiez le style du titre</a:t>
            </a:r>
            <a:endParaRPr lang="en-US"/>
          </a:p>
        </p:txBody>
      </p:sp>
      <p:sp>
        <p:nvSpPr>
          <p:cNvPr id="2" name="Date Placeholder 1"/>
          <p:cNvSpPr>
            <a:spLocks noGrp="1"/>
          </p:cNvSpPr>
          <p:nvPr>
            <p:ph type="dt" sz="half" idx="10"/>
          </p:nvPr>
        </p:nvSpPr>
        <p:spPr/>
        <p:txBody>
          <a:bodyPr/>
          <a:lstStyle/>
          <a:p>
            <a:fld id="{E606E9CA-8CC7-4795-9669-AC935C55D43E}" type="datetimeFigureOut">
              <a:rPr lang="fr-FR" smtClean="0"/>
              <a:pPr/>
              <a:t>05/02/2013</a:t>
            </a:fld>
            <a:endParaRPr lang="fr-FR"/>
          </a:p>
        </p:txBody>
      </p:sp>
      <p:sp>
        <p:nvSpPr>
          <p:cNvPr id="91" name="Footer Placeholder 90"/>
          <p:cNvSpPr>
            <a:spLocks noGrp="1"/>
          </p:cNvSpPr>
          <p:nvPr>
            <p:ph type="ftr" sz="quarter" idx="11"/>
          </p:nvPr>
        </p:nvSpPr>
        <p:spPr/>
        <p:txBody>
          <a:bodyPr/>
          <a:lstStyle/>
          <a:p>
            <a:endParaRPr lang="fr-FR"/>
          </a:p>
        </p:txBody>
      </p:sp>
      <p:sp>
        <p:nvSpPr>
          <p:cNvPr id="92" name="Slide Number Placeholder 91"/>
          <p:cNvSpPr>
            <a:spLocks noGrp="1"/>
          </p:cNvSpPr>
          <p:nvPr>
            <p:ph type="sldNum" sz="quarter" idx="12"/>
          </p:nvPr>
        </p:nvSpPr>
        <p:spPr/>
        <p:txBody>
          <a:bodyPr/>
          <a:lstStyle/>
          <a:p>
            <a:fld id="{9C530EA0-34A2-4BB7-90DC-0C07F125711D}" type="slidenum">
              <a:rPr lang="fr-FR" smtClean="0"/>
              <a:pPr/>
              <a:t>‹N°›</a:t>
            </a:fld>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Date Placeholder 4"/>
          <p:cNvSpPr>
            <a:spLocks noGrp="1"/>
          </p:cNvSpPr>
          <p:nvPr>
            <p:ph type="dt" sz="half" idx="10"/>
          </p:nvPr>
        </p:nvSpPr>
        <p:spPr/>
        <p:txBody>
          <a:bodyPr/>
          <a:lstStyle/>
          <a:p>
            <a:fld id="{E606E9CA-8CC7-4795-9669-AC935C55D43E}" type="datetimeFigureOut">
              <a:rPr lang="fr-FR" smtClean="0"/>
              <a:pPr/>
              <a:t>05/02/2013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C530EA0-34A2-4BB7-90DC-0C07F125711D}"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6"/>
          <p:cNvSpPr>
            <a:spLocks noGrp="1"/>
          </p:cNvSpPr>
          <p:nvPr>
            <p:ph type="dt" sz="half" idx="10"/>
          </p:nvPr>
        </p:nvSpPr>
        <p:spPr/>
        <p:txBody>
          <a:bodyPr/>
          <a:lstStyle/>
          <a:p>
            <a:fld id="{E606E9CA-8CC7-4795-9669-AC935C55D43E}" type="datetimeFigureOut">
              <a:rPr lang="fr-FR" smtClean="0"/>
              <a:pPr/>
              <a:t>05/02/2013</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C530EA0-34A2-4BB7-90DC-0C07F125711D}"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Date Placeholder 2"/>
          <p:cNvSpPr>
            <a:spLocks noGrp="1"/>
          </p:cNvSpPr>
          <p:nvPr>
            <p:ph type="dt" sz="half" idx="10"/>
          </p:nvPr>
        </p:nvSpPr>
        <p:spPr/>
        <p:txBody>
          <a:bodyPr/>
          <a:lstStyle/>
          <a:p>
            <a:fld id="{E606E9CA-8CC7-4795-9669-AC935C55D43E}" type="datetimeFigureOut">
              <a:rPr lang="fr-FR" smtClean="0"/>
              <a:pPr/>
              <a:t>05/02/2013</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C530EA0-34A2-4BB7-90DC-0C07F125711D}"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06E9CA-8CC7-4795-9669-AC935C55D43E}" type="datetimeFigureOut">
              <a:rPr lang="fr-FR" smtClean="0"/>
              <a:pPr/>
              <a:t>05/02/2013</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C530EA0-34A2-4BB7-90DC-0C07F125711D}"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606E9CA-8CC7-4795-9669-AC935C55D43E}" type="datetimeFigureOut">
              <a:rPr lang="fr-FR" smtClean="0"/>
              <a:pPr/>
              <a:t>05/02/2013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C530EA0-34A2-4BB7-90DC-0C07F125711D}" type="slidenum">
              <a:rPr lang="fr-FR" smtClean="0"/>
              <a:pPr/>
              <a:t>‹N°›</a:t>
            </a:fld>
            <a:endParaRPr lang="fr-FR"/>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fr-FR" smtClean="0"/>
              <a:t>Modifiez le style du titre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a:p>
        </p:txBody>
      </p:sp>
      <p:sp>
        <p:nvSpPr>
          <p:cNvPr id="5" name="Date Placeholder 4"/>
          <p:cNvSpPr>
            <a:spLocks noGrp="1"/>
          </p:cNvSpPr>
          <p:nvPr>
            <p:ph type="dt" sz="half" idx="10"/>
          </p:nvPr>
        </p:nvSpPr>
        <p:spPr/>
        <p:txBody>
          <a:bodyPr/>
          <a:lstStyle/>
          <a:p>
            <a:fld id="{E606E9CA-8CC7-4795-9669-AC935C55D43E}" type="datetimeFigureOut">
              <a:rPr lang="fr-FR" smtClean="0"/>
              <a:pPr/>
              <a:t>05/02/2013</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C530EA0-34A2-4BB7-90DC-0C07F125711D}" type="slidenum">
              <a:rPr lang="fr-FR" smtClean="0"/>
              <a:pPr/>
              <a:t>‹N°›</a:t>
            </a:fld>
            <a:endParaRPr lang="fr-FR"/>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fr-FR" smtClean="0"/>
              <a:t>Modifiez le style du titre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E606E9CA-8CC7-4795-9669-AC935C55D43E}" type="datetimeFigureOut">
              <a:rPr lang="fr-FR" smtClean="0"/>
              <a:pPr/>
              <a:t>05/02/2013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530EA0-34A2-4BB7-90DC-0C07F125711D}"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FR" smtClean="0"/>
              <a:t>Modifiez le style du titre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E606E9CA-8CC7-4795-9669-AC935C55D43E}" type="datetimeFigureOut">
              <a:rPr lang="fr-FR" smtClean="0"/>
              <a:pPr/>
              <a:t>05/02/2013</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530EA0-34A2-4BB7-90DC-0C07F125711D}"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fr-FR" smtClean="0"/>
              <a:t>Modifiez le style du titre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E606E9CA-8CC7-4795-9669-AC935C55D43E}" type="datetimeFigureOut">
              <a:rPr lang="fr-FR" smtClean="0"/>
              <a:pPr/>
              <a:t>05/02/2013</a:t>
            </a:fld>
            <a:endParaRPr lang="fr-FR"/>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fr-FR"/>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9C530EA0-34A2-4BB7-90DC-0C07F125711D}" type="slidenum">
              <a:rPr lang="fr-FR" smtClean="0"/>
              <a:pPr/>
              <a:t>‹N°›</a:t>
            </a:fld>
            <a:endParaRPr lang="fr-FR"/>
          </a:p>
        </p:txBody>
      </p:sp>
    </p:spTree>
  </p:cSld>
  <p:clrMap bg1="dk1" tx1="lt1" bg2="dk2" tx2="lt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docteurclic.com/encyclopedie/bronches.aspx"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0" y="6494182"/>
            <a:ext cx="6753419" cy="363818"/>
          </a:xfrm>
        </p:spPr>
        <p:txBody>
          <a:bodyPr>
            <a:normAutofit fontScale="92500" lnSpcReduction="20000"/>
          </a:bodyPr>
          <a:lstStyle/>
          <a:p>
            <a:r>
              <a:rPr lang="fr-FR" dirty="0" smtClean="0"/>
              <a:t>Antoine et Fabry 3°1</a:t>
            </a:r>
            <a:endParaRPr lang="fr-FR" dirty="0"/>
          </a:p>
        </p:txBody>
      </p:sp>
      <p:sp>
        <p:nvSpPr>
          <p:cNvPr id="5" name="Rectangle 4"/>
          <p:cNvSpPr/>
          <p:nvPr/>
        </p:nvSpPr>
        <p:spPr>
          <a:xfrm>
            <a:off x="1142976" y="285728"/>
            <a:ext cx="6442789"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spc="50" dirty="0" smtClean="0">
                <a:ln w="11430">
                  <a:solidFill>
                    <a:srgbClr val="FFFF00"/>
                  </a:solidFill>
                </a:ln>
                <a:solidFill>
                  <a:srgbClr val="FF0000"/>
                </a:solidFill>
                <a:effectLst>
                  <a:outerShdw blurRad="76200" dist="50800" dir="5400000" algn="tl" rotWithShape="0">
                    <a:srgbClr val="000000">
                      <a:alpha val="65000"/>
                    </a:srgbClr>
                  </a:outerShdw>
                </a:effectLst>
              </a:rPr>
              <a:t>Le cancer du poumon</a:t>
            </a:r>
            <a:endParaRPr lang="fr-FR" sz="5400" b="1" cap="none" spc="50" dirty="0">
              <a:ln w="11430">
                <a:solidFill>
                  <a:srgbClr val="FFFF00"/>
                </a:solidFill>
              </a:ln>
              <a:solidFill>
                <a:srgbClr val="FF0000"/>
              </a:solidFill>
              <a:effectLst>
                <a:outerShdw blurRad="76200" dist="50800" dir="5400000" algn="tl" rotWithShape="0">
                  <a:srgbClr val="000000">
                    <a:alpha val="65000"/>
                  </a:srgbClr>
                </a:outerShdw>
              </a:effectLst>
            </a:endParaRPr>
          </a:p>
        </p:txBody>
      </p:sp>
      <p:sp>
        <p:nvSpPr>
          <p:cNvPr id="6" name="ZoneTexte 5"/>
          <p:cNvSpPr txBox="1"/>
          <p:nvPr/>
        </p:nvSpPr>
        <p:spPr>
          <a:xfrm>
            <a:off x="0" y="2071678"/>
            <a:ext cx="4643438" cy="2862322"/>
          </a:xfrm>
          <a:prstGeom prst="rect">
            <a:avLst/>
          </a:prstGeom>
          <a:noFill/>
        </p:spPr>
        <p:txBody>
          <a:bodyPr wrap="square" rtlCol="0">
            <a:spAutoFit/>
          </a:bodyPr>
          <a:lstStyle/>
          <a:p>
            <a:r>
              <a:rPr lang="fr-FR" sz="3600" dirty="0" smtClean="0"/>
              <a:t>1-Définition et questions </a:t>
            </a:r>
          </a:p>
          <a:p>
            <a:r>
              <a:rPr lang="fr-FR" sz="3600" dirty="0" smtClean="0"/>
              <a:t>2-Le tabagisme</a:t>
            </a:r>
          </a:p>
          <a:p>
            <a:r>
              <a:rPr lang="fr-FR" sz="3600" dirty="0" smtClean="0"/>
              <a:t>3-Les symptômes</a:t>
            </a:r>
          </a:p>
          <a:p>
            <a:r>
              <a:rPr lang="fr-FR" sz="3600" dirty="0" smtClean="0"/>
              <a:t>4-Les risques</a:t>
            </a:r>
          </a:p>
          <a:p>
            <a:r>
              <a:rPr lang="fr-FR" sz="3600" dirty="0" smtClean="0"/>
              <a:t>5-Conclusion </a:t>
            </a:r>
          </a:p>
        </p:txBody>
      </p:sp>
    </p:spTree>
    <p:extLst>
      <p:ext uri="{BB962C8B-B14F-4D97-AF65-F5344CB8AC3E}">
        <p14:creationId xmlns:p14="http://schemas.microsoft.com/office/powerpoint/2010/main" xmlns="" val="1477349686"/>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0" y="1341"/>
            <a:ext cx="9036496" cy="6740027"/>
          </a:xfrm>
        </p:spPr>
        <p:txBody>
          <a:bodyPr>
            <a:normAutofit lnSpcReduction="10000"/>
          </a:bodyPr>
          <a:lstStyle/>
          <a:p>
            <a:endParaRPr lang="fr-FR" sz="3600" dirty="0" smtClean="0"/>
          </a:p>
          <a:p>
            <a:endParaRPr lang="fr-FR" sz="3600" dirty="0" smtClean="0"/>
          </a:p>
          <a:p>
            <a:r>
              <a:rPr lang="fr-FR" sz="3600" dirty="0" smtClean="0"/>
              <a:t>Définition de cancer : Tumeur  ayant tendance à s’accroitre, à détruire les tissus voisin et à donner d’autre tumeurs à distance de son lieu </a:t>
            </a:r>
            <a:r>
              <a:rPr lang="fr-FR" sz="3600" dirty="0" smtClean="0"/>
              <a:t>d’origine.</a:t>
            </a:r>
            <a:endParaRPr lang="fr-FR" sz="3600" dirty="0" smtClean="0"/>
          </a:p>
          <a:p>
            <a:pPr>
              <a:buNone/>
            </a:pPr>
            <a:r>
              <a:rPr lang="fr-FR" sz="3600" dirty="0" smtClean="0"/>
              <a:t> Question: </a:t>
            </a:r>
          </a:p>
          <a:p>
            <a:r>
              <a:rPr lang="fr-FR" sz="3600" dirty="0" smtClean="0"/>
              <a:t>  Quelle sont les risques et les conséquences du cancer du poumon ?</a:t>
            </a:r>
          </a:p>
          <a:p>
            <a:pPr>
              <a:buNone/>
            </a:pPr>
            <a:r>
              <a:rPr lang="fr-FR" sz="3600" dirty="0" smtClean="0"/>
              <a:t>  </a:t>
            </a:r>
            <a:r>
              <a:rPr lang="fr-FR" sz="3600" dirty="0" smtClean="0"/>
              <a:t>  Comment </a:t>
            </a:r>
            <a:r>
              <a:rPr lang="fr-FR" sz="3600" dirty="0" smtClean="0"/>
              <a:t>peut-on l’avoir ?</a:t>
            </a:r>
          </a:p>
          <a:p>
            <a:pPr>
              <a:buNone/>
            </a:pPr>
            <a:r>
              <a:rPr lang="fr-FR" sz="3600" dirty="0" smtClean="0"/>
              <a:t>   </a:t>
            </a:r>
            <a:r>
              <a:rPr lang="fr-FR" sz="3600" dirty="0" smtClean="0"/>
              <a:t>  Comment </a:t>
            </a:r>
            <a:r>
              <a:rPr lang="fr-FR" sz="3600" dirty="0" smtClean="0"/>
              <a:t>en guérir ?</a:t>
            </a:r>
          </a:p>
          <a:p>
            <a:endParaRPr lang="fr-FR" sz="3600" dirty="0" smtClean="0"/>
          </a:p>
          <a:p>
            <a:endParaRPr lang="fr-FR" sz="3600" dirty="0" smtClean="0"/>
          </a:p>
        </p:txBody>
      </p:sp>
      <p:sp>
        <p:nvSpPr>
          <p:cNvPr id="4" name="Flèche droite 3"/>
          <p:cNvSpPr/>
          <p:nvPr/>
        </p:nvSpPr>
        <p:spPr>
          <a:xfrm>
            <a:off x="0" y="4000504"/>
            <a:ext cx="571472"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Flèche droite 4"/>
          <p:cNvSpPr/>
          <p:nvPr/>
        </p:nvSpPr>
        <p:spPr>
          <a:xfrm>
            <a:off x="0" y="5143512"/>
            <a:ext cx="571472"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Flèche droite 5"/>
          <p:cNvSpPr/>
          <p:nvPr/>
        </p:nvSpPr>
        <p:spPr>
          <a:xfrm>
            <a:off x="0" y="5715016"/>
            <a:ext cx="642910"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428596" y="214290"/>
            <a:ext cx="8424102" cy="923330"/>
          </a:xfrm>
          <a:prstGeom prst="rect">
            <a:avLst/>
          </a:prstGeom>
          <a:noFill/>
        </p:spPr>
        <p:txBody>
          <a:bodyPr wrap="none" lIns="91440" tIns="45720" rIns="91440" bIns="45720">
            <a:spAutoFit/>
          </a:bodyPr>
          <a:lstStyle/>
          <a:p>
            <a:pPr algn="ctr"/>
            <a:r>
              <a:rPr lang="fr-FR" sz="5400" b="0" cap="none" spc="0" dirty="0" smtClean="0">
                <a:ln w="10160">
                  <a:solidFill>
                    <a:schemeClr val="accent1"/>
                  </a:solidFill>
                  <a:prstDash val="solid"/>
                </a:ln>
                <a:solidFill>
                  <a:srgbClr val="00B050"/>
                </a:solidFill>
                <a:effectLst>
                  <a:outerShdw blurRad="38100" dist="32000" dir="5400000" algn="tl">
                    <a:srgbClr val="000000">
                      <a:alpha val="30000"/>
                    </a:srgbClr>
                  </a:outerShdw>
                </a:effectLst>
              </a:rPr>
              <a:t>1-DÉFINITION ET QUESTIONS</a:t>
            </a:r>
            <a:endParaRPr lang="fr-FR" sz="5400" b="0" cap="none" spc="0" dirty="0">
              <a:ln w="10160">
                <a:solidFill>
                  <a:schemeClr val="accent1"/>
                </a:solidFill>
                <a:prstDash val="solid"/>
              </a:ln>
              <a:solidFill>
                <a:srgbClr val="00B050"/>
              </a:solidFill>
              <a:effectLst>
                <a:outerShdw blurRad="38100" dist="32000" dir="5400000" algn="tl">
                  <a:srgbClr val="000000">
                    <a:alpha val="30000"/>
                  </a:srgbClr>
                </a:outerShdw>
              </a:effectLst>
            </a:endParaRPr>
          </a:p>
        </p:txBody>
      </p:sp>
    </p:spTree>
    <p:extLst>
      <p:ext uri="{BB962C8B-B14F-4D97-AF65-F5344CB8AC3E}">
        <p14:creationId xmlns:p14="http://schemas.microsoft.com/office/powerpoint/2010/main" xmlns="" val="3595998561"/>
      </p:ext>
    </p:extLst>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 </a:t>
            </a:r>
            <a:endParaRPr lang="fr-FR" dirty="0"/>
          </a:p>
        </p:txBody>
      </p:sp>
      <p:sp>
        <p:nvSpPr>
          <p:cNvPr id="4" name="Espace réservé du contenu 2"/>
          <p:cNvSpPr>
            <a:spLocks noGrp="1"/>
          </p:cNvSpPr>
          <p:nvPr>
            <p:ph idx="1"/>
          </p:nvPr>
        </p:nvSpPr>
        <p:spPr>
          <a:xfrm>
            <a:off x="214282" y="1100628"/>
            <a:ext cx="8715436" cy="5471644"/>
          </a:xfrm>
        </p:spPr>
        <p:txBody>
          <a:bodyPr>
            <a:normAutofit/>
          </a:bodyPr>
          <a:lstStyle/>
          <a:p>
            <a:r>
              <a:rPr lang="fr-FR" dirty="0" smtClean="0"/>
              <a:t>Le tabagisme est la cause principale des cancers broncho-pulmonaires primitifs. La fumée, que le fumeur avale, passe les bronches qui le conduisent aux poumons. Les petites particules qui adhérent aux parois des bronches provoquent des irritations , et les poumons s’encrassent d’un goudron brin et gluant, fait de substances chimiques. </a:t>
            </a:r>
          </a:p>
          <a:p>
            <a:r>
              <a:rPr lang="fr-FR" dirty="0" smtClean="0">
                <a:solidFill>
                  <a:srgbClr val="FF0000"/>
                </a:solidFill>
              </a:rPr>
              <a:t>Le cancer broncho-pulmonaire est un cancer qui touche le poumon et les </a:t>
            </a:r>
            <a:r>
              <a:rPr lang="fr-FR" dirty="0" smtClean="0">
                <a:solidFill>
                  <a:srgbClr val="FF0000"/>
                </a:solidFill>
                <a:hlinkClick r:id="rId2"/>
              </a:rPr>
              <a:t>bronches</a:t>
            </a:r>
            <a:r>
              <a:rPr lang="fr-FR" dirty="0" smtClean="0">
                <a:solidFill>
                  <a:srgbClr val="FF0000"/>
                </a:solidFill>
              </a:rPr>
              <a:t>. </a:t>
            </a:r>
          </a:p>
        </p:txBody>
      </p:sp>
      <p:sp>
        <p:nvSpPr>
          <p:cNvPr id="5" name="Rectangle 4"/>
          <p:cNvSpPr/>
          <p:nvPr/>
        </p:nvSpPr>
        <p:spPr>
          <a:xfrm>
            <a:off x="2214546" y="142852"/>
            <a:ext cx="5020220" cy="923330"/>
          </a:xfrm>
          <a:prstGeom prst="rect">
            <a:avLst/>
          </a:prstGeom>
          <a:noFill/>
        </p:spPr>
        <p:txBody>
          <a:bodyPr wrap="none" lIns="91440" tIns="45720" rIns="91440" bIns="45720">
            <a:spAutoFit/>
          </a:bodyPr>
          <a:lstStyle/>
          <a:p>
            <a:pPr algn="ctr"/>
            <a:r>
              <a:rPr lang="fr-FR"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2-LE TABAGISME</a:t>
            </a:r>
            <a:endParaRPr lang="fr-FR"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6146" name="Picture 2"/>
          <p:cNvPicPr>
            <a:picLocks noChangeAspect="1" noChangeArrowheads="1"/>
          </p:cNvPicPr>
          <p:nvPr/>
        </p:nvPicPr>
        <p:blipFill>
          <a:blip r:embed="rId3"/>
          <a:srcRect/>
          <a:stretch>
            <a:fillRect/>
          </a:stretch>
        </p:blipFill>
        <p:spPr bwMode="auto">
          <a:xfrm>
            <a:off x="2643174" y="3857628"/>
            <a:ext cx="3429024" cy="2809880"/>
          </a:xfrm>
          <a:prstGeom prst="rect">
            <a:avLst/>
          </a:prstGeom>
          <a:noFill/>
          <a:ln w="9525">
            <a:noFill/>
            <a:miter lim="800000"/>
            <a:headEnd/>
            <a:tailEnd/>
          </a:ln>
          <a:effectLst/>
        </p:spPr>
      </p:pic>
    </p:spTree>
    <p:extLst>
      <p:ext uri="{BB962C8B-B14F-4D97-AF65-F5344CB8AC3E}">
        <p14:creationId xmlns:p14="http://schemas.microsoft.com/office/powerpoint/2010/main" xmlns="" val="2769995536"/>
      </p:ext>
    </p:extLst>
  </p:cSld>
  <p:clrMapOvr>
    <a:masterClrMapping/>
  </p:clrMapOvr>
  <p:transition>
    <p:blind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214290"/>
            <a:ext cx="8229600" cy="6429420"/>
          </a:xfrm>
        </p:spPr>
        <p:txBody>
          <a:bodyPr/>
          <a:lstStyle/>
          <a:p>
            <a:r>
              <a:rPr lang="fr-FR" dirty="0" smtClean="0"/>
              <a:t>La principale cause du cancer du poumon est le tabagisme. Des chercheurs ont estimé que plus de 90 % des cas de cancer du poumon chez les hommes et au moins 70 % de ceux chez les femmes sont causés directement par le tabagisme.</a:t>
            </a:r>
          </a:p>
          <a:p>
            <a:endParaRPr lang="fr-FR" dirty="0" smtClean="0"/>
          </a:p>
          <a:p>
            <a:endParaRPr lang="fr-FR" dirty="0" smtClean="0"/>
          </a:p>
          <a:p>
            <a:r>
              <a:rPr lang="fr-FR" dirty="0" smtClean="0"/>
              <a:t>Un fumeur passif a aussi des risques d’attraper un cancer, environ 35% de chance.</a:t>
            </a:r>
          </a:p>
          <a:p>
            <a:pPr>
              <a:buNone/>
            </a:pPr>
            <a:endParaRPr lang="fr-FR" dirty="0" smtClean="0"/>
          </a:p>
        </p:txBody>
      </p:sp>
      <p:pic>
        <p:nvPicPr>
          <p:cNvPr id="1026" name="Picture 2"/>
          <p:cNvPicPr>
            <a:picLocks noChangeAspect="1" noChangeArrowheads="1"/>
          </p:cNvPicPr>
          <p:nvPr/>
        </p:nvPicPr>
        <p:blipFill>
          <a:blip r:embed="rId2"/>
          <a:srcRect/>
          <a:stretch>
            <a:fillRect/>
          </a:stretch>
        </p:blipFill>
        <p:spPr bwMode="auto">
          <a:xfrm>
            <a:off x="142844" y="3621394"/>
            <a:ext cx="4357718" cy="3046116"/>
          </a:xfrm>
          <a:prstGeom prst="rect">
            <a:avLst/>
          </a:prstGeom>
          <a:noFill/>
          <a:ln w="9525">
            <a:noFill/>
            <a:miter lim="800000"/>
            <a:headEnd/>
            <a:tailEnd/>
          </a:ln>
          <a:effectLst/>
        </p:spPr>
      </p:pic>
      <p:pic>
        <p:nvPicPr>
          <p:cNvPr id="2050" name="Picture 2"/>
          <p:cNvPicPr>
            <a:picLocks noChangeAspect="1" noChangeArrowheads="1"/>
          </p:cNvPicPr>
          <p:nvPr/>
        </p:nvPicPr>
        <p:blipFill>
          <a:blip r:embed="rId3"/>
          <a:srcRect/>
          <a:stretch>
            <a:fillRect/>
          </a:stretch>
        </p:blipFill>
        <p:spPr bwMode="auto">
          <a:xfrm>
            <a:off x="4500561" y="3571876"/>
            <a:ext cx="4582441" cy="3071834"/>
          </a:xfrm>
          <a:prstGeom prst="rect">
            <a:avLst/>
          </a:prstGeom>
          <a:noFill/>
          <a:ln w="9525">
            <a:noFill/>
            <a:miter lim="800000"/>
            <a:headEnd/>
            <a:tailEnd/>
          </a:ln>
          <a:effectLst/>
        </p:spPr>
      </p:pic>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srcRect/>
          <a:stretch>
            <a:fillRect/>
          </a:stretch>
        </p:blipFill>
        <p:spPr bwMode="auto">
          <a:xfrm>
            <a:off x="0" y="0"/>
            <a:ext cx="4857752" cy="6858000"/>
          </a:xfrm>
          <a:prstGeom prst="rect">
            <a:avLst/>
          </a:prstGeom>
          <a:noFill/>
          <a:ln w="9525">
            <a:noFill/>
            <a:miter lim="800000"/>
            <a:headEnd/>
            <a:tailEnd/>
          </a:ln>
          <a:effectLst/>
        </p:spPr>
      </p:pic>
      <p:sp>
        <p:nvSpPr>
          <p:cNvPr id="3" name="ZoneTexte 2"/>
          <p:cNvSpPr txBox="1"/>
          <p:nvPr/>
        </p:nvSpPr>
        <p:spPr>
          <a:xfrm>
            <a:off x="5357818" y="714356"/>
            <a:ext cx="3357586" cy="4832092"/>
          </a:xfrm>
          <a:prstGeom prst="rect">
            <a:avLst/>
          </a:prstGeom>
          <a:noFill/>
        </p:spPr>
        <p:txBody>
          <a:bodyPr wrap="square" rtlCol="0">
            <a:spAutoFit/>
          </a:bodyPr>
          <a:lstStyle/>
          <a:p>
            <a:r>
              <a:rPr lang="fr-FR" sz="4400" dirty="0" smtClean="0"/>
              <a:t>Il y a beaucoup de substances dangereuses pour </a:t>
            </a:r>
            <a:r>
              <a:rPr lang="fr-FR" sz="4400" dirty="0" smtClean="0"/>
              <a:t>l’organisme humain.</a:t>
            </a:r>
            <a:endParaRPr lang="fr-FR" sz="4400" dirty="0"/>
          </a:p>
        </p:txBody>
      </p:sp>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ctr"/>
            <a:r>
              <a:rPr lang="fr-FR" sz="6000" spc="0" dirty="0" smtClean="0">
                <a:ln w="17780" cmpd="sng">
                  <a:solidFill>
                    <a:srgbClr val="FFFFFF"/>
                  </a:solidFill>
                  <a:prstDash val="solid"/>
                  <a:miter lim="800000"/>
                </a:ln>
                <a:solidFill>
                  <a:srgbClr val="00B0F0"/>
                </a:solidFill>
                <a:effectLst>
                  <a:outerShdw blurRad="50800" algn="tl" rotWithShape="0">
                    <a:srgbClr val="000000"/>
                  </a:outerShdw>
                </a:effectLst>
              </a:rPr>
              <a:t>3-LES SYMPTÔMES</a:t>
            </a:r>
            <a:endParaRPr lang="fr-FR" sz="6000" spc="0" dirty="0">
              <a:ln w="17780" cmpd="sng">
                <a:solidFill>
                  <a:srgbClr val="FFFFFF"/>
                </a:solidFill>
                <a:prstDash val="solid"/>
                <a:miter lim="800000"/>
              </a:ln>
              <a:solidFill>
                <a:srgbClr val="00B0F0"/>
              </a:solidFill>
              <a:effectLst>
                <a:outerShdw blurRad="50800" algn="tl" rotWithShape="0">
                  <a:srgbClr val="000000"/>
                </a:outerShdw>
              </a:effectLst>
            </a:endParaRPr>
          </a:p>
        </p:txBody>
      </p:sp>
      <p:sp>
        <p:nvSpPr>
          <p:cNvPr id="3" name="Espace réservé du contenu 2"/>
          <p:cNvSpPr>
            <a:spLocks noGrp="1"/>
          </p:cNvSpPr>
          <p:nvPr>
            <p:ph idx="1"/>
          </p:nvPr>
        </p:nvSpPr>
        <p:spPr/>
        <p:txBody>
          <a:bodyPr>
            <a:noAutofit/>
          </a:bodyPr>
          <a:lstStyle/>
          <a:p>
            <a:pPr>
              <a:buNone/>
            </a:pPr>
            <a:r>
              <a:rPr lang="fr-FR" sz="3200" dirty="0" smtClean="0"/>
              <a:t>Les symptômes du cancer du poumon sont:</a:t>
            </a:r>
          </a:p>
          <a:p>
            <a:r>
              <a:rPr lang="fr-FR" sz="3200" dirty="0" smtClean="0"/>
              <a:t>Toux sèche, tenace, </a:t>
            </a:r>
            <a:r>
              <a:rPr lang="fr-FR" sz="3200" dirty="0" smtClean="0"/>
              <a:t>persistante.</a:t>
            </a:r>
            <a:endParaRPr lang="fr-FR" sz="3200" dirty="0" smtClean="0"/>
          </a:p>
          <a:p>
            <a:r>
              <a:rPr lang="fr-FR" sz="3200" dirty="0" smtClean="0"/>
              <a:t>Douleurs thoraciques </a:t>
            </a:r>
            <a:r>
              <a:rPr lang="fr-FR" sz="3200" dirty="0" smtClean="0"/>
              <a:t>persistantes. </a:t>
            </a:r>
            <a:endParaRPr lang="fr-FR" sz="3200" dirty="0" smtClean="0"/>
          </a:p>
          <a:p>
            <a:r>
              <a:rPr lang="fr-FR" sz="3200" dirty="0" smtClean="0"/>
              <a:t>Inflammations pulmonaires </a:t>
            </a:r>
            <a:r>
              <a:rPr lang="fr-FR" sz="3200" dirty="0" smtClean="0"/>
              <a:t>fréquentes.</a:t>
            </a:r>
            <a:endParaRPr lang="fr-FR" sz="3200" dirty="0" smtClean="0"/>
          </a:p>
          <a:p>
            <a:r>
              <a:rPr lang="fr-FR" sz="3200" dirty="0" smtClean="0"/>
              <a:t>Fièvre sans cause </a:t>
            </a:r>
            <a:r>
              <a:rPr lang="fr-FR" sz="3200" dirty="0" smtClean="0"/>
              <a:t>apparente.</a:t>
            </a:r>
            <a:endParaRPr lang="fr-FR" sz="3200" dirty="0" smtClean="0"/>
          </a:p>
          <a:p>
            <a:r>
              <a:rPr lang="fr-FR" sz="3200" dirty="0" smtClean="0"/>
              <a:t>Manque d’appétit.</a:t>
            </a:r>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ctr"/>
            <a:r>
              <a:rPr lang="fr-FR" sz="6600" spc="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 4-LES RISQUES</a:t>
            </a:r>
            <a:endParaRPr lang="fr-FR" sz="6600"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
        <p:nvSpPr>
          <p:cNvPr id="3" name="Espace réservé du contenu 2"/>
          <p:cNvSpPr>
            <a:spLocks noGrp="1"/>
          </p:cNvSpPr>
          <p:nvPr>
            <p:ph idx="1"/>
          </p:nvPr>
        </p:nvSpPr>
        <p:spPr/>
        <p:txBody>
          <a:bodyPr>
            <a:noAutofit/>
          </a:bodyPr>
          <a:lstStyle/>
          <a:p>
            <a:pPr lvl="1"/>
            <a:r>
              <a:rPr lang="fr-FR" sz="2800" dirty="0" smtClean="0"/>
              <a:t>On peut mourir d’un cancer du poumon mais nous pouvons aussi en guérir selon le type de cellule </a:t>
            </a:r>
            <a:r>
              <a:rPr lang="fr-FR" sz="2800" dirty="0" smtClean="0"/>
              <a:t>cancéreuse.</a:t>
            </a:r>
            <a:endParaRPr lang="fr-FR" sz="2800" dirty="0" smtClean="0"/>
          </a:p>
          <a:p>
            <a:pPr lvl="1"/>
            <a:endParaRPr lang="fr-FR" sz="2800" dirty="0" smtClean="0"/>
          </a:p>
          <a:p>
            <a:pPr lvl="1"/>
            <a:r>
              <a:rPr lang="fr-FR" sz="2800" dirty="0" smtClean="0"/>
              <a:t>Le traitement du cancer du poumon dépend du type de cellule exact du cancer, de l’extension du cancer, et de l’état général de santé du patient. Les traitements les plus courants comprennent la chirurgie, la chimiothérapie et les divers types de radiothérapie. </a:t>
            </a:r>
          </a:p>
        </p:txBody>
      </p:sp>
    </p:spTree>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1026" name="Picture 2"/>
          <p:cNvPicPr>
            <a:picLocks noGrp="1" noChangeAspect="1" noChangeArrowheads="1"/>
          </p:cNvPicPr>
          <p:nvPr>
            <p:ph idx="1"/>
          </p:nvPr>
        </p:nvPicPr>
        <p:blipFill>
          <a:blip r:embed="rId2"/>
          <a:srcRect/>
          <a:stretch>
            <a:fillRect/>
          </a:stretch>
        </p:blipFill>
        <p:spPr bwMode="auto">
          <a:xfrm>
            <a:off x="15845" y="-71462"/>
            <a:ext cx="9128155" cy="6858000"/>
          </a:xfrm>
          <a:prstGeom prst="rect">
            <a:avLst/>
          </a:prstGeom>
          <a:noFill/>
          <a:ln w="9525">
            <a:noFill/>
            <a:miter lim="800000"/>
            <a:headEnd/>
            <a:tailEnd/>
          </a:ln>
          <a:effectLst/>
        </p:spPr>
      </p:pic>
    </p:spTree>
  </p:cSld>
  <p:clrMapOvr>
    <a:masterClrMapping/>
  </p:clrMapOvr>
  <p:transition>
    <p:wheel spokes="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ctr"/>
            <a:r>
              <a:rPr lang="fr-FR" sz="4800" dirty="0" smtClean="0"/>
              <a:t>5-CONCLUSION</a:t>
            </a:r>
            <a:endParaRPr lang="fr-FR" sz="4800" dirty="0"/>
          </a:p>
        </p:txBody>
      </p:sp>
      <p:sp>
        <p:nvSpPr>
          <p:cNvPr id="3" name="Espace réservé du contenu 2"/>
          <p:cNvSpPr>
            <a:spLocks noGrp="1"/>
          </p:cNvSpPr>
          <p:nvPr>
            <p:ph idx="1"/>
          </p:nvPr>
        </p:nvSpPr>
        <p:spPr/>
        <p:txBody>
          <a:bodyPr>
            <a:normAutofit fontScale="25000" lnSpcReduction="20000"/>
          </a:bodyPr>
          <a:lstStyle/>
          <a:p>
            <a:pPr>
              <a:buNone/>
            </a:pPr>
            <a:r>
              <a:rPr lang="fr-FR" sz="14400" dirty="0" smtClean="0"/>
              <a:t>La principale cause du cancer du poumon est le tabagisme actif. Le tabagisme passif peut aussi tué l’environnement du fumeur. </a:t>
            </a:r>
          </a:p>
          <a:p>
            <a:pPr>
              <a:buNone/>
            </a:pPr>
            <a:r>
              <a:rPr lang="fr-FR" sz="14400" dirty="0" smtClean="0"/>
              <a:t>Il y a aussi des symptômes qui permettent de savoir si le fumeur a le cancer du poumon comme une toux sèche.</a:t>
            </a:r>
          </a:p>
          <a:p>
            <a:pPr>
              <a:buNone/>
            </a:pPr>
            <a:r>
              <a:rPr lang="fr-FR" sz="14400" dirty="0" smtClean="0"/>
              <a:t>Le cancer du poumon peut être guéri selon le type de cellules du cancer dans le cas </a:t>
            </a:r>
            <a:r>
              <a:rPr lang="fr-FR" sz="14400" dirty="0" smtClean="0"/>
              <a:t>contraire, on meurt du cancer du poumon.</a:t>
            </a:r>
            <a:endParaRPr lang="fr-FR" sz="14400" dirty="0" smtClean="0"/>
          </a:p>
          <a:p>
            <a:pPr>
              <a:buNone/>
            </a:pPr>
            <a:endParaRPr lang="fr-FR" dirty="0" smtClean="0"/>
          </a:p>
          <a:p>
            <a:pPr>
              <a:buNone/>
            </a:pPr>
            <a:r>
              <a:rPr lang="fr-FR" dirty="0" smtClean="0"/>
              <a:t>				 </a:t>
            </a:r>
            <a:endParaRPr lang="fr-FR"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ailles">
  <a:themeElements>
    <a:clrScheme name="Mailles">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é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ailles">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188</TotalTime>
  <Words>397</Words>
  <Application>Microsoft Office PowerPoint</Application>
  <PresentationFormat>Affichage à l'écran (4:3)</PresentationFormat>
  <Paragraphs>42</Paragraphs>
  <Slides>9</Slides>
  <Notes>1</Notes>
  <HiddenSlides>0</HiddenSlides>
  <MMClips>0</MMClips>
  <ScaleCrop>false</ScaleCrop>
  <HeadingPairs>
    <vt:vector size="4" baseType="variant">
      <vt:variant>
        <vt:lpstr>Thème</vt:lpstr>
      </vt:variant>
      <vt:variant>
        <vt:i4>1</vt:i4>
      </vt:variant>
      <vt:variant>
        <vt:lpstr>Titres des diapositives</vt:lpstr>
      </vt:variant>
      <vt:variant>
        <vt:i4>9</vt:i4>
      </vt:variant>
    </vt:vector>
  </HeadingPairs>
  <TitlesOfParts>
    <vt:vector size="10" baseType="lpstr">
      <vt:lpstr>Mailles</vt:lpstr>
      <vt:lpstr>Diapositive 1</vt:lpstr>
      <vt:lpstr>Diapositive 2</vt:lpstr>
      <vt:lpstr> </vt:lpstr>
      <vt:lpstr>Diapositive 4</vt:lpstr>
      <vt:lpstr>Diapositive 5</vt:lpstr>
      <vt:lpstr>3-LES SYMPTÔMES</vt:lpstr>
      <vt:lpstr> 4-LES RISQUES</vt:lpstr>
      <vt:lpstr>Diapositive 8</vt:lpstr>
      <vt:lpstr>5-CONCLUSION</vt:lpstr>
    </vt:vector>
  </TitlesOfParts>
  <Company>adn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cancer du poumon</dc:title>
  <dc:creator>antoine.malenfant</dc:creator>
  <cp:lastModifiedBy>antoine.malenfant</cp:lastModifiedBy>
  <cp:revision>23</cp:revision>
  <dcterms:created xsi:type="dcterms:W3CDTF">2013-01-07T10:16:44Z</dcterms:created>
  <dcterms:modified xsi:type="dcterms:W3CDTF">2013-02-05T15:05:38Z</dcterms:modified>
</cp:coreProperties>
</file>