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2" r:id="rId7"/>
    <p:sldId id="275" r:id="rId8"/>
    <p:sldId id="261" r:id="rId9"/>
    <p:sldId id="263" r:id="rId10"/>
    <p:sldId id="264" r:id="rId11"/>
    <p:sldId id="265" r:id="rId12"/>
    <p:sldId id="267" r:id="rId13"/>
    <p:sldId id="268" r:id="rId14"/>
    <p:sldId id="269" r:id="rId15"/>
    <p:sldId id="270" r:id="rId16"/>
    <p:sldId id="272" r:id="rId17"/>
    <p:sldId id="273" r:id="rId18"/>
    <p:sldId id="274" r:id="rId19"/>
    <p:sldId id="266" r:id="rId20"/>
    <p:sldId id="276" r:id="rId21"/>
    <p:sldId id="277" r:id="rId22"/>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50" d="100"/>
          <a:sy n="50" d="100"/>
        </p:scale>
        <p:origin x="-1253" y="-67"/>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Modifiez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968FCB0E-4176-4C2C-BB8F-FE11FDD7B0D3}" type="datetimeFigureOut">
              <a:rPr lang="fr-FR" smtClean="0"/>
              <a:pPr/>
              <a:t>04/11/2012</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08A0458-0705-4D1C-A4E9-7DED3E763E63}" type="slidenum">
              <a:rPr lang="fr-FR" smtClean="0"/>
              <a:pPr/>
              <a:t>‹N°›</a:t>
            </a:fld>
            <a:endParaRPr lang="fr-FR"/>
          </a:p>
        </p:txBody>
      </p:sp>
    </p:spTree>
    <p:extLst>
      <p:ext uri="{BB962C8B-B14F-4D97-AF65-F5344CB8AC3E}">
        <p14:creationId xmlns:p14="http://schemas.microsoft.com/office/powerpoint/2010/main" xmlns="" val="21706271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68FCB0E-4176-4C2C-BB8F-FE11FDD7B0D3}" type="datetimeFigureOut">
              <a:rPr lang="fr-FR" smtClean="0"/>
              <a:pPr/>
              <a:t>04/11/2012</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08A0458-0705-4D1C-A4E9-7DED3E763E63}" type="slidenum">
              <a:rPr lang="fr-FR" smtClean="0"/>
              <a:pPr/>
              <a:t>‹N°›</a:t>
            </a:fld>
            <a:endParaRPr lang="fr-FR"/>
          </a:p>
        </p:txBody>
      </p:sp>
    </p:spTree>
    <p:extLst>
      <p:ext uri="{BB962C8B-B14F-4D97-AF65-F5344CB8AC3E}">
        <p14:creationId xmlns:p14="http://schemas.microsoft.com/office/powerpoint/2010/main" xmlns="" val="25226839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968FCB0E-4176-4C2C-BB8F-FE11FDD7B0D3}" type="datetimeFigureOut">
              <a:rPr lang="fr-FR" smtClean="0"/>
              <a:pPr/>
              <a:t>04/11/2012</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08A0458-0705-4D1C-A4E9-7DED3E763E63}" type="slidenum">
              <a:rPr lang="fr-FR" smtClean="0"/>
              <a:pPr/>
              <a:t>‹N°›</a:t>
            </a:fld>
            <a:endParaRPr lang="fr-FR"/>
          </a:p>
        </p:txBody>
      </p:sp>
    </p:spTree>
    <p:extLst>
      <p:ext uri="{BB962C8B-B14F-4D97-AF65-F5344CB8AC3E}">
        <p14:creationId xmlns:p14="http://schemas.microsoft.com/office/powerpoint/2010/main" xmlns="" val="1621135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968FCB0E-4176-4C2C-BB8F-FE11FDD7B0D3}" type="datetimeFigureOut">
              <a:rPr lang="fr-FR" smtClean="0"/>
              <a:pPr/>
              <a:t>04/11/2012</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408A0458-0705-4D1C-A4E9-7DED3E763E63}" type="slidenum">
              <a:rPr lang="fr-FR" smtClean="0"/>
              <a:pPr/>
              <a:t>‹N°›</a:t>
            </a:fld>
            <a:endParaRPr lang="fr-FR"/>
          </a:p>
        </p:txBody>
      </p:sp>
    </p:spTree>
    <p:extLst>
      <p:ext uri="{BB962C8B-B14F-4D97-AF65-F5344CB8AC3E}">
        <p14:creationId xmlns:p14="http://schemas.microsoft.com/office/powerpoint/2010/main" xmlns="" val="36722961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968FCB0E-4176-4C2C-BB8F-FE11FDD7B0D3}" type="datetimeFigureOut">
              <a:rPr lang="fr-FR" smtClean="0"/>
              <a:pPr/>
              <a:t>04/11/2012</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408A0458-0705-4D1C-A4E9-7DED3E763E63}" type="slidenum">
              <a:rPr lang="fr-FR" smtClean="0"/>
              <a:pPr/>
              <a:t>‹N°›</a:t>
            </a:fld>
            <a:endParaRPr lang="fr-FR"/>
          </a:p>
        </p:txBody>
      </p:sp>
    </p:spTree>
    <p:extLst>
      <p:ext uri="{BB962C8B-B14F-4D97-AF65-F5344CB8AC3E}">
        <p14:creationId xmlns:p14="http://schemas.microsoft.com/office/powerpoint/2010/main" xmlns="" val="34144735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968FCB0E-4176-4C2C-BB8F-FE11FDD7B0D3}" type="datetimeFigureOut">
              <a:rPr lang="fr-FR" smtClean="0"/>
              <a:pPr/>
              <a:t>04/11/2012</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408A0458-0705-4D1C-A4E9-7DED3E763E63}" type="slidenum">
              <a:rPr lang="fr-FR" smtClean="0"/>
              <a:pPr/>
              <a:t>‹N°›</a:t>
            </a:fld>
            <a:endParaRPr lang="fr-FR"/>
          </a:p>
        </p:txBody>
      </p:sp>
    </p:spTree>
    <p:extLst>
      <p:ext uri="{BB962C8B-B14F-4D97-AF65-F5344CB8AC3E}">
        <p14:creationId xmlns:p14="http://schemas.microsoft.com/office/powerpoint/2010/main" xmlns="" val="22057949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968FCB0E-4176-4C2C-BB8F-FE11FDD7B0D3}" type="datetimeFigureOut">
              <a:rPr lang="fr-FR" smtClean="0"/>
              <a:pPr/>
              <a:t>04/11/2012</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408A0458-0705-4D1C-A4E9-7DED3E763E63}" type="slidenum">
              <a:rPr lang="fr-FR" smtClean="0"/>
              <a:pPr/>
              <a:t>‹N°›</a:t>
            </a:fld>
            <a:endParaRPr lang="fr-FR"/>
          </a:p>
        </p:txBody>
      </p:sp>
    </p:spTree>
    <p:extLst>
      <p:ext uri="{BB962C8B-B14F-4D97-AF65-F5344CB8AC3E}">
        <p14:creationId xmlns:p14="http://schemas.microsoft.com/office/powerpoint/2010/main" xmlns="" val="18655867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968FCB0E-4176-4C2C-BB8F-FE11FDD7B0D3}" type="datetimeFigureOut">
              <a:rPr lang="fr-FR" smtClean="0"/>
              <a:pPr/>
              <a:t>04/11/2012</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408A0458-0705-4D1C-A4E9-7DED3E763E63}" type="slidenum">
              <a:rPr lang="fr-FR" smtClean="0"/>
              <a:pPr/>
              <a:t>‹N°›</a:t>
            </a:fld>
            <a:endParaRPr lang="fr-FR"/>
          </a:p>
        </p:txBody>
      </p:sp>
    </p:spTree>
    <p:extLst>
      <p:ext uri="{BB962C8B-B14F-4D97-AF65-F5344CB8AC3E}">
        <p14:creationId xmlns:p14="http://schemas.microsoft.com/office/powerpoint/2010/main" xmlns="" val="22182366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968FCB0E-4176-4C2C-BB8F-FE11FDD7B0D3}" type="datetimeFigureOut">
              <a:rPr lang="fr-FR" smtClean="0"/>
              <a:pPr/>
              <a:t>04/11/2012</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408A0458-0705-4D1C-A4E9-7DED3E763E63}" type="slidenum">
              <a:rPr lang="fr-FR" smtClean="0"/>
              <a:pPr/>
              <a:t>‹N°›</a:t>
            </a:fld>
            <a:endParaRPr lang="fr-FR"/>
          </a:p>
        </p:txBody>
      </p:sp>
    </p:spTree>
    <p:extLst>
      <p:ext uri="{BB962C8B-B14F-4D97-AF65-F5344CB8AC3E}">
        <p14:creationId xmlns:p14="http://schemas.microsoft.com/office/powerpoint/2010/main" xmlns="" val="42047819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68FCB0E-4176-4C2C-BB8F-FE11FDD7B0D3}" type="datetimeFigureOut">
              <a:rPr lang="fr-FR" smtClean="0"/>
              <a:pPr/>
              <a:t>04/11/2012</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08A0458-0705-4D1C-A4E9-7DED3E763E63}" type="slidenum">
              <a:rPr lang="fr-FR" smtClean="0"/>
              <a:pPr/>
              <a:t>‹N°›</a:t>
            </a:fld>
            <a:endParaRPr lang="fr-FR"/>
          </a:p>
        </p:txBody>
      </p:sp>
    </p:spTree>
    <p:extLst>
      <p:ext uri="{BB962C8B-B14F-4D97-AF65-F5344CB8AC3E}">
        <p14:creationId xmlns:p14="http://schemas.microsoft.com/office/powerpoint/2010/main" xmlns="" val="33165697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68FCB0E-4176-4C2C-BB8F-FE11FDD7B0D3}" type="datetimeFigureOut">
              <a:rPr lang="fr-FR" smtClean="0"/>
              <a:pPr/>
              <a:t>04/11/2012</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08A0458-0705-4D1C-A4E9-7DED3E763E63}" type="slidenum">
              <a:rPr lang="fr-FR" smtClean="0"/>
              <a:pPr/>
              <a:t>‹N°›</a:t>
            </a:fld>
            <a:endParaRPr lang="fr-FR"/>
          </a:p>
        </p:txBody>
      </p:sp>
    </p:spTree>
    <p:extLst>
      <p:ext uri="{BB962C8B-B14F-4D97-AF65-F5344CB8AC3E}">
        <p14:creationId xmlns:p14="http://schemas.microsoft.com/office/powerpoint/2010/main" xmlns="" val="14854299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8FCB0E-4176-4C2C-BB8F-FE11FDD7B0D3}" type="datetimeFigureOut">
              <a:rPr lang="fr-FR" smtClean="0"/>
              <a:pPr/>
              <a:t>04/11/2012</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08A0458-0705-4D1C-A4E9-7DED3E763E63}" type="slidenum">
              <a:rPr lang="fr-FR" smtClean="0"/>
              <a:pPr/>
              <a:t>‹N°›</a:t>
            </a:fld>
            <a:endParaRPr lang="fr-FR"/>
          </a:p>
        </p:txBody>
      </p:sp>
    </p:spTree>
    <p:extLst>
      <p:ext uri="{BB962C8B-B14F-4D97-AF65-F5344CB8AC3E}">
        <p14:creationId xmlns:p14="http://schemas.microsoft.com/office/powerpoint/2010/main" xmlns="" val="28684227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pn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7.xml"/><Relationship Id="rId5" Type="http://schemas.openxmlformats.org/officeDocument/2006/relationships/image" Target="../media/image26.jpeg"/><Relationship Id="rId4" Type="http://schemas.openxmlformats.org/officeDocument/2006/relationships/image" Target="../media/image25.jpeg"/></Relationships>
</file>

<file path=ppt/slides/_rels/slide1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2.xml"/><Relationship Id="rId4" Type="http://schemas.openxmlformats.org/officeDocument/2006/relationships/image" Target="../media/image33.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 name="Sous-titre 2"/>
          <p:cNvSpPr>
            <a:spLocks noGrp="1"/>
          </p:cNvSpPr>
          <p:nvPr>
            <p:ph type="subTitle" idx="1"/>
          </p:nvPr>
        </p:nvSpPr>
        <p:spPr>
          <a:xfrm>
            <a:off x="467544" y="332655"/>
            <a:ext cx="8136904" cy="1611975"/>
          </a:xfrm>
        </p:spPr>
        <p:txBody>
          <a:bodyPr>
            <a:normAutofit/>
          </a:bodyPr>
          <a:lstStyle/>
          <a:p>
            <a:r>
              <a:rPr lang="fr-FR" sz="3600" b="1" dirty="0" smtClean="0">
                <a:solidFill>
                  <a:schemeClr val="accent2"/>
                </a:solidFill>
                <a:latin typeface="Comic Sans MS" pitchFamily="66" charset="0"/>
              </a:rPr>
              <a:t>LES JOUEURS DE SKAT</a:t>
            </a:r>
          </a:p>
          <a:p>
            <a:r>
              <a:rPr lang="fr-FR" sz="3600" b="1" dirty="0" smtClean="0">
                <a:solidFill>
                  <a:schemeClr val="accent2"/>
                </a:solidFill>
                <a:latin typeface="Comic Sans MS" pitchFamily="66" charset="0"/>
              </a:rPr>
              <a:t> D’OTTO DIX </a:t>
            </a:r>
            <a:endParaRPr lang="fr-FR" sz="3600" b="1" dirty="0">
              <a:solidFill>
                <a:schemeClr val="accent2"/>
              </a:solidFill>
              <a:latin typeface="Comic Sans MS" pitchFamily="66" charset="0"/>
            </a:endParaRPr>
          </a:p>
        </p:txBody>
      </p:sp>
      <p:pic>
        <p:nvPicPr>
          <p:cNvPr id="4" name="Picture 3"/>
          <p:cNvPicPr>
            <a:picLocks noChangeAspect="1" noChangeArrowheads="1"/>
          </p:cNvPicPr>
          <p:nvPr/>
        </p:nvPicPr>
        <p:blipFill>
          <a:blip r:embed="rId2"/>
          <a:srcRect/>
          <a:stretch>
            <a:fillRect/>
          </a:stretch>
        </p:blipFill>
        <p:spPr bwMode="auto">
          <a:xfrm>
            <a:off x="323527" y="1714488"/>
            <a:ext cx="4081339" cy="4869143"/>
          </a:xfrm>
          <a:prstGeom prst="rect">
            <a:avLst/>
          </a:prstGeom>
          <a:ln>
            <a:noFill/>
          </a:ln>
          <a:effectLst>
            <a:softEdge rad="112500"/>
          </a:effectLst>
        </p:spPr>
      </p:pic>
      <p:pic>
        <p:nvPicPr>
          <p:cNvPr id="7170" name="Picture 2" descr="http://www.museothyssen.org/microsites/otto_dix/img/hugo/10.jpg"/>
          <p:cNvPicPr>
            <a:picLocks noChangeAspect="1" noChangeArrowheads="1"/>
          </p:cNvPicPr>
          <p:nvPr/>
        </p:nvPicPr>
        <p:blipFill>
          <a:blip r:embed="rId3"/>
          <a:srcRect l="7421"/>
          <a:stretch>
            <a:fillRect/>
          </a:stretch>
        </p:blipFill>
        <p:spPr bwMode="auto">
          <a:xfrm>
            <a:off x="4429124" y="1857364"/>
            <a:ext cx="4456092" cy="3929090"/>
          </a:xfrm>
          <a:prstGeom prst="rect">
            <a:avLst/>
          </a:prstGeom>
          <a:ln>
            <a:noFill/>
          </a:ln>
          <a:effectLst>
            <a:softEdge rad="112500"/>
          </a:effectLst>
        </p:spPr>
      </p:pic>
    </p:spTree>
    <p:extLst>
      <p:ext uri="{BB962C8B-B14F-4D97-AF65-F5344CB8AC3E}">
        <p14:creationId xmlns:p14="http://schemas.microsoft.com/office/powerpoint/2010/main" xmlns="" val="206509385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79512" y="214290"/>
            <a:ext cx="5321182" cy="1203348"/>
          </a:xfrm>
        </p:spPr>
        <p:txBody>
          <a:bodyPr>
            <a:normAutofit/>
          </a:bodyPr>
          <a:lstStyle/>
          <a:p>
            <a:r>
              <a:rPr lang="fr-FR" sz="3200" b="1" dirty="0" smtClean="0">
                <a:solidFill>
                  <a:schemeClr val="accent2"/>
                </a:solidFill>
                <a:latin typeface="Comic Sans MS" pitchFamily="66" charset="0"/>
              </a:rPr>
              <a:t>FICHE D’IDENTITE DE L’OEUVRE</a:t>
            </a:r>
            <a:endParaRPr lang="fr-FR" sz="3200" b="1" dirty="0">
              <a:solidFill>
                <a:schemeClr val="accent2"/>
              </a:solidFill>
              <a:latin typeface="Comic Sans MS" pitchFamily="66" charset="0"/>
            </a:endParaRPr>
          </a:p>
        </p:txBody>
      </p:sp>
      <p:sp>
        <p:nvSpPr>
          <p:cNvPr id="3" name="Espace réservé du contenu 2"/>
          <p:cNvSpPr>
            <a:spLocks noGrp="1"/>
          </p:cNvSpPr>
          <p:nvPr>
            <p:ph idx="1"/>
          </p:nvPr>
        </p:nvSpPr>
        <p:spPr>
          <a:xfrm>
            <a:off x="323528" y="1340768"/>
            <a:ext cx="4962852" cy="5328592"/>
          </a:xfrm>
        </p:spPr>
        <p:txBody>
          <a:bodyPr>
            <a:noAutofit/>
          </a:bodyPr>
          <a:lstStyle/>
          <a:p>
            <a:r>
              <a:rPr lang="fr-FR" sz="2000" dirty="0" smtClean="0">
                <a:latin typeface="Comic Sans MS" pitchFamily="66" charset="0"/>
              </a:rPr>
              <a:t>Date de réalisation : </a:t>
            </a:r>
            <a:r>
              <a:rPr lang="fr-FR" sz="2000" b="1" dirty="0" smtClean="0">
                <a:solidFill>
                  <a:schemeClr val="accent1">
                    <a:lumMod val="75000"/>
                  </a:schemeClr>
                </a:solidFill>
                <a:latin typeface="Comic Sans MS" pitchFamily="66" charset="0"/>
              </a:rPr>
              <a:t>1920</a:t>
            </a:r>
          </a:p>
          <a:p>
            <a:r>
              <a:rPr lang="fr-FR" sz="2000" dirty="0" smtClean="0">
                <a:latin typeface="Comic Sans MS" pitchFamily="66" charset="0"/>
              </a:rPr>
              <a:t>Format : </a:t>
            </a:r>
            <a:r>
              <a:rPr lang="fr-FR" sz="2000" b="1" dirty="0" smtClean="0">
                <a:solidFill>
                  <a:schemeClr val="accent1">
                    <a:lumMod val="75000"/>
                  </a:schemeClr>
                </a:solidFill>
                <a:latin typeface="Comic Sans MS" pitchFamily="66" charset="0"/>
              </a:rPr>
              <a:t>87x110 cm</a:t>
            </a:r>
          </a:p>
          <a:p>
            <a:r>
              <a:rPr lang="fr-FR" sz="2000" dirty="0" smtClean="0">
                <a:latin typeface="Comic Sans MS" pitchFamily="66" charset="0"/>
              </a:rPr>
              <a:t>Nature de l’œuvre : </a:t>
            </a:r>
            <a:r>
              <a:rPr lang="fr-FR" sz="2000" b="1" dirty="0" smtClean="0">
                <a:solidFill>
                  <a:schemeClr val="accent1">
                    <a:lumMod val="75000"/>
                  </a:schemeClr>
                </a:solidFill>
                <a:latin typeface="Comic Sans MS" pitchFamily="66" charset="0"/>
              </a:rPr>
              <a:t>peinture</a:t>
            </a:r>
          </a:p>
          <a:p>
            <a:r>
              <a:rPr lang="fr-FR" sz="2000" dirty="0" smtClean="0">
                <a:latin typeface="Comic Sans MS" pitchFamily="66" charset="0"/>
              </a:rPr>
              <a:t>Technique : </a:t>
            </a:r>
            <a:r>
              <a:rPr lang="fr-FR" sz="2000" b="1" dirty="0" smtClean="0">
                <a:solidFill>
                  <a:schemeClr val="accent1">
                    <a:lumMod val="75000"/>
                  </a:schemeClr>
                </a:solidFill>
                <a:latin typeface="Comic Sans MS" pitchFamily="66" charset="0"/>
              </a:rPr>
              <a:t>huile sur toile avec photomontage et collage</a:t>
            </a:r>
          </a:p>
          <a:p>
            <a:r>
              <a:rPr lang="fr-FR" sz="2000" dirty="0" smtClean="0">
                <a:latin typeface="Comic Sans MS" pitchFamily="66" charset="0"/>
              </a:rPr>
              <a:t>Lieu de conservation : </a:t>
            </a:r>
            <a:r>
              <a:rPr lang="fr-FR" sz="2000" b="1" dirty="0" err="1" smtClean="0">
                <a:solidFill>
                  <a:schemeClr val="accent1">
                    <a:lumMod val="75000"/>
                  </a:schemeClr>
                </a:solidFill>
                <a:latin typeface="Comic Sans MS" pitchFamily="66" charset="0"/>
              </a:rPr>
              <a:t>Nationalgalerie</a:t>
            </a:r>
            <a:r>
              <a:rPr lang="fr-FR" sz="2000" b="1" dirty="0" smtClean="0">
                <a:solidFill>
                  <a:schemeClr val="accent1">
                    <a:lumMod val="75000"/>
                  </a:schemeClr>
                </a:solidFill>
                <a:latin typeface="Comic Sans MS" pitchFamily="66" charset="0"/>
              </a:rPr>
              <a:t>, </a:t>
            </a:r>
            <a:r>
              <a:rPr lang="fr-FR" sz="2000" b="1" dirty="0" smtClean="0">
                <a:solidFill>
                  <a:schemeClr val="tx2">
                    <a:lumMod val="75000"/>
                  </a:schemeClr>
                </a:solidFill>
                <a:latin typeface="Comic Sans MS" pitchFamily="66" charset="0"/>
              </a:rPr>
              <a:t>Berlin</a:t>
            </a:r>
          </a:p>
          <a:p>
            <a:r>
              <a:rPr lang="fr-FR" sz="2000" dirty="0" smtClean="0">
                <a:latin typeface="Comic Sans MS" pitchFamily="66" charset="0"/>
              </a:rPr>
              <a:t>Courant artistique : </a:t>
            </a:r>
            <a:r>
              <a:rPr lang="fr-FR" sz="2000" b="1" dirty="0" smtClean="0">
                <a:solidFill>
                  <a:schemeClr val="accent1">
                    <a:lumMod val="75000"/>
                  </a:schemeClr>
                </a:solidFill>
                <a:latin typeface="Comic Sans MS" pitchFamily="66" charset="0"/>
              </a:rPr>
              <a:t>Expressionnisme: </a:t>
            </a:r>
            <a:r>
              <a:rPr lang="fr-FR" sz="2000" b="1" dirty="0" smtClean="0">
                <a:solidFill>
                  <a:schemeClr val="accent1">
                    <a:lumMod val="75000"/>
                  </a:schemeClr>
                </a:solidFill>
              </a:rPr>
              <a:t>L</a:t>
            </a:r>
            <a:r>
              <a:rPr lang="fr-FR" sz="2000" dirty="0" smtClean="0">
                <a:solidFill>
                  <a:schemeClr val="accent1">
                    <a:lumMod val="75000"/>
                  </a:schemeClr>
                </a:solidFill>
              </a:rPr>
              <a:t>’artiste expressionniste livre sa vision de la réalité. Il laisse libre cours à son inspiration et </a:t>
            </a:r>
            <a:r>
              <a:rPr lang="fr-FR" sz="2000" b="1" i="1" dirty="0" smtClean="0">
                <a:solidFill>
                  <a:schemeClr val="accent1">
                    <a:lumMod val="75000"/>
                  </a:schemeClr>
                </a:solidFill>
              </a:rPr>
              <a:t>exprime ses sentiments</a:t>
            </a:r>
            <a:r>
              <a:rPr lang="fr-FR" sz="2000" dirty="0" smtClean="0">
                <a:solidFill>
                  <a:schemeClr val="accent1">
                    <a:lumMod val="75000"/>
                  </a:schemeClr>
                </a:solidFill>
              </a:rPr>
              <a:t>. </a:t>
            </a:r>
            <a:r>
              <a:rPr lang="fr-FR" sz="2000" b="1" i="1" dirty="0" smtClean="0">
                <a:solidFill>
                  <a:schemeClr val="accent1">
                    <a:lumMod val="75000"/>
                  </a:schemeClr>
                </a:solidFill>
              </a:rPr>
              <a:t>Son travail interpelle, interroge ou choque</a:t>
            </a:r>
            <a:r>
              <a:rPr lang="fr-FR" sz="2000" dirty="0" smtClean="0">
                <a:solidFill>
                  <a:schemeClr val="accent1">
                    <a:lumMod val="75000"/>
                  </a:schemeClr>
                </a:solidFill>
              </a:rPr>
              <a:t>. Ce mouvement est né en Allemagne au début du </a:t>
            </a:r>
            <a:r>
              <a:rPr lang="fr-FR" sz="2000" dirty="0" err="1" smtClean="0">
                <a:solidFill>
                  <a:schemeClr val="accent1">
                    <a:lumMod val="75000"/>
                  </a:schemeClr>
                </a:solidFill>
              </a:rPr>
              <a:t>XX°siècle</a:t>
            </a:r>
            <a:r>
              <a:rPr lang="fr-FR" sz="2000" dirty="0" smtClean="0">
                <a:solidFill>
                  <a:schemeClr val="accent1">
                    <a:lumMod val="75000"/>
                  </a:schemeClr>
                </a:solidFill>
              </a:rPr>
              <a:t>. C’est une </a:t>
            </a:r>
            <a:r>
              <a:rPr lang="fr-FR" sz="2000" b="1" i="1" dirty="0" smtClean="0">
                <a:solidFill>
                  <a:schemeClr val="accent1">
                    <a:lumMod val="75000"/>
                  </a:schemeClr>
                </a:solidFill>
              </a:rPr>
              <a:t>peinture agressive </a:t>
            </a:r>
            <a:r>
              <a:rPr lang="fr-FR" sz="2000" dirty="0" smtClean="0">
                <a:solidFill>
                  <a:schemeClr val="accent1">
                    <a:lumMod val="75000"/>
                  </a:schemeClr>
                </a:solidFill>
              </a:rPr>
              <a:t>qui n’hésite pas à </a:t>
            </a:r>
            <a:r>
              <a:rPr lang="fr-FR" sz="2000" b="1" i="1" dirty="0" smtClean="0">
                <a:solidFill>
                  <a:schemeClr val="accent1">
                    <a:lumMod val="75000"/>
                  </a:schemeClr>
                </a:solidFill>
              </a:rPr>
              <a:t>critiquer la société </a:t>
            </a:r>
            <a:r>
              <a:rPr lang="fr-FR" sz="2000" b="1" dirty="0" smtClean="0">
                <a:solidFill>
                  <a:schemeClr val="accent1">
                    <a:lumMod val="75000"/>
                  </a:schemeClr>
                </a:solidFill>
              </a:rPr>
              <a:t>.</a:t>
            </a:r>
            <a:endParaRPr lang="fr-FR" sz="2000" b="1" dirty="0" smtClean="0">
              <a:solidFill>
                <a:schemeClr val="accent1">
                  <a:lumMod val="75000"/>
                </a:schemeClr>
              </a:solidFill>
              <a:latin typeface="Comic Sans MS" pitchFamily="66" charset="0"/>
            </a:endParaRPr>
          </a:p>
        </p:txBody>
      </p:sp>
      <p:pic>
        <p:nvPicPr>
          <p:cNvPr id="4" name="Image 3"/>
          <p:cNvPicPr>
            <a:picLocks noChangeAspect="1"/>
          </p:cNvPicPr>
          <p:nvPr/>
        </p:nvPicPr>
        <p:blipFill>
          <a:blip r:embed="rId2" cstate="print">
            <a:alphaModFix/>
            <a:lum/>
          </a:blip>
          <a:srcRect/>
          <a:stretch>
            <a:fillRect/>
          </a:stretch>
        </p:blipFill>
        <p:spPr>
          <a:xfrm>
            <a:off x="5715008" y="285728"/>
            <a:ext cx="3241547" cy="3923976"/>
          </a:xfrm>
          <a:prstGeom prst="rect">
            <a:avLst/>
          </a:prstGeom>
          <a:noFill/>
          <a:ln>
            <a:noFill/>
          </a:ln>
        </p:spPr>
      </p:pic>
      <p:cxnSp>
        <p:nvCxnSpPr>
          <p:cNvPr id="6" name="Connecteur droit avec flèche 5"/>
          <p:cNvCxnSpPr/>
          <p:nvPr/>
        </p:nvCxnSpPr>
        <p:spPr>
          <a:xfrm>
            <a:off x="5572132" y="4357694"/>
            <a:ext cx="3571868" cy="1588"/>
          </a:xfrm>
          <a:prstGeom prst="straightConnector1">
            <a:avLst/>
          </a:prstGeom>
          <a:ln w="28575">
            <a:solidFill>
              <a:schemeClr val="accent1"/>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8" name="ZoneTexte 7"/>
          <p:cNvSpPr txBox="1"/>
          <p:nvPr/>
        </p:nvSpPr>
        <p:spPr>
          <a:xfrm>
            <a:off x="6715140" y="4500570"/>
            <a:ext cx="1169228" cy="400110"/>
          </a:xfrm>
          <a:prstGeom prst="rect">
            <a:avLst/>
          </a:prstGeom>
          <a:noFill/>
          <a:ln>
            <a:noFill/>
          </a:ln>
        </p:spPr>
        <p:txBody>
          <a:bodyPr wrap="square" rtlCol="0">
            <a:spAutoFit/>
          </a:bodyPr>
          <a:lstStyle/>
          <a:p>
            <a:pPr algn="ctr"/>
            <a:r>
              <a:rPr lang="fr-FR" sz="2000" b="1" dirty="0" smtClean="0">
                <a:solidFill>
                  <a:schemeClr val="accent1">
                    <a:lumMod val="75000"/>
                  </a:schemeClr>
                </a:solidFill>
              </a:rPr>
              <a:t>87 cm </a:t>
            </a:r>
            <a:endParaRPr lang="fr-FR" sz="2000" b="1" dirty="0">
              <a:solidFill>
                <a:schemeClr val="accent1">
                  <a:lumMod val="75000"/>
                </a:schemeClr>
              </a:solidFill>
            </a:endParaRPr>
          </a:p>
        </p:txBody>
      </p:sp>
      <p:cxnSp>
        <p:nvCxnSpPr>
          <p:cNvPr id="10" name="Connecteur droit avec flèche 9"/>
          <p:cNvCxnSpPr/>
          <p:nvPr/>
        </p:nvCxnSpPr>
        <p:spPr>
          <a:xfrm>
            <a:off x="5500694" y="285728"/>
            <a:ext cx="0" cy="3923976"/>
          </a:xfrm>
          <a:prstGeom prst="straightConnector1">
            <a:avLst/>
          </a:prstGeom>
          <a:ln w="28575">
            <a:headEnd type="arrow"/>
            <a:tailEnd type="arrow"/>
          </a:ln>
        </p:spPr>
        <p:style>
          <a:lnRef idx="1">
            <a:schemeClr val="accent1"/>
          </a:lnRef>
          <a:fillRef idx="0">
            <a:schemeClr val="accent1"/>
          </a:fillRef>
          <a:effectRef idx="0">
            <a:schemeClr val="accent1"/>
          </a:effectRef>
          <a:fontRef idx="minor">
            <a:schemeClr val="tx1"/>
          </a:fontRef>
        </p:style>
      </p:cxnSp>
      <p:sp>
        <p:nvSpPr>
          <p:cNvPr id="21" name="ZoneTexte 20"/>
          <p:cNvSpPr txBox="1"/>
          <p:nvPr/>
        </p:nvSpPr>
        <p:spPr>
          <a:xfrm>
            <a:off x="4357686" y="857232"/>
            <a:ext cx="1143008" cy="400110"/>
          </a:xfrm>
          <a:prstGeom prst="rect">
            <a:avLst/>
          </a:prstGeom>
          <a:noFill/>
        </p:spPr>
        <p:txBody>
          <a:bodyPr wrap="square" rtlCol="0">
            <a:spAutoFit/>
          </a:bodyPr>
          <a:lstStyle/>
          <a:p>
            <a:pPr algn="ctr"/>
            <a:r>
              <a:rPr lang="fr-FR" sz="2000" b="1" dirty="0" smtClean="0">
                <a:solidFill>
                  <a:schemeClr val="accent1">
                    <a:lumMod val="75000"/>
                  </a:schemeClr>
                </a:solidFill>
              </a:rPr>
              <a:t>110 cm</a:t>
            </a:r>
            <a:endParaRPr lang="fr-FR" sz="2000" b="1" dirty="0">
              <a:solidFill>
                <a:schemeClr val="accent1">
                  <a:lumMod val="75000"/>
                </a:schemeClr>
              </a:solidFill>
            </a:endParaRPr>
          </a:p>
        </p:txBody>
      </p:sp>
      <p:sp>
        <p:nvSpPr>
          <p:cNvPr id="13" name="ZoneTexte 12"/>
          <p:cNvSpPr txBox="1"/>
          <p:nvPr/>
        </p:nvSpPr>
        <p:spPr>
          <a:xfrm>
            <a:off x="5572132" y="5000636"/>
            <a:ext cx="3071834" cy="984885"/>
          </a:xfrm>
          <a:prstGeom prst="rect">
            <a:avLst/>
          </a:prstGeom>
          <a:noFill/>
        </p:spPr>
        <p:txBody>
          <a:bodyPr wrap="square" rtlCol="0">
            <a:spAutoFit/>
          </a:bodyPr>
          <a:lstStyle/>
          <a:p>
            <a:pPr algn="ctr">
              <a:buFont typeface="Arial" pitchFamily="34" charset="0"/>
              <a:buChar char="•"/>
            </a:pPr>
            <a:r>
              <a:rPr lang="fr-FR" dirty="0" smtClean="0">
                <a:latin typeface="Comic Sans MS" pitchFamily="66" charset="0"/>
              </a:rPr>
              <a:t> </a:t>
            </a:r>
            <a:r>
              <a:rPr lang="fr-FR" sz="2000" dirty="0" smtClean="0">
                <a:latin typeface="Comic Sans MS" pitchFamily="66" charset="0"/>
              </a:rPr>
              <a:t>Domaine artistique :    </a:t>
            </a:r>
            <a:r>
              <a:rPr lang="fr-FR" sz="2000" b="1" dirty="0" smtClean="0">
                <a:solidFill>
                  <a:schemeClr val="accent1">
                    <a:lumMod val="75000"/>
                  </a:schemeClr>
                </a:solidFill>
                <a:latin typeface="Comic Sans MS" pitchFamily="66" charset="0"/>
              </a:rPr>
              <a:t>Arts du visuel</a:t>
            </a:r>
          </a:p>
          <a:p>
            <a:endParaRPr lang="fr-FR" dirty="0"/>
          </a:p>
        </p:txBody>
      </p:sp>
    </p:spTree>
    <p:extLst>
      <p:ext uri="{BB962C8B-B14F-4D97-AF65-F5344CB8AC3E}">
        <p14:creationId xmlns:p14="http://schemas.microsoft.com/office/powerpoint/2010/main" xmlns="" val="371796689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571736" y="116632"/>
            <a:ext cx="6115064" cy="792088"/>
          </a:xfrm>
        </p:spPr>
        <p:txBody>
          <a:bodyPr>
            <a:normAutofit fontScale="90000"/>
          </a:bodyPr>
          <a:lstStyle/>
          <a:p>
            <a:r>
              <a:rPr lang="fr-FR" sz="3200" b="1" dirty="0" smtClean="0">
                <a:solidFill>
                  <a:srgbClr val="C00000"/>
                </a:solidFill>
                <a:latin typeface="Comic Sans MS" pitchFamily="66" charset="0"/>
              </a:rPr>
              <a:t>Quelques mots sur Otto Dix </a:t>
            </a:r>
            <a:r>
              <a:rPr lang="fr-FR" sz="3100" b="1" dirty="0" smtClean="0">
                <a:solidFill>
                  <a:srgbClr val="C00000"/>
                </a:solidFill>
                <a:latin typeface="Comic Sans MS" pitchFamily="66" charset="0"/>
              </a:rPr>
              <a:t>(1891-1969)</a:t>
            </a:r>
            <a:endParaRPr lang="fr-FR" sz="3100" b="1" dirty="0">
              <a:solidFill>
                <a:srgbClr val="C00000"/>
              </a:solidFill>
              <a:latin typeface="Comic Sans MS" pitchFamily="66" charset="0"/>
            </a:endParaRPr>
          </a:p>
        </p:txBody>
      </p:sp>
      <p:sp>
        <p:nvSpPr>
          <p:cNvPr id="6" name="ZoneTexte 5"/>
          <p:cNvSpPr txBox="1"/>
          <p:nvPr/>
        </p:nvSpPr>
        <p:spPr>
          <a:xfrm>
            <a:off x="2214546" y="928670"/>
            <a:ext cx="6526992" cy="5745163"/>
          </a:xfrm>
          <a:prstGeom prst="rect">
            <a:avLst/>
          </a:prstGeom>
          <a:noFill/>
        </p:spPr>
        <p:txBody>
          <a:bodyPr wrap="square" rtlCol="0">
            <a:spAutoFit/>
          </a:bodyPr>
          <a:lstStyle/>
          <a:p>
            <a:pPr algn="just">
              <a:lnSpc>
                <a:spcPct val="93000"/>
              </a:lnSpc>
              <a:spcBef>
                <a:spcPts val="1313"/>
              </a:spcBef>
              <a:tabLst>
                <a:tab pos="0" algn="l"/>
                <a:tab pos="484188" algn="l"/>
                <a:tab pos="979488" algn="l"/>
                <a:tab pos="1474788" algn="l"/>
                <a:tab pos="1970088" algn="l"/>
                <a:tab pos="2465388" algn="l"/>
                <a:tab pos="2960688" algn="l"/>
                <a:tab pos="3452813" algn="l"/>
                <a:tab pos="3948113" algn="l"/>
                <a:tab pos="4443413" algn="l"/>
                <a:tab pos="4938713" algn="l"/>
                <a:tab pos="5434013" algn="l"/>
                <a:tab pos="5935663" algn="l"/>
                <a:tab pos="6423025" algn="l"/>
                <a:tab pos="6918325" algn="l"/>
                <a:tab pos="7413625" algn="l"/>
                <a:tab pos="7908925" algn="l"/>
                <a:tab pos="8404225" algn="l"/>
                <a:tab pos="8899525" algn="l"/>
                <a:tab pos="9391650" algn="l"/>
                <a:tab pos="9886950" algn="l"/>
                <a:tab pos="9888538" algn="l"/>
                <a:tab pos="10383838" algn="l"/>
                <a:tab pos="10879138" algn="l"/>
                <a:tab pos="11374438" algn="l"/>
                <a:tab pos="11872913" algn="l"/>
                <a:tab pos="11874500" algn="l"/>
              </a:tabLst>
            </a:pPr>
            <a:r>
              <a:rPr lang="fr-FR" dirty="0" smtClean="0">
                <a:solidFill>
                  <a:schemeClr val="tx1"/>
                </a:solidFill>
                <a:latin typeface="Comic Sans MS" pitchFamily="64" charset="0"/>
              </a:rPr>
              <a:t>Issu d'une famille de classe moyenne, Dix est dés son enfance initié à la peinture grâce à sa mère.</a:t>
            </a:r>
          </a:p>
          <a:p>
            <a:pPr algn="just">
              <a:lnSpc>
                <a:spcPct val="93000"/>
              </a:lnSpc>
              <a:spcBef>
                <a:spcPts val="1313"/>
              </a:spcBef>
              <a:tabLst>
                <a:tab pos="0" algn="l"/>
                <a:tab pos="484188" algn="l"/>
                <a:tab pos="979488" algn="l"/>
                <a:tab pos="1474788" algn="l"/>
                <a:tab pos="1970088" algn="l"/>
                <a:tab pos="2465388" algn="l"/>
                <a:tab pos="2960688" algn="l"/>
                <a:tab pos="3452813" algn="l"/>
                <a:tab pos="3948113" algn="l"/>
                <a:tab pos="4443413" algn="l"/>
                <a:tab pos="4938713" algn="l"/>
                <a:tab pos="5434013" algn="l"/>
                <a:tab pos="5935663" algn="l"/>
                <a:tab pos="6423025" algn="l"/>
                <a:tab pos="6918325" algn="l"/>
                <a:tab pos="7413625" algn="l"/>
                <a:tab pos="7908925" algn="l"/>
                <a:tab pos="8404225" algn="l"/>
                <a:tab pos="8899525" algn="l"/>
                <a:tab pos="9391650" algn="l"/>
                <a:tab pos="9886950" algn="l"/>
                <a:tab pos="9888538" algn="l"/>
                <a:tab pos="10383838" algn="l"/>
                <a:tab pos="10879138" algn="l"/>
                <a:tab pos="11374438" algn="l"/>
                <a:tab pos="11872913" algn="l"/>
                <a:tab pos="11874500" algn="l"/>
              </a:tabLst>
            </a:pPr>
            <a:r>
              <a:rPr lang="fr-FR" dirty="0" smtClean="0">
                <a:solidFill>
                  <a:schemeClr val="tx1"/>
                </a:solidFill>
                <a:latin typeface="Comic Sans MS" pitchFamily="64" charset="0"/>
              </a:rPr>
              <a:t>	Après un apprentissage pour devenir peintre décorateur, il réussit le concours d’entrée de l’école des Arts Appliqués de Dresde où il découvre </a:t>
            </a:r>
            <a:r>
              <a:rPr lang="fr-FR" dirty="0" smtClean="0">
                <a:latin typeface="Comic Sans MS" pitchFamily="64" charset="0"/>
              </a:rPr>
              <a:t>les nouveaux courants artistiques du début du siècle , notamment le cubisme. </a:t>
            </a:r>
            <a:endParaRPr lang="fr-FR" dirty="0" smtClean="0">
              <a:solidFill>
                <a:schemeClr val="tx1"/>
              </a:solidFill>
              <a:latin typeface="Comic Sans MS" pitchFamily="64" charset="0"/>
            </a:endParaRPr>
          </a:p>
          <a:p>
            <a:pPr algn="just">
              <a:lnSpc>
                <a:spcPct val="93000"/>
              </a:lnSpc>
              <a:spcBef>
                <a:spcPts val="1313"/>
              </a:spcBef>
              <a:tabLst>
                <a:tab pos="0" algn="l"/>
                <a:tab pos="484188" algn="l"/>
                <a:tab pos="979488" algn="l"/>
                <a:tab pos="1474788" algn="l"/>
                <a:tab pos="1970088" algn="l"/>
                <a:tab pos="2465388" algn="l"/>
                <a:tab pos="2960688" algn="l"/>
                <a:tab pos="3452813" algn="l"/>
                <a:tab pos="3948113" algn="l"/>
                <a:tab pos="4443413" algn="l"/>
                <a:tab pos="4938713" algn="l"/>
                <a:tab pos="5434013" algn="l"/>
                <a:tab pos="5935663" algn="l"/>
                <a:tab pos="6423025" algn="l"/>
                <a:tab pos="6918325" algn="l"/>
                <a:tab pos="7413625" algn="l"/>
                <a:tab pos="7908925" algn="l"/>
                <a:tab pos="8404225" algn="l"/>
                <a:tab pos="8899525" algn="l"/>
                <a:tab pos="9391650" algn="l"/>
                <a:tab pos="9886950" algn="l"/>
                <a:tab pos="9888538" algn="l"/>
                <a:tab pos="10383838" algn="l"/>
                <a:tab pos="10879138" algn="l"/>
                <a:tab pos="11374438" algn="l"/>
                <a:tab pos="11872913" algn="l"/>
                <a:tab pos="11874500" algn="l"/>
              </a:tabLst>
            </a:pPr>
            <a:r>
              <a:rPr lang="fr-FR" dirty="0" smtClean="0">
                <a:solidFill>
                  <a:schemeClr val="tx1"/>
                </a:solidFill>
                <a:latin typeface="Comic Sans MS" pitchFamily="64" charset="0"/>
              </a:rPr>
              <a:t>		Quand la 1</a:t>
            </a:r>
            <a:r>
              <a:rPr lang="fr-FR" baseline="30000" dirty="0" smtClean="0">
                <a:solidFill>
                  <a:schemeClr val="tx1"/>
                </a:solidFill>
                <a:latin typeface="Comic Sans MS" pitchFamily="64" charset="0"/>
              </a:rPr>
              <a:t>ère</a:t>
            </a:r>
            <a:r>
              <a:rPr lang="fr-FR" dirty="0" smtClean="0">
                <a:solidFill>
                  <a:schemeClr val="tx1"/>
                </a:solidFill>
                <a:latin typeface="Comic Sans MS" pitchFamily="64" charset="0"/>
              </a:rPr>
              <a:t> Guerre Mondiale éclate en 1914, Dix a 23 ans et il s’engage comme volontaire dans l’armée allemande : il combat sur le front français puis sur le front russe en 1</a:t>
            </a:r>
            <a:r>
              <a:rPr lang="fr-FR" baseline="30000" dirty="0" smtClean="0">
                <a:solidFill>
                  <a:schemeClr val="tx1"/>
                </a:solidFill>
                <a:latin typeface="Comic Sans MS" pitchFamily="64" charset="0"/>
              </a:rPr>
              <a:t>ère</a:t>
            </a:r>
            <a:r>
              <a:rPr lang="fr-FR" dirty="0" smtClean="0">
                <a:latin typeface="Comic Sans MS" pitchFamily="64" charset="0"/>
              </a:rPr>
              <a:t>ligne à sa demande où il sera plusieurs fois blessé. Profondément traumatisé par les scènes d’horreur vécues sur le champ de bataille, il réalise dans les années 20 une série d’œuvres dénonçant les atrocités de la guerre.</a:t>
            </a:r>
          </a:p>
          <a:p>
            <a:pPr algn="just">
              <a:lnSpc>
                <a:spcPct val="93000"/>
              </a:lnSpc>
              <a:spcBef>
                <a:spcPts val="1313"/>
              </a:spcBef>
              <a:tabLst>
                <a:tab pos="0" algn="l"/>
                <a:tab pos="484188" algn="l"/>
                <a:tab pos="979488" algn="l"/>
                <a:tab pos="1474788" algn="l"/>
                <a:tab pos="1970088" algn="l"/>
                <a:tab pos="2465388" algn="l"/>
                <a:tab pos="2960688" algn="l"/>
                <a:tab pos="3452813" algn="l"/>
                <a:tab pos="3948113" algn="l"/>
                <a:tab pos="4443413" algn="l"/>
                <a:tab pos="4938713" algn="l"/>
                <a:tab pos="5434013" algn="l"/>
                <a:tab pos="5935663" algn="l"/>
                <a:tab pos="6423025" algn="l"/>
                <a:tab pos="6918325" algn="l"/>
                <a:tab pos="7413625" algn="l"/>
                <a:tab pos="7908925" algn="l"/>
                <a:tab pos="8404225" algn="l"/>
                <a:tab pos="8899525" algn="l"/>
                <a:tab pos="9391650" algn="l"/>
                <a:tab pos="9886950" algn="l"/>
                <a:tab pos="9888538" algn="l"/>
                <a:tab pos="10383838" algn="l"/>
                <a:tab pos="10879138" algn="l"/>
                <a:tab pos="11374438" algn="l"/>
                <a:tab pos="11872913" algn="l"/>
                <a:tab pos="11874500" algn="l"/>
              </a:tabLst>
            </a:pPr>
            <a:r>
              <a:rPr lang="fr-FR" dirty="0" smtClean="0">
                <a:solidFill>
                  <a:schemeClr val="tx1"/>
                </a:solidFill>
                <a:latin typeface="Comic Sans MS" pitchFamily="64" charset="0"/>
              </a:rPr>
              <a:t>En 1933, Hitler</a:t>
            </a:r>
            <a:r>
              <a:rPr lang="fr-FR" dirty="0" smtClean="0">
                <a:latin typeface="Comic Sans MS" pitchFamily="64" charset="0"/>
              </a:rPr>
              <a:t>, chef du parti nazi, prend le pouvoir en Allemagne : Considéré comme un « artiste dégénéré » par la propagande nazie qui exalte le goût de la guerre, le peintre est persécuté et censuré*. Il perd son poste de professeur à l’académie de Dresde et</a:t>
            </a:r>
            <a:r>
              <a:rPr lang="fr-FR" dirty="0" smtClean="0"/>
              <a:t> s</a:t>
            </a:r>
            <a:r>
              <a:rPr lang="fr-FR" dirty="0" smtClean="0">
                <a:latin typeface="Comic Sans MS" pitchFamily="66" charset="0"/>
              </a:rPr>
              <a:t>es œuvres sont publiquement ridiculisées, retirées des musées allemands voir même brûlées lors de grands autodafés</a:t>
            </a:r>
            <a:r>
              <a:rPr lang="fr-FR" dirty="0" smtClean="0">
                <a:latin typeface="Comic Sans MS" pitchFamily="64" charset="0"/>
              </a:rPr>
              <a:t>*. </a:t>
            </a:r>
            <a:endParaRPr lang="fr-FR" dirty="0" smtClean="0">
              <a:solidFill>
                <a:schemeClr val="tx1"/>
              </a:solidFill>
              <a:latin typeface="Comic Sans MS" pitchFamily="66" charset="0"/>
            </a:endParaRPr>
          </a:p>
        </p:txBody>
      </p:sp>
      <p:pic>
        <p:nvPicPr>
          <p:cNvPr id="5128" name="Picture 8" descr="http://david.sanmarty.free.fr/images/dix1.jpg"/>
          <p:cNvPicPr>
            <a:picLocks noChangeAspect="1" noChangeArrowheads="1"/>
          </p:cNvPicPr>
          <p:nvPr/>
        </p:nvPicPr>
        <p:blipFill>
          <a:blip r:embed="rId2"/>
          <a:srcRect l="11250" r="6249" b="20036"/>
          <a:stretch>
            <a:fillRect/>
          </a:stretch>
        </p:blipFill>
        <p:spPr bwMode="auto">
          <a:xfrm rot="21046160">
            <a:off x="198200" y="298560"/>
            <a:ext cx="1750683" cy="2307719"/>
          </a:xfrm>
          <a:prstGeom prst="ellipse">
            <a:avLst/>
          </a:prstGeom>
          <a:ln>
            <a:noFill/>
          </a:ln>
          <a:effectLst>
            <a:softEdge rad="112500"/>
          </a:effectLst>
        </p:spPr>
      </p:pic>
    </p:spTree>
    <p:extLst>
      <p:ext uri="{BB962C8B-B14F-4D97-AF65-F5344CB8AC3E}">
        <p14:creationId xmlns:p14="http://schemas.microsoft.com/office/powerpoint/2010/main" xmlns="" val="169851403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p:cNvSpPr txBox="1"/>
          <p:nvPr/>
        </p:nvSpPr>
        <p:spPr>
          <a:xfrm>
            <a:off x="179512" y="332656"/>
            <a:ext cx="8352928" cy="2326663"/>
          </a:xfrm>
          <a:prstGeom prst="rect">
            <a:avLst/>
          </a:prstGeom>
          <a:noFill/>
        </p:spPr>
        <p:txBody>
          <a:bodyPr wrap="square" rtlCol="0">
            <a:spAutoFit/>
          </a:bodyPr>
          <a:lstStyle/>
          <a:p>
            <a:pPr algn="just">
              <a:lnSpc>
                <a:spcPct val="93000"/>
              </a:lnSpc>
              <a:spcBef>
                <a:spcPts val="1188"/>
              </a:spcBef>
              <a:tabLst>
                <a:tab pos="0" algn="l"/>
                <a:tab pos="438150" algn="l"/>
                <a:tab pos="887413" algn="l"/>
                <a:tab pos="1336675" algn="l"/>
                <a:tab pos="1785938" algn="l"/>
                <a:tab pos="2235200" algn="l"/>
                <a:tab pos="2684463" algn="l"/>
                <a:tab pos="3132138" algn="l"/>
                <a:tab pos="3581400" algn="l"/>
                <a:tab pos="4030663" algn="l"/>
                <a:tab pos="4479925" algn="l"/>
                <a:tab pos="4929188" algn="l"/>
                <a:tab pos="5384800" algn="l"/>
                <a:tab pos="5827713" algn="l"/>
                <a:tab pos="6275388" algn="l"/>
                <a:tab pos="6724650" algn="l"/>
                <a:tab pos="7173913" algn="l"/>
                <a:tab pos="7623175" algn="l"/>
                <a:tab pos="8070850" algn="l"/>
                <a:tab pos="8520113" algn="l"/>
                <a:tab pos="8969375" algn="l"/>
                <a:tab pos="8970963" algn="l"/>
                <a:tab pos="9418638" algn="l"/>
                <a:tab pos="9867900" algn="l"/>
                <a:tab pos="10317163" algn="l"/>
                <a:tab pos="10769600" algn="l"/>
                <a:tab pos="10771188" algn="l"/>
              </a:tabLst>
            </a:pPr>
            <a:r>
              <a:rPr lang="fr-FR" dirty="0" smtClean="0">
                <a:latin typeface="Comic Sans MS" pitchFamily="64" charset="0"/>
              </a:rPr>
              <a:t> Dix est même a</a:t>
            </a:r>
            <a:r>
              <a:rPr lang="fr-FR" dirty="0" smtClean="0">
                <a:solidFill>
                  <a:schemeClr val="tx1"/>
                </a:solidFill>
                <a:latin typeface="Comic Sans MS" pitchFamily="64" charset="0"/>
              </a:rPr>
              <a:t>rrêté et emprisonné . Libéré, Dix se réfugie avec sa famille près de la frontière suisse </a:t>
            </a:r>
            <a:r>
              <a:rPr lang="fr-FR" dirty="0" smtClean="0"/>
              <a:t>et </a:t>
            </a:r>
            <a:r>
              <a:rPr lang="fr-FR" dirty="0" smtClean="0">
                <a:solidFill>
                  <a:schemeClr val="tx1"/>
                </a:solidFill>
                <a:latin typeface="Comic Sans MS" pitchFamily="64" charset="0"/>
              </a:rPr>
              <a:t>ne peint plus que des paysages mais à la fin de la  2</a:t>
            </a:r>
            <a:r>
              <a:rPr lang="fr-FR" baseline="30000" dirty="0" smtClean="0">
                <a:solidFill>
                  <a:schemeClr val="tx1"/>
                </a:solidFill>
                <a:latin typeface="Comic Sans MS" pitchFamily="64" charset="0"/>
              </a:rPr>
              <a:t>nde</a:t>
            </a:r>
            <a:r>
              <a:rPr lang="fr-FR" dirty="0" smtClean="0">
                <a:solidFill>
                  <a:schemeClr val="tx1"/>
                </a:solidFill>
                <a:latin typeface="Comic Sans MS" pitchFamily="64" charset="0"/>
              </a:rPr>
              <a:t> Guerre Mondiale, il est enrôlé de force dans les troupes de réserve. Capturé par l’armée française, il reste prisonnier pendant un an.</a:t>
            </a:r>
          </a:p>
          <a:p>
            <a:pPr algn="just">
              <a:lnSpc>
                <a:spcPct val="93000"/>
              </a:lnSpc>
              <a:spcBef>
                <a:spcPts val="1188"/>
              </a:spcBef>
              <a:tabLst>
                <a:tab pos="0" algn="l"/>
                <a:tab pos="438150" algn="l"/>
                <a:tab pos="887413" algn="l"/>
                <a:tab pos="1336675" algn="l"/>
                <a:tab pos="1785938" algn="l"/>
                <a:tab pos="2235200" algn="l"/>
                <a:tab pos="2684463" algn="l"/>
                <a:tab pos="3132138" algn="l"/>
                <a:tab pos="3581400" algn="l"/>
                <a:tab pos="4030663" algn="l"/>
                <a:tab pos="4479925" algn="l"/>
                <a:tab pos="4929188" algn="l"/>
                <a:tab pos="5384800" algn="l"/>
                <a:tab pos="5827713" algn="l"/>
                <a:tab pos="6275388" algn="l"/>
                <a:tab pos="6724650" algn="l"/>
                <a:tab pos="7173913" algn="l"/>
                <a:tab pos="7623175" algn="l"/>
                <a:tab pos="8070850" algn="l"/>
                <a:tab pos="8520113" algn="l"/>
                <a:tab pos="8969375" algn="l"/>
                <a:tab pos="8970963" algn="l"/>
                <a:tab pos="9418638" algn="l"/>
                <a:tab pos="9867900" algn="l"/>
                <a:tab pos="10317163" algn="l"/>
                <a:tab pos="10769600" algn="l"/>
                <a:tab pos="10771188" algn="l"/>
              </a:tabLst>
            </a:pPr>
            <a:r>
              <a:rPr lang="fr-FR" dirty="0" smtClean="0">
                <a:solidFill>
                  <a:schemeClr val="tx1"/>
                </a:solidFill>
                <a:latin typeface="Comic Sans MS" pitchFamily="64" charset="0"/>
              </a:rPr>
              <a:t>	Après la guerre , Dix reprend ses activités artistiques jusqu’à sa mort en 1969et réalise surtout des tableaux de scènes religieuses, des portraits  ou des paysages.</a:t>
            </a:r>
          </a:p>
          <a:p>
            <a:endParaRPr lang="fr-FR" dirty="0"/>
          </a:p>
        </p:txBody>
      </p:sp>
      <p:pic>
        <p:nvPicPr>
          <p:cNvPr id="5" name="Picture 3"/>
          <p:cNvPicPr>
            <a:picLocks noChangeAspect="1" noChangeArrowheads="1"/>
          </p:cNvPicPr>
          <p:nvPr/>
        </p:nvPicPr>
        <p:blipFill>
          <a:blip r:embed="rId2"/>
          <a:srcRect/>
          <a:stretch>
            <a:fillRect/>
          </a:stretch>
        </p:blipFill>
        <p:spPr bwMode="auto">
          <a:xfrm>
            <a:off x="230595" y="2686402"/>
            <a:ext cx="2766775" cy="3312368"/>
          </a:xfrm>
          <a:prstGeom prst="rect">
            <a:avLst/>
          </a:prstGeom>
          <a:noFill/>
          <a:ln w="9525">
            <a:noFill/>
            <a:round/>
            <a:headEnd/>
            <a:tailEnd/>
          </a:ln>
        </p:spPr>
      </p:pic>
      <p:pic>
        <p:nvPicPr>
          <p:cNvPr id="2050" name="Picture 2" descr="Otto Dix, Freuden des Sommers"/>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3347864" y="2491579"/>
            <a:ext cx="5288592" cy="3702014"/>
          </a:xfrm>
          <a:prstGeom prst="rect">
            <a:avLst/>
          </a:prstGeom>
          <a:noFill/>
          <a:extLst>
            <a:ext uri="{909E8E84-426E-40DD-AFC4-6F175D3DCCD1}">
              <a14:hiddenFill xmlns:a14="http://schemas.microsoft.com/office/drawing/2010/main" xmlns="">
                <a:solidFill>
                  <a:srgbClr val="FFFFFF"/>
                </a:solidFill>
              </a14:hiddenFill>
            </a:ext>
          </a:extLst>
        </p:spPr>
      </p:pic>
      <p:sp>
        <p:nvSpPr>
          <p:cNvPr id="6" name="ZoneTexte 5"/>
          <p:cNvSpPr txBox="1"/>
          <p:nvPr/>
        </p:nvSpPr>
        <p:spPr>
          <a:xfrm>
            <a:off x="3995936" y="6381328"/>
            <a:ext cx="3816424" cy="369332"/>
          </a:xfrm>
          <a:prstGeom prst="rect">
            <a:avLst/>
          </a:prstGeom>
          <a:noFill/>
        </p:spPr>
        <p:txBody>
          <a:bodyPr wrap="square" rtlCol="0">
            <a:spAutoFit/>
          </a:bodyPr>
          <a:lstStyle/>
          <a:p>
            <a:pPr algn="ctr"/>
            <a:r>
              <a:rPr lang="fr-FR" dirty="0" err="1" smtClean="0"/>
              <a:t>Freuden</a:t>
            </a:r>
            <a:r>
              <a:rPr lang="fr-FR" dirty="0" smtClean="0"/>
              <a:t> des </a:t>
            </a:r>
            <a:r>
              <a:rPr lang="fr-FR" dirty="0" err="1" smtClean="0"/>
              <a:t>sommers</a:t>
            </a:r>
            <a:r>
              <a:rPr lang="fr-FR" dirty="0" smtClean="0"/>
              <a:t> , 1941</a:t>
            </a:r>
            <a:endParaRPr lang="fr-FR" dirty="0"/>
          </a:p>
        </p:txBody>
      </p:sp>
      <p:sp>
        <p:nvSpPr>
          <p:cNvPr id="7" name="ZoneTexte 6"/>
          <p:cNvSpPr txBox="1"/>
          <p:nvPr/>
        </p:nvSpPr>
        <p:spPr>
          <a:xfrm>
            <a:off x="230595" y="6193593"/>
            <a:ext cx="2766775" cy="369332"/>
          </a:xfrm>
          <a:prstGeom prst="rect">
            <a:avLst/>
          </a:prstGeom>
          <a:noFill/>
          <a:ln>
            <a:noFill/>
          </a:ln>
        </p:spPr>
        <p:txBody>
          <a:bodyPr wrap="square" rtlCol="0">
            <a:spAutoFit/>
          </a:bodyPr>
          <a:lstStyle/>
          <a:p>
            <a:pPr algn="ctr"/>
            <a:r>
              <a:rPr lang="fr-FR" dirty="0" smtClean="0"/>
              <a:t>Autoportrait , 1925</a:t>
            </a:r>
            <a:endParaRPr lang="fr-FR" dirty="0"/>
          </a:p>
        </p:txBody>
      </p:sp>
    </p:spTree>
    <p:extLst>
      <p:ext uri="{BB962C8B-B14F-4D97-AF65-F5344CB8AC3E}">
        <p14:creationId xmlns:p14="http://schemas.microsoft.com/office/powerpoint/2010/main" xmlns="" val="245924110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28596" y="0"/>
            <a:ext cx="4000528" cy="1214422"/>
          </a:xfrm>
        </p:spPr>
        <p:txBody>
          <a:bodyPr>
            <a:normAutofit/>
          </a:bodyPr>
          <a:lstStyle/>
          <a:p>
            <a:r>
              <a:rPr lang="fr-FR" sz="3200" b="1" dirty="0" smtClean="0">
                <a:solidFill>
                  <a:srgbClr val="C00000"/>
                </a:solidFill>
                <a:latin typeface="Comic Sans MS" pitchFamily="66" charset="0"/>
              </a:rPr>
              <a:t>LE CONTEXTE HISTORIQUE </a:t>
            </a:r>
            <a:endParaRPr lang="fr-FR" sz="3200" b="1" dirty="0">
              <a:solidFill>
                <a:srgbClr val="C00000"/>
              </a:solidFill>
              <a:latin typeface="Comic Sans MS" pitchFamily="66" charset="0"/>
            </a:endParaRPr>
          </a:p>
        </p:txBody>
      </p:sp>
      <p:sp>
        <p:nvSpPr>
          <p:cNvPr id="4" name="Rectangle 3"/>
          <p:cNvSpPr/>
          <p:nvPr/>
        </p:nvSpPr>
        <p:spPr>
          <a:xfrm>
            <a:off x="285720" y="1142984"/>
            <a:ext cx="3571900" cy="5262851"/>
          </a:xfrm>
          <a:prstGeom prst="rect">
            <a:avLst/>
          </a:prstGeom>
        </p:spPr>
        <p:txBody>
          <a:bodyPr wrap="square">
            <a:spAutoFit/>
          </a:bodyPr>
          <a:lstStyle/>
          <a:p>
            <a:pPr algn="just">
              <a:lnSpc>
                <a:spcPct val="93000"/>
              </a:lnSpc>
              <a:spcBef>
                <a:spcPts val="1313"/>
              </a:spcBef>
              <a:tabLst>
                <a:tab pos="0" algn="l"/>
                <a:tab pos="484188" algn="l"/>
                <a:tab pos="979488" algn="l"/>
                <a:tab pos="1474788" algn="l"/>
                <a:tab pos="1970088" algn="l"/>
                <a:tab pos="2465388" algn="l"/>
                <a:tab pos="2960688" algn="l"/>
                <a:tab pos="3452813" algn="l"/>
                <a:tab pos="3948113" algn="l"/>
                <a:tab pos="4443413" algn="l"/>
                <a:tab pos="4938713" algn="l"/>
                <a:tab pos="5434013" algn="l"/>
                <a:tab pos="5935663" algn="l"/>
                <a:tab pos="6423025" algn="l"/>
                <a:tab pos="6918325" algn="l"/>
                <a:tab pos="7413625" algn="l"/>
                <a:tab pos="7908925" algn="l"/>
                <a:tab pos="8404225" algn="l"/>
                <a:tab pos="8899525" algn="l"/>
                <a:tab pos="9391650" algn="l"/>
                <a:tab pos="9886950" algn="l"/>
                <a:tab pos="9888538" algn="l"/>
                <a:tab pos="10383838" algn="l"/>
                <a:tab pos="10879138" algn="l"/>
                <a:tab pos="11374438" algn="l"/>
                <a:tab pos="11872913" algn="l"/>
                <a:tab pos="11874500" algn="l"/>
              </a:tabLst>
            </a:pPr>
            <a:r>
              <a:rPr lang="fr-FR" sz="1600" dirty="0" smtClean="0">
                <a:solidFill>
                  <a:schemeClr val="tx1"/>
                </a:solidFill>
                <a:latin typeface="Comic Sans MS" pitchFamily="64" charset="0"/>
              </a:rPr>
              <a:t>Dans les tranchées, Dix réalise de nombreux dessins qui témoignent de la barbarie engendrée par la guerre.</a:t>
            </a:r>
          </a:p>
          <a:p>
            <a:pPr algn="just">
              <a:lnSpc>
                <a:spcPct val="93000"/>
              </a:lnSpc>
              <a:spcBef>
                <a:spcPts val="1313"/>
              </a:spcBef>
              <a:tabLst>
                <a:tab pos="0" algn="l"/>
                <a:tab pos="484188" algn="l"/>
                <a:tab pos="979488" algn="l"/>
                <a:tab pos="1474788" algn="l"/>
                <a:tab pos="1970088" algn="l"/>
                <a:tab pos="2465388" algn="l"/>
                <a:tab pos="2960688" algn="l"/>
                <a:tab pos="3452813" algn="l"/>
                <a:tab pos="3948113" algn="l"/>
                <a:tab pos="4443413" algn="l"/>
                <a:tab pos="4938713" algn="l"/>
                <a:tab pos="5434013" algn="l"/>
                <a:tab pos="5935663" algn="l"/>
                <a:tab pos="6423025" algn="l"/>
                <a:tab pos="6918325" algn="l"/>
                <a:tab pos="7413625" algn="l"/>
                <a:tab pos="7908925" algn="l"/>
                <a:tab pos="8404225" algn="l"/>
                <a:tab pos="8899525" algn="l"/>
                <a:tab pos="9391650" algn="l"/>
                <a:tab pos="9886950" algn="l"/>
                <a:tab pos="9888538" algn="l"/>
                <a:tab pos="10383838" algn="l"/>
                <a:tab pos="10879138" algn="l"/>
                <a:tab pos="11374438" algn="l"/>
                <a:tab pos="11872913" algn="l"/>
                <a:tab pos="11874500" algn="l"/>
              </a:tabLst>
            </a:pPr>
            <a:r>
              <a:rPr lang="fr-FR" sz="1600" dirty="0" smtClean="0">
                <a:latin typeface="Comic Sans MS" pitchFamily="64" charset="0"/>
              </a:rPr>
              <a:t>Revenu vivant mais durablement traumatisé, il recommence à peindre mais ses toiles sont directement inspirées par ces images de brutalité qui le hante</a:t>
            </a:r>
            <a:r>
              <a:rPr lang="fr-FR" dirty="0" smtClean="0">
                <a:latin typeface="Comic Sans MS" pitchFamily="64" charset="0"/>
              </a:rPr>
              <a:t>nt.</a:t>
            </a:r>
          </a:p>
          <a:p>
            <a:pPr algn="just">
              <a:lnSpc>
                <a:spcPct val="93000"/>
              </a:lnSpc>
              <a:spcBef>
                <a:spcPts val="1313"/>
              </a:spcBef>
              <a:tabLst>
                <a:tab pos="0" algn="l"/>
                <a:tab pos="484188" algn="l"/>
                <a:tab pos="979488" algn="l"/>
                <a:tab pos="1474788" algn="l"/>
                <a:tab pos="1970088" algn="l"/>
                <a:tab pos="2465388" algn="l"/>
                <a:tab pos="2960688" algn="l"/>
                <a:tab pos="3452813" algn="l"/>
                <a:tab pos="3948113" algn="l"/>
                <a:tab pos="4443413" algn="l"/>
                <a:tab pos="4938713" algn="l"/>
                <a:tab pos="5434013" algn="l"/>
                <a:tab pos="5935663" algn="l"/>
                <a:tab pos="6423025" algn="l"/>
                <a:tab pos="6918325" algn="l"/>
                <a:tab pos="7413625" algn="l"/>
                <a:tab pos="7908925" algn="l"/>
                <a:tab pos="8404225" algn="l"/>
                <a:tab pos="8899525" algn="l"/>
                <a:tab pos="9391650" algn="l"/>
                <a:tab pos="9886950" algn="l"/>
                <a:tab pos="9888538" algn="l"/>
                <a:tab pos="10383838" algn="l"/>
                <a:tab pos="10879138" algn="l"/>
                <a:tab pos="11374438" algn="l"/>
                <a:tab pos="11872913" algn="l"/>
                <a:tab pos="11874500" algn="l"/>
              </a:tabLst>
            </a:pPr>
            <a:r>
              <a:rPr lang="fr-FR" sz="1600" dirty="0" smtClean="0">
                <a:latin typeface="Comic Sans MS" pitchFamily="66" charset="0"/>
              </a:rPr>
              <a:t>Au début des années 1920, les Etats n’ont pas peur de montrer la dévastation physique laissée par la guerre, à la fois par fierté et par devoir de mémoire. La laideur, jusque là cachée par la censure organisée par les états et les armées pendant le conflit pour ne pas affoler les civils, s’affichent et les peintres comme Dix qui ont participé  aux combats , sont des témoins clés. </a:t>
            </a:r>
          </a:p>
        </p:txBody>
      </p:sp>
      <p:sp>
        <p:nvSpPr>
          <p:cNvPr id="6" name="Rectangle 1"/>
          <p:cNvSpPr>
            <a:spLocks noChangeArrowheads="1"/>
          </p:cNvSpPr>
          <p:nvPr/>
        </p:nvSpPr>
        <p:spPr bwMode="auto">
          <a:xfrm>
            <a:off x="4929190" y="3643314"/>
            <a:ext cx="3571900" cy="36933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a:r>
              <a:rPr lang="fr-FR" b="1" i="1" dirty="0" smtClean="0"/>
              <a:t>L’Assaut sous les gaz</a:t>
            </a:r>
            <a:r>
              <a:rPr lang="fr-FR" b="1" dirty="0" smtClean="0"/>
              <a:t> (1924)</a:t>
            </a:r>
            <a:endParaRPr lang="fr-FR" dirty="0"/>
          </a:p>
        </p:txBody>
      </p:sp>
      <p:pic>
        <p:nvPicPr>
          <p:cNvPr id="3076" name="Picture 4" descr="http://4.bp.blogspot.com/-SyWvWkyy3t8/Twm3vTG9F0I/AAAAAAAAABY/SNW_2OwLibY/s1600/OD--Tranchees--1917.jpeg"/>
          <p:cNvPicPr>
            <a:picLocks noChangeAspect="1" noChangeArrowheads="1"/>
          </p:cNvPicPr>
          <p:nvPr/>
        </p:nvPicPr>
        <p:blipFill>
          <a:blip r:embed="rId2"/>
          <a:srcRect/>
          <a:stretch>
            <a:fillRect/>
          </a:stretch>
        </p:blipFill>
        <p:spPr bwMode="auto">
          <a:xfrm>
            <a:off x="4000496" y="214290"/>
            <a:ext cx="4857784" cy="338244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5362" name="Picture 2" descr="Mutiles grande guerre"/>
          <p:cNvPicPr>
            <a:picLocks noChangeAspect="1" noChangeArrowheads="1"/>
          </p:cNvPicPr>
          <p:nvPr/>
        </p:nvPicPr>
        <p:blipFill>
          <a:blip r:embed="rId3"/>
          <a:srcRect/>
          <a:stretch>
            <a:fillRect/>
          </a:stretch>
        </p:blipFill>
        <p:spPr bwMode="auto">
          <a:xfrm>
            <a:off x="3929058" y="3643314"/>
            <a:ext cx="4945705" cy="257176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 name="ZoneTexte 9"/>
          <p:cNvSpPr txBox="1"/>
          <p:nvPr/>
        </p:nvSpPr>
        <p:spPr>
          <a:xfrm>
            <a:off x="3929058" y="6357958"/>
            <a:ext cx="4643470" cy="369332"/>
          </a:xfrm>
          <a:prstGeom prst="rect">
            <a:avLst/>
          </a:prstGeom>
          <a:noFill/>
        </p:spPr>
        <p:txBody>
          <a:bodyPr wrap="square" rtlCol="0">
            <a:spAutoFit/>
          </a:bodyPr>
          <a:lstStyle/>
          <a:p>
            <a:pPr algn="ctr"/>
            <a:r>
              <a:rPr lang="fr-FR" b="1" i="1" dirty="0" smtClean="0"/>
              <a:t>Défilé du 14 juillet 1919 , J </a:t>
            </a:r>
            <a:r>
              <a:rPr lang="fr-FR" b="1" i="1" dirty="0" err="1" smtClean="0"/>
              <a:t>Galthier</a:t>
            </a:r>
            <a:r>
              <a:rPr lang="fr-FR" b="1" i="1" dirty="0" smtClean="0"/>
              <a:t> </a:t>
            </a:r>
            <a:r>
              <a:rPr lang="fr-FR" b="1" i="1" dirty="0" err="1" smtClean="0"/>
              <a:t>Boissière</a:t>
            </a:r>
            <a:endParaRPr lang="fr-FR" b="1" i="1" dirty="0"/>
          </a:p>
        </p:txBody>
      </p:sp>
    </p:spTree>
    <p:extLst>
      <p:ext uri="{BB962C8B-B14F-4D97-AF65-F5344CB8AC3E}">
        <p14:creationId xmlns:p14="http://schemas.microsoft.com/office/powerpoint/2010/main" xmlns="" val="234090205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ZoneTexte 7"/>
          <p:cNvSpPr txBox="1"/>
          <p:nvPr/>
        </p:nvSpPr>
        <p:spPr>
          <a:xfrm>
            <a:off x="214282" y="214290"/>
            <a:ext cx="8501122" cy="1631216"/>
          </a:xfrm>
          <a:prstGeom prst="rect">
            <a:avLst/>
          </a:prstGeom>
          <a:noFill/>
        </p:spPr>
        <p:txBody>
          <a:bodyPr wrap="square" rtlCol="0">
            <a:spAutoFit/>
          </a:bodyPr>
          <a:lstStyle/>
          <a:p>
            <a:pPr algn="ctr"/>
            <a:r>
              <a:rPr lang="fr-FR" sz="2000" i="1" dirty="0" smtClean="0"/>
              <a:t>« C'est que la guerre est quelque chose de bestial : la faim, les poux, la boue, tous ces bruits déments. Avant mes premiers tableaux, j'ai eu l'impression que tout un aspect de la réalité n'avait pas encore été peint : l'aspect hideux. La guerre, c'était une chose horrible, et pourtant sublime. Il me fallait y être à tout prix. Il faut avoir vu l'homme dans cet état déchaîné pour le connaître un peu</a:t>
            </a:r>
            <a:r>
              <a:rPr lang="fr-FR" i="1" dirty="0" smtClean="0"/>
              <a:t>. » O. DIX</a:t>
            </a:r>
            <a:endParaRPr lang="fr-FR" dirty="0"/>
          </a:p>
        </p:txBody>
      </p:sp>
      <p:pic>
        <p:nvPicPr>
          <p:cNvPr id="1032" name="Picture 8" descr="http://www.artthrob.co.za/03july/images/dix01a.jpg"/>
          <p:cNvPicPr>
            <a:picLocks noChangeAspect="1" noChangeArrowheads="1"/>
          </p:cNvPicPr>
          <p:nvPr/>
        </p:nvPicPr>
        <p:blipFill>
          <a:blip r:embed="rId2"/>
          <a:srcRect/>
          <a:stretch>
            <a:fillRect/>
          </a:stretch>
        </p:blipFill>
        <p:spPr bwMode="auto">
          <a:xfrm>
            <a:off x="214282" y="1928802"/>
            <a:ext cx="3863367" cy="4572032"/>
          </a:xfrm>
          <a:prstGeom prst="rect">
            <a:avLst/>
          </a:prstGeom>
          <a:ln>
            <a:noFill/>
          </a:ln>
          <a:effectLst>
            <a:softEdge rad="112500"/>
          </a:effectLst>
        </p:spPr>
      </p:pic>
      <p:pic>
        <p:nvPicPr>
          <p:cNvPr id="1034" name="Picture 10" descr="Corpse of a horse [Pferdekadaver]"/>
          <p:cNvPicPr>
            <a:picLocks noChangeAspect="1" noChangeArrowheads="1"/>
          </p:cNvPicPr>
          <p:nvPr/>
        </p:nvPicPr>
        <p:blipFill>
          <a:blip r:embed="rId3"/>
          <a:srcRect/>
          <a:stretch>
            <a:fillRect/>
          </a:stretch>
        </p:blipFill>
        <p:spPr bwMode="auto">
          <a:xfrm>
            <a:off x="4071934" y="1857364"/>
            <a:ext cx="4540549" cy="3571900"/>
          </a:xfrm>
          <a:prstGeom prst="rect">
            <a:avLst/>
          </a:prstGeom>
          <a:noFill/>
        </p:spPr>
      </p:pic>
      <p:sp>
        <p:nvSpPr>
          <p:cNvPr id="12" name="ZoneTexte 11"/>
          <p:cNvSpPr txBox="1"/>
          <p:nvPr/>
        </p:nvSpPr>
        <p:spPr>
          <a:xfrm>
            <a:off x="4214810" y="5214950"/>
            <a:ext cx="4357718" cy="1631216"/>
          </a:xfrm>
          <a:prstGeom prst="rect">
            <a:avLst/>
          </a:prstGeom>
          <a:noFill/>
        </p:spPr>
        <p:txBody>
          <a:bodyPr wrap="square" rtlCol="0">
            <a:spAutoFit/>
          </a:bodyPr>
          <a:lstStyle/>
          <a:p>
            <a:r>
              <a:rPr lang="fr-FR" dirty="0" smtClean="0"/>
              <a:t>« </a:t>
            </a:r>
            <a:r>
              <a:rPr lang="fr-FR" sz="2000" i="1" dirty="0" smtClean="0"/>
              <a:t>La peinture n’est pas un soulagement. La raison pour laquelle je peins est le désir de créer. J’ai vu ça, je peux encore m’en souvenir, je dois le peindre » O Dix.</a:t>
            </a:r>
          </a:p>
          <a:p>
            <a:endParaRPr lang="fr-FR" sz="2000"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2" name="Picture 4" descr="http://4.bp.blogspot.com/_G3_5NeY99wA/TOHkFD16PGI/AAAAAAAAArk/O8nEM2EfGUE/s1600/Dix3.jpg"/>
          <p:cNvPicPr>
            <a:picLocks noChangeAspect="1" noChangeArrowheads="1"/>
          </p:cNvPicPr>
          <p:nvPr/>
        </p:nvPicPr>
        <p:blipFill>
          <a:blip r:embed="rId2"/>
          <a:srcRect/>
          <a:stretch>
            <a:fillRect/>
          </a:stretch>
        </p:blipFill>
        <p:spPr bwMode="auto">
          <a:xfrm>
            <a:off x="214282" y="285728"/>
            <a:ext cx="4755385" cy="3186109"/>
          </a:xfrm>
          <a:prstGeom prst="rect">
            <a:avLst/>
          </a:prstGeom>
          <a:ln>
            <a:noFill/>
          </a:ln>
          <a:effectLst>
            <a:softEdge rad="112500"/>
          </a:effectLst>
        </p:spPr>
      </p:pic>
      <p:pic>
        <p:nvPicPr>
          <p:cNvPr id="32774" name="Picture 6" descr="http://blog.crdp-versailles.fr/blagart/public/VALENTIN_PINTO/.assault432_m.jpg"/>
          <p:cNvPicPr>
            <a:picLocks noChangeAspect="1" noChangeArrowheads="1"/>
          </p:cNvPicPr>
          <p:nvPr/>
        </p:nvPicPr>
        <p:blipFill>
          <a:blip r:embed="rId3"/>
          <a:srcRect/>
          <a:stretch>
            <a:fillRect/>
          </a:stretch>
        </p:blipFill>
        <p:spPr bwMode="auto">
          <a:xfrm>
            <a:off x="214282" y="3571876"/>
            <a:ext cx="4857784" cy="3063616"/>
          </a:xfrm>
          <a:prstGeom prst="rect">
            <a:avLst/>
          </a:prstGeom>
          <a:ln>
            <a:noFill/>
          </a:ln>
          <a:effectLst>
            <a:softEdge rad="112500"/>
          </a:effectLst>
        </p:spPr>
      </p:pic>
      <p:pic>
        <p:nvPicPr>
          <p:cNvPr id="32776" name="Picture 8" descr="http://img.over-blog.com/493x600/3/36/33/39/dessins-et-tableaux/OD--Sentinelle-morte-dans-une-tranchee--1924.JPG.jpeg"/>
          <p:cNvPicPr>
            <a:picLocks noChangeAspect="1" noChangeArrowheads="1"/>
          </p:cNvPicPr>
          <p:nvPr/>
        </p:nvPicPr>
        <p:blipFill>
          <a:blip r:embed="rId4"/>
          <a:srcRect l="6579" r="11184" b="5405"/>
          <a:stretch>
            <a:fillRect/>
          </a:stretch>
        </p:blipFill>
        <p:spPr bwMode="auto">
          <a:xfrm>
            <a:off x="5184326" y="714356"/>
            <a:ext cx="3673954" cy="5143536"/>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ZoneTexte 5"/>
          <p:cNvSpPr txBox="1"/>
          <p:nvPr/>
        </p:nvSpPr>
        <p:spPr>
          <a:xfrm>
            <a:off x="0" y="214289"/>
            <a:ext cx="8929718" cy="1631216"/>
          </a:xfrm>
          <a:prstGeom prst="rect">
            <a:avLst/>
          </a:prstGeom>
          <a:noFill/>
        </p:spPr>
        <p:txBody>
          <a:bodyPr wrap="square" rtlCol="0">
            <a:spAutoFit/>
          </a:bodyPr>
          <a:lstStyle/>
          <a:p>
            <a:pPr algn="ctr"/>
            <a:r>
              <a:rPr lang="fr-FR" sz="2000" dirty="0" smtClean="0">
                <a:latin typeface="Comic Sans MS" pitchFamily="66" charset="0"/>
              </a:rPr>
              <a:t>3 tableaux  sur la représentation de la 1</a:t>
            </a:r>
            <a:r>
              <a:rPr lang="fr-FR" sz="2000" baseline="30000" dirty="0" smtClean="0">
                <a:latin typeface="Comic Sans MS" pitchFamily="66" charset="0"/>
              </a:rPr>
              <a:t>ère</a:t>
            </a:r>
            <a:r>
              <a:rPr lang="fr-FR" sz="2000" dirty="0" smtClean="0">
                <a:latin typeface="Comic Sans MS" pitchFamily="66" charset="0"/>
              </a:rPr>
              <a:t> Guerre Mondiale et ses conséquences sont particulièrement connus : </a:t>
            </a:r>
          </a:p>
          <a:p>
            <a:endParaRPr lang="fr-FR" sz="2000" i="1" dirty="0" smtClean="0"/>
          </a:p>
          <a:p>
            <a:endParaRPr lang="fr-FR" sz="2000" i="1" dirty="0" smtClean="0"/>
          </a:p>
          <a:p>
            <a:endParaRPr lang="fr-FR" sz="2000" i="1" dirty="0"/>
          </a:p>
        </p:txBody>
      </p:sp>
      <p:sp>
        <p:nvSpPr>
          <p:cNvPr id="8" name="ZoneTexte 7"/>
          <p:cNvSpPr txBox="1"/>
          <p:nvPr/>
        </p:nvSpPr>
        <p:spPr>
          <a:xfrm>
            <a:off x="285720" y="928671"/>
            <a:ext cx="8501122" cy="1015663"/>
          </a:xfrm>
          <a:prstGeom prst="rect">
            <a:avLst/>
          </a:prstGeom>
          <a:noFill/>
        </p:spPr>
        <p:txBody>
          <a:bodyPr wrap="square" rtlCol="0">
            <a:spAutoFit/>
          </a:bodyPr>
          <a:lstStyle/>
          <a:p>
            <a:pPr algn="ctr"/>
            <a:r>
              <a:rPr lang="fr-FR" sz="2400" b="1" dirty="0" smtClean="0"/>
              <a:t>Le triptyque La Guerre, 1929-32.</a:t>
            </a:r>
            <a:r>
              <a:rPr lang="fr-FR" dirty="0" smtClean="0"/>
              <a:t/>
            </a:r>
            <a:br>
              <a:rPr lang="fr-FR" dirty="0" smtClean="0"/>
            </a:br>
            <a:r>
              <a:rPr lang="fr-FR" dirty="0" smtClean="0"/>
              <a:t>Galerie </a:t>
            </a:r>
            <a:r>
              <a:rPr lang="fr-FR" dirty="0" err="1" smtClean="0"/>
              <a:t>Neue</a:t>
            </a:r>
            <a:r>
              <a:rPr lang="fr-FR" dirty="0" smtClean="0"/>
              <a:t> </a:t>
            </a:r>
            <a:r>
              <a:rPr lang="fr-FR" dirty="0" err="1" smtClean="0"/>
              <a:t>Meister</a:t>
            </a:r>
            <a:r>
              <a:rPr lang="fr-FR" dirty="0" smtClean="0"/>
              <a:t>, </a:t>
            </a:r>
            <a:r>
              <a:rPr lang="fr-FR" dirty="0" err="1" smtClean="0"/>
              <a:t>Staatliche</a:t>
            </a:r>
            <a:r>
              <a:rPr lang="fr-FR" dirty="0" smtClean="0"/>
              <a:t> </a:t>
            </a:r>
            <a:r>
              <a:rPr lang="fr-FR" dirty="0" err="1" smtClean="0"/>
              <a:t>Kunstsammlungen</a:t>
            </a:r>
            <a:r>
              <a:rPr lang="fr-FR" dirty="0" smtClean="0"/>
              <a:t>, Dresde, Allemagne.</a:t>
            </a:r>
          </a:p>
          <a:p>
            <a:r>
              <a:rPr lang="fr-FR" dirty="0" smtClean="0"/>
              <a:t> </a:t>
            </a:r>
            <a:endParaRPr lang="fr-FR" dirty="0"/>
          </a:p>
        </p:txBody>
      </p:sp>
      <p:pic>
        <p:nvPicPr>
          <p:cNvPr id="2054" name="Picture 6" descr="http://1.bp.blogspot.com/-pyZ99o9TzOo/UDZpXj7J_7I/AAAAAAAACnI/No91KNym7C4/s640/Otto+DIX,+La+Guerre,+Triptychon+Der+Krieg+%28Triptyque+La+Guerre%29,+1929-32,+tempera+sur+bois,+panneau+central+204+x+204+cm,+panneaux+lat%C3%A9raux+204+x+102+cm+chacun.+%282%29.jpg"/>
          <p:cNvPicPr>
            <a:picLocks noChangeAspect="1" noChangeArrowheads="1"/>
          </p:cNvPicPr>
          <p:nvPr/>
        </p:nvPicPr>
        <p:blipFill>
          <a:blip r:embed="rId2"/>
          <a:srcRect/>
          <a:stretch>
            <a:fillRect/>
          </a:stretch>
        </p:blipFill>
        <p:spPr bwMode="auto">
          <a:xfrm>
            <a:off x="0" y="1714488"/>
            <a:ext cx="9144000" cy="5143512"/>
          </a:xfrm>
          <a:prstGeom prst="rect">
            <a:avLst/>
          </a:prstGeom>
          <a:noFill/>
        </p:spPr>
      </p:pic>
    </p:spTree>
    <p:extLst>
      <p:ext uri="{BB962C8B-B14F-4D97-AF65-F5344CB8AC3E}">
        <p14:creationId xmlns:p14="http://schemas.microsoft.com/office/powerpoint/2010/main" xmlns="" val="54506268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0"/>
            <a:ext cx="8229600" cy="1214422"/>
          </a:xfrm>
        </p:spPr>
        <p:txBody>
          <a:bodyPr>
            <a:normAutofit/>
          </a:bodyPr>
          <a:lstStyle/>
          <a:p>
            <a:r>
              <a:rPr lang="fr-FR" sz="2400" b="1" dirty="0" smtClean="0"/>
              <a:t>La Rue de Prague, 1920. </a:t>
            </a:r>
            <a:r>
              <a:rPr lang="fr-FR" sz="2000" b="1" dirty="0" smtClean="0"/>
              <a:t/>
            </a:r>
            <a:br>
              <a:rPr lang="fr-FR" sz="2000" b="1" dirty="0" smtClean="0"/>
            </a:br>
            <a:r>
              <a:rPr lang="fr-FR" sz="1800" dirty="0" smtClean="0"/>
              <a:t>Huile et collage sur toile, 101 x 81 cm. Stuttgart. La rue de Prague, 1920</a:t>
            </a:r>
            <a:endParaRPr lang="fr-FR" sz="1800" dirty="0"/>
          </a:p>
        </p:txBody>
      </p:sp>
      <p:pic>
        <p:nvPicPr>
          <p:cNvPr id="20484" name="Picture 4" descr="http://www.clg-victor-schoelcher.ac-aix-marseille.fr/spip/IMG/jpg/Otto_Dix_Rue_de_Prague_1920.jpg"/>
          <p:cNvPicPr>
            <a:picLocks noChangeAspect="1" noChangeArrowheads="1"/>
          </p:cNvPicPr>
          <p:nvPr/>
        </p:nvPicPr>
        <p:blipFill>
          <a:blip r:embed="rId2"/>
          <a:srcRect/>
          <a:stretch>
            <a:fillRect/>
          </a:stretch>
        </p:blipFill>
        <p:spPr bwMode="auto">
          <a:xfrm>
            <a:off x="2143108" y="964926"/>
            <a:ext cx="4500594" cy="5608850"/>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28596" y="0"/>
            <a:ext cx="8258204" cy="857232"/>
          </a:xfrm>
        </p:spPr>
        <p:txBody>
          <a:bodyPr>
            <a:normAutofit/>
          </a:bodyPr>
          <a:lstStyle/>
          <a:p>
            <a:r>
              <a:rPr lang="fr-FR" sz="2400" b="1" dirty="0" smtClean="0"/>
              <a:t>Les joueurs de </a:t>
            </a:r>
            <a:r>
              <a:rPr lang="fr-FR" sz="2400" b="1" dirty="0" err="1" smtClean="0"/>
              <a:t>Skat</a:t>
            </a:r>
            <a:r>
              <a:rPr lang="fr-FR" sz="2400" b="1" dirty="0" smtClean="0"/>
              <a:t> ou </a:t>
            </a:r>
            <a:r>
              <a:rPr lang="fr-FR" sz="2400" b="1" dirty="0" err="1" smtClean="0"/>
              <a:t>Skatspieler</a:t>
            </a:r>
            <a:r>
              <a:rPr lang="fr-FR" sz="2400" b="1" dirty="0" smtClean="0"/>
              <a:t> , 1920</a:t>
            </a:r>
            <a:endParaRPr lang="fr-FR" sz="2400" b="1" dirty="0"/>
          </a:p>
        </p:txBody>
      </p:sp>
      <p:pic>
        <p:nvPicPr>
          <p:cNvPr id="21506" name="Picture 2" descr="http://laboiteaimages.blog.lemonde.fr/files/2009/11/main-20.1258836106.jpg"/>
          <p:cNvPicPr>
            <a:picLocks noChangeAspect="1" noChangeArrowheads="1"/>
          </p:cNvPicPr>
          <p:nvPr/>
        </p:nvPicPr>
        <p:blipFill>
          <a:blip r:embed="rId2"/>
          <a:srcRect/>
          <a:stretch>
            <a:fillRect/>
          </a:stretch>
        </p:blipFill>
        <p:spPr bwMode="auto">
          <a:xfrm>
            <a:off x="2000232" y="714356"/>
            <a:ext cx="5343684" cy="5931809"/>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796908"/>
          </a:xfrm>
        </p:spPr>
        <p:txBody>
          <a:bodyPr>
            <a:normAutofit/>
          </a:bodyPr>
          <a:lstStyle/>
          <a:p>
            <a:r>
              <a:rPr lang="fr-FR" sz="4000" b="1" dirty="0" smtClean="0">
                <a:solidFill>
                  <a:srgbClr val="C00000"/>
                </a:solidFill>
                <a:latin typeface="Comic Sans MS" pitchFamily="66" charset="0"/>
              </a:rPr>
              <a:t>DESCRIPTION DE L’ŒUVRE </a:t>
            </a:r>
            <a:endParaRPr lang="fr-FR" sz="4000" b="1" dirty="0">
              <a:solidFill>
                <a:srgbClr val="C00000"/>
              </a:solidFill>
              <a:latin typeface="Comic Sans MS" pitchFamily="66" charset="0"/>
            </a:endParaRPr>
          </a:p>
        </p:txBody>
      </p:sp>
      <p:sp>
        <p:nvSpPr>
          <p:cNvPr id="5" name="ZoneTexte 4"/>
          <p:cNvSpPr txBox="1"/>
          <p:nvPr/>
        </p:nvSpPr>
        <p:spPr>
          <a:xfrm>
            <a:off x="5715008" y="1000108"/>
            <a:ext cx="3214710" cy="5909310"/>
          </a:xfrm>
          <a:prstGeom prst="rect">
            <a:avLst/>
          </a:prstGeom>
          <a:noFill/>
        </p:spPr>
        <p:txBody>
          <a:bodyPr wrap="square" rtlCol="0">
            <a:spAutoFit/>
          </a:bodyPr>
          <a:lstStyle/>
          <a:p>
            <a:r>
              <a:rPr lang="fr-FR" dirty="0" smtClean="0">
                <a:latin typeface="Comic Sans MS" pitchFamily="66" charset="0"/>
              </a:rPr>
              <a:t>Ce tableau représente une scène de la vie quotidienne .</a:t>
            </a:r>
          </a:p>
          <a:p>
            <a:endParaRPr lang="fr-FR" dirty="0" smtClean="0">
              <a:latin typeface="Comic Sans MS" pitchFamily="66" charset="0"/>
            </a:endParaRPr>
          </a:p>
          <a:p>
            <a:pPr>
              <a:buFont typeface="Wingdings" pitchFamily="2" charset="2"/>
              <a:buChar char="Ø"/>
            </a:pPr>
            <a:r>
              <a:rPr lang="fr-FR" b="1" dirty="0" smtClean="0">
                <a:solidFill>
                  <a:srgbClr val="C00000"/>
                </a:solidFill>
                <a:latin typeface="Comic Sans MS" pitchFamily="66" charset="0"/>
              </a:rPr>
              <a:t> Au 1</a:t>
            </a:r>
            <a:r>
              <a:rPr lang="fr-FR" b="1" baseline="30000" dirty="0" smtClean="0">
                <a:solidFill>
                  <a:srgbClr val="C00000"/>
                </a:solidFill>
                <a:latin typeface="Comic Sans MS" pitchFamily="66" charset="0"/>
              </a:rPr>
              <a:t>er</a:t>
            </a:r>
            <a:r>
              <a:rPr lang="fr-FR" b="1" dirty="0" smtClean="0">
                <a:solidFill>
                  <a:srgbClr val="C00000"/>
                </a:solidFill>
                <a:latin typeface="Comic Sans MS" pitchFamily="66" charset="0"/>
              </a:rPr>
              <a:t> plan </a:t>
            </a:r>
            <a:r>
              <a:rPr lang="fr-FR" dirty="0" smtClean="0">
                <a:latin typeface="Comic Sans MS" pitchFamily="66" charset="0"/>
              </a:rPr>
              <a:t>: 3 hommes sont assis autour d’une petite table ronde et jouent aux cartes dans une pièce sombre , peut-être un café. Tous les 3 sont bien habillés mais  affreusement défigurés et mutilés.</a:t>
            </a:r>
          </a:p>
          <a:p>
            <a:endParaRPr lang="fr-FR" dirty="0" smtClean="0">
              <a:latin typeface="Comic Sans MS" pitchFamily="66" charset="0"/>
            </a:endParaRPr>
          </a:p>
          <a:p>
            <a:pPr>
              <a:buFont typeface="Wingdings" pitchFamily="2" charset="2"/>
              <a:buChar char="Ø"/>
            </a:pPr>
            <a:r>
              <a:rPr lang="fr-FR" b="1" dirty="0" smtClean="0">
                <a:solidFill>
                  <a:srgbClr val="C00000"/>
                </a:solidFill>
                <a:latin typeface="Comic Sans MS" pitchFamily="66" charset="0"/>
              </a:rPr>
              <a:t>A l’arrière plan : </a:t>
            </a:r>
            <a:r>
              <a:rPr lang="fr-FR" dirty="0" smtClean="0">
                <a:latin typeface="Comic Sans MS" pitchFamily="66" charset="0"/>
              </a:rPr>
              <a:t> on remarque sur la droite un porte manteau,  au centre des journaux allemands et en haut à gauche, un lampadaire, seule source de lumière , qui éclaire la scène</a:t>
            </a:r>
            <a:r>
              <a:rPr lang="fr-FR" dirty="0" smtClean="0"/>
              <a:t>.</a:t>
            </a:r>
          </a:p>
          <a:p>
            <a:endParaRPr lang="fr-FR" dirty="0"/>
          </a:p>
        </p:txBody>
      </p:sp>
      <p:pic>
        <p:nvPicPr>
          <p:cNvPr id="2050" name="Picture 2" descr="C:\Users\Valérie\Pictures\img026.jpg"/>
          <p:cNvPicPr>
            <a:picLocks noChangeAspect="1" noChangeArrowheads="1"/>
          </p:cNvPicPr>
          <p:nvPr/>
        </p:nvPicPr>
        <p:blipFill>
          <a:blip r:embed="rId2">
            <a:lum bright="-10000" contrast="-10000"/>
          </a:blip>
          <a:srcRect l="10260" t="37277" r="38646" b="23214"/>
          <a:stretch>
            <a:fillRect/>
          </a:stretch>
        </p:blipFill>
        <p:spPr bwMode="auto">
          <a:xfrm rot="10800000">
            <a:off x="357158" y="1142984"/>
            <a:ext cx="5260984" cy="5357850"/>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357158" y="642918"/>
            <a:ext cx="8329642" cy="428628"/>
          </a:xfrm>
        </p:spPr>
        <p:txBody>
          <a:bodyPr>
            <a:noAutofit/>
          </a:bodyPr>
          <a:lstStyle/>
          <a:p>
            <a:r>
              <a:rPr lang="fr-FR" sz="3200" b="1" dirty="0" smtClean="0">
                <a:solidFill>
                  <a:srgbClr val="C00000"/>
                </a:solidFill>
                <a:latin typeface="Comic Sans MS" pitchFamily="66" charset="0"/>
              </a:rPr>
              <a:t>Le tableau à la loupe : Dix peint avec minutie les mutilations des anciens combattants</a:t>
            </a:r>
            <a:endParaRPr lang="fr-FR" sz="3200" b="1" dirty="0">
              <a:solidFill>
                <a:srgbClr val="C00000"/>
              </a:solidFill>
              <a:latin typeface="Comic Sans MS" pitchFamily="66" charset="0"/>
            </a:endParaRPr>
          </a:p>
        </p:txBody>
      </p:sp>
      <p:pic>
        <p:nvPicPr>
          <p:cNvPr id="24578" name="Picture 2" descr="C:\Users\Valérie\Pictures\img001.jpg"/>
          <p:cNvPicPr>
            <a:picLocks noChangeAspect="1" noChangeArrowheads="1"/>
          </p:cNvPicPr>
          <p:nvPr/>
        </p:nvPicPr>
        <p:blipFill>
          <a:blip r:embed="rId2">
            <a:lum bright="-10000" contrast="-10000"/>
          </a:blip>
          <a:srcRect l="11207" t="14509" r="61354" b="54018"/>
          <a:stretch>
            <a:fillRect/>
          </a:stretch>
        </p:blipFill>
        <p:spPr bwMode="auto">
          <a:xfrm>
            <a:off x="285720" y="1214422"/>
            <a:ext cx="2732884" cy="4429158"/>
          </a:xfrm>
          <a:prstGeom prst="rect">
            <a:avLst/>
          </a:prstGeom>
          <a:noFill/>
        </p:spPr>
      </p:pic>
      <p:pic>
        <p:nvPicPr>
          <p:cNvPr id="6" name="Picture 2" descr="http://laboiteaimages.blog.lemonde.fr/files/2009/11/main-20.1258836106.jpg"/>
          <p:cNvPicPr>
            <a:picLocks noChangeAspect="1" noChangeArrowheads="1"/>
          </p:cNvPicPr>
          <p:nvPr/>
        </p:nvPicPr>
        <p:blipFill>
          <a:blip r:embed="rId3"/>
          <a:srcRect t="49362" r="50174"/>
          <a:stretch>
            <a:fillRect/>
          </a:stretch>
        </p:blipFill>
        <p:spPr bwMode="auto">
          <a:xfrm>
            <a:off x="3643306" y="4143380"/>
            <a:ext cx="2571768" cy="2502785"/>
          </a:xfrm>
          <a:prstGeom prst="rect">
            <a:avLst/>
          </a:prstGeom>
          <a:ln>
            <a:noFill/>
          </a:ln>
          <a:effectLst>
            <a:softEdge rad="112500"/>
          </a:effectLst>
        </p:spPr>
      </p:pic>
      <p:cxnSp>
        <p:nvCxnSpPr>
          <p:cNvPr id="9" name="Connecteur droit avec flèche 8"/>
          <p:cNvCxnSpPr/>
          <p:nvPr/>
        </p:nvCxnSpPr>
        <p:spPr>
          <a:xfrm rot="10800000" flipV="1">
            <a:off x="6000760" y="5214950"/>
            <a:ext cx="1816002" cy="179822"/>
          </a:xfrm>
          <a:prstGeom prst="straightConnector1">
            <a:avLst/>
          </a:prstGeom>
          <a:ln w="57150">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11" name="ZoneTexte 10"/>
          <p:cNvSpPr txBox="1"/>
          <p:nvPr/>
        </p:nvSpPr>
        <p:spPr>
          <a:xfrm>
            <a:off x="7072330" y="5572140"/>
            <a:ext cx="1643074" cy="369332"/>
          </a:xfrm>
          <a:prstGeom prst="rect">
            <a:avLst/>
          </a:prstGeom>
          <a:noFill/>
        </p:spPr>
        <p:txBody>
          <a:bodyPr wrap="square" rtlCol="0">
            <a:spAutoFit/>
          </a:bodyPr>
          <a:lstStyle/>
          <a:p>
            <a:r>
              <a:rPr lang="fr-FR" dirty="0" smtClean="0"/>
              <a:t>Jambe de bois </a:t>
            </a:r>
            <a:endParaRPr lang="fr-FR" dirty="0"/>
          </a:p>
        </p:txBody>
      </p:sp>
      <p:sp>
        <p:nvSpPr>
          <p:cNvPr id="12" name="ZoneTexte 11"/>
          <p:cNvSpPr txBox="1"/>
          <p:nvPr/>
        </p:nvSpPr>
        <p:spPr>
          <a:xfrm>
            <a:off x="3500430" y="1857364"/>
            <a:ext cx="4714908" cy="2246769"/>
          </a:xfrm>
          <a:prstGeom prst="rect">
            <a:avLst/>
          </a:prstGeom>
          <a:noFill/>
        </p:spPr>
        <p:txBody>
          <a:bodyPr wrap="square" rtlCol="0">
            <a:spAutoFit/>
          </a:bodyPr>
          <a:lstStyle/>
          <a:p>
            <a:r>
              <a:rPr lang="fr-FR" sz="2000" dirty="0" smtClean="0"/>
              <a:t>Le visage de cet homme est atrocement abîmé, rempli de cicatrices. Il  a une jambe de bois et joue aux cartes avec la pied droit. Sa main gauche a été remplacée par une main en bois . Une prothèse auditive équipée d’un long tuyau sort de son oreille et lui permet  d’entendre la conversation</a:t>
            </a:r>
            <a:r>
              <a:rPr lang="fr-FR" dirty="0" smtClean="0"/>
              <a:t>.</a:t>
            </a:r>
            <a:endParaRPr lang="fr-FR" dirty="0"/>
          </a:p>
        </p:txBody>
      </p:sp>
      <p:cxnSp>
        <p:nvCxnSpPr>
          <p:cNvPr id="15" name="Connecteur droit avec flèche 14"/>
          <p:cNvCxnSpPr/>
          <p:nvPr/>
        </p:nvCxnSpPr>
        <p:spPr>
          <a:xfrm rot="16200000" flipV="1">
            <a:off x="2285984" y="5429264"/>
            <a:ext cx="1642280" cy="356396"/>
          </a:xfrm>
          <a:prstGeom prst="straightConnector1">
            <a:avLst/>
          </a:prstGeom>
          <a:ln w="57150">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19" name="ZoneTexte 18"/>
          <p:cNvSpPr txBox="1"/>
          <p:nvPr/>
        </p:nvSpPr>
        <p:spPr>
          <a:xfrm>
            <a:off x="1643042" y="6215082"/>
            <a:ext cx="1857388" cy="369332"/>
          </a:xfrm>
          <a:prstGeom prst="rect">
            <a:avLst/>
          </a:prstGeom>
          <a:noFill/>
        </p:spPr>
        <p:txBody>
          <a:bodyPr wrap="square" rtlCol="0">
            <a:spAutoFit/>
          </a:bodyPr>
          <a:lstStyle/>
          <a:p>
            <a:r>
              <a:rPr lang="fr-FR" dirty="0" smtClean="0"/>
              <a:t>Main articulée</a:t>
            </a:r>
            <a:endParaRPr lang="fr-FR" dirty="0"/>
          </a:p>
        </p:txBody>
      </p:sp>
      <p:cxnSp>
        <p:nvCxnSpPr>
          <p:cNvPr id="21" name="Connecteur droit avec flèche 20"/>
          <p:cNvCxnSpPr/>
          <p:nvPr/>
        </p:nvCxnSpPr>
        <p:spPr>
          <a:xfrm rot="5400000" flipH="1" flipV="1">
            <a:off x="-571536" y="4857760"/>
            <a:ext cx="2357454" cy="500066"/>
          </a:xfrm>
          <a:prstGeom prst="straightConnector1">
            <a:avLst/>
          </a:prstGeom>
          <a:ln w="57150">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24" name="ZoneTexte 23"/>
          <p:cNvSpPr txBox="1"/>
          <p:nvPr/>
        </p:nvSpPr>
        <p:spPr>
          <a:xfrm>
            <a:off x="714348" y="5715016"/>
            <a:ext cx="1000132" cy="646331"/>
          </a:xfrm>
          <a:prstGeom prst="rect">
            <a:avLst/>
          </a:prstGeom>
          <a:noFill/>
        </p:spPr>
        <p:txBody>
          <a:bodyPr wrap="square" rtlCol="0">
            <a:spAutoFit/>
          </a:bodyPr>
          <a:lstStyle/>
          <a:p>
            <a:r>
              <a:rPr lang="fr-FR" dirty="0" smtClean="0"/>
              <a:t>Long tuyau</a:t>
            </a:r>
            <a:endParaRPr lang="fr-FR"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Users\Valérie\Pictures\img001.jpg"/>
          <p:cNvPicPr>
            <a:picLocks noChangeAspect="1" noChangeArrowheads="1"/>
          </p:cNvPicPr>
          <p:nvPr/>
        </p:nvPicPr>
        <p:blipFill>
          <a:blip r:embed="rId2">
            <a:lum bright="-10000"/>
          </a:blip>
          <a:srcRect l="42430" t="14732" r="34861" b="53348"/>
          <a:stretch>
            <a:fillRect/>
          </a:stretch>
        </p:blipFill>
        <p:spPr bwMode="auto">
          <a:xfrm>
            <a:off x="500034" y="428604"/>
            <a:ext cx="2928958" cy="5817172"/>
          </a:xfrm>
          <a:prstGeom prst="rect">
            <a:avLst/>
          </a:prstGeom>
          <a:noFill/>
        </p:spPr>
      </p:pic>
      <p:pic>
        <p:nvPicPr>
          <p:cNvPr id="6" name="Picture 2" descr="http://laboiteaimages.blog.lemonde.fr/files/2009/11/main-20.1258836106.jpg"/>
          <p:cNvPicPr>
            <a:picLocks noChangeAspect="1" noChangeArrowheads="1"/>
          </p:cNvPicPr>
          <p:nvPr/>
        </p:nvPicPr>
        <p:blipFill>
          <a:blip r:embed="rId3"/>
          <a:srcRect l="29944" t="45659" r="36410"/>
          <a:stretch>
            <a:fillRect/>
          </a:stretch>
        </p:blipFill>
        <p:spPr bwMode="auto">
          <a:xfrm>
            <a:off x="5648392" y="3929066"/>
            <a:ext cx="1995442" cy="2928934"/>
          </a:xfrm>
          <a:prstGeom prst="rect">
            <a:avLst/>
          </a:prstGeom>
          <a:ln>
            <a:noFill/>
          </a:ln>
          <a:effectLst>
            <a:softEdge rad="112500"/>
          </a:effectLst>
        </p:spPr>
      </p:pic>
      <p:cxnSp>
        <p:nvCxnSpPr>
          <p:cNvPr id="8" name="Connecteur droit avec flèche 7"/>
          <p:cNvCxnSpPr/>
          <p:nvPr/>
        </p:nvCxnSpPr>
        <p:spPr>
          <a:xfrm rot="10800000">
            <a:off x="6500826" y="4786322"/>
            <a:ext cx="1785950" cy="1428760"/>
          </a:xfrm>
          <a:prstGeom prst="straightConnector1">
            <a:avLst/>
          </a:prstGeom>
          <a:ln w="57150">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9" name="ZoneTexte 8"/>
          <p:cNvSpPr txBox="1"/>
          <p:nvPr/>
        </p:nvSpPr>
        <p:spPr>
          <a:xfrm>
            <a:off x="7715272" y="4572008"/>
            <a:ext cx="1143008" cy="1200329"/>
          </a:xfrm>
          <a:prstGeom prst="rect">
            <a:avLst/>
          </a:prstGeom>
          <a:noFill/>
        </p:spPr>
        <p:txBody>
          <a:bodyPr wrap="square" rtlCol="0">
            <a:spAutoFit/>
          </a:bodyPr>
          <a:lstStyle/>
          <a:p>
            <a:pPr algn="ctr"/>
            <a:r>
              <a:rPr lang="fr-FR" dirty="0" smtClean="0"/>
              <a:t>2 moignons et jambes en bois </a:t>
            </a:r>
            <a:endParaRPr lang="fr-FR" dirty="0"/>
          </a:p>
        </p:txBody>
      </p:sp>
      <p:sp>
        <p:nvSpPr>
          <p:cNvPr id="7" name="ZoneTexte 6"/>
          <p:cNvSpPr txBox="1"/>
          <p:nvPr/>
        </p:nvSpPr>
        <p:spPr>
          <a:xfrm>
            <a:off x="3643306" y="785794"/>
            <a:ext cx="5286412" cy="3477875"/>
          </a:xfrm>
          <a:prstGeom prst="rect">
            <a:avLst/>
          </a:prstGeom>
          <a:noFill/>
        </p:spPr>
        <p:txBody>
          <a:bodyPr wrap="square" rtlCol="0">
            <a:spAutoFit/>
          </a:bodyPr>
          <a:lstStyle/>
          <a:p>
            <a:r>
              <a:rPr lang="fr-FR" sz="2000" dirty="0" smtClean="0"/>
              <a:t>Le personnage situé au centre a perdu ses 2 jambes remplacées par des moignons et des prothèses en bois. Il n’a également plus de bras et tient ses cartes serrées dans sa bouche. Il lui manque aussi une partie de la peau du crâne : il a été scalpé. Des pièces métalliques remplacent sa mâchoire et son oreille gauche. Il porte un œil de verre qui semble fixer le spectateur et lui donne un regard dérangeant. Les rides sur le front sont les seules expressions de ce visage défiguré</a:t>
            </a:r>
            <a:r>
              <a:rPr lang="fr-FR" dirty="0" smtClean="0"/>
              <a:t>.</a:t>
            </a:r>
            <a:endParaRPr lang="fr-FR" dirty="0"/>
          </a:p>
        </p:txBody>
      </p:sp>
      <p:cxnSp>
        <p:nvCxnSpPr>
          <p:cNvPr id="11" name="Connecteur droit avec flèche 10"/>
          <p:cNvCxnSpPr/>
          <p:nvPr/>
        </p:nvCxnSpPr>
        <p:spPr>
          <a:xfrm rot="10800000" flipV="1">
            <a:off x="3000364" y="285728"/>
            <a:ext cx="928694" cy="785818"/>
          </a:xfrm>
          <a:prstGeom prst="straightConnector1">
            <a:avLst/>
          </a:prstGeom>
          <a:ln w="57150">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14" name="ZoneTexte 13"/>
          <p:cNvSpPr txBox="1"/>
          <p:nvPr/>
        </p:nvSpPr>
        <p:spPr>
          <a:xfrm>
            <a:off x="4143372" y="214290"/>
            <a:ext cx="2928958" cy="646331"/>
          </a:xfrm>
          <a:prstGeom prst="rect">
            <a:avLst/>
          </a:prstGeom>
          <a:noFill/>
        </p:spPr>
        <p:txBody>
          <a:bodyPr wrap="square" rtlCol="0">
            <a:spAutoFit/>
          </a:bodyPr>
          <a:lstStyle/>
          <a:p>
            <a:r>
              <a:rPr lang="fr-FR" dirty="0" smtClean="0"/>
              <a:t>Tatouage ou dessin de femmes nues</a:t>
            </a:r>
            <a:endParaRPr lang="fr-FR"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Users\Valérie\Pictures\img001.jpg"/>
          <p:cNvPicPr>
            <a:picLocks noChangeAspect="1" noChangeArrowheads="1"/>
          </p:cNvPicPr>
          <p:nvPr/>
        </p:nvPicPr>
        <p:blipFill>
          <a:blip r:embed="rId2"/>
          <a:srcRect l="67977" t="14509" r="6778" b="53348"/>
          <a:stretch>
            <a:fillRect/>
          </a:stretch>
        </p:blipFill>
        <p:spPr bwMode="auto">
          <a:xfrm>
            <a:off x="214282" y="285728"/>
            <a:ext cx="3429024" cy="6169158"/>
          </a:xfrm>
          <a:prstGeom prst="rect">
            <a:avLst/>
          </a:prstGeom>
          <a:noFill/>
        </p:spPr>
      </p:pic>
      <p:pic>
        <p:nvPicPr>
          <p:cNvPr id="3" name="Picture 2" descr="http://laboiteaimages.blog.lemonde.fr/files/2009/11/main-20.1258836106.jpg"/>
          <p:cNvPicPr>
            <a:picLocks noChangeAspect="1" noChangeArrowheads="1"/>
          </p:cNvPicPr>
          <p:nvPr/>
        </p:nvPicPr>
        <p:blipFill>
          <a:blip r:embed="rId3"/>
          <a:srcRect l="57473" t="58000" b="2510"/>
          <a:stretch>
            <a:fillRect/>
          </a:stretch>
        </p:blipFill>
        <p:spPr bwMode="auto">
          <a:xfrm>
            <a:off x="6357950" y="3747068"/>
            <a:ext cx="2428892" cy="2795155"/>
          </a:xfrm>
          <a:prstGeom prst="rect">
            <a:avLst/>
          </a:prstGeom>
          <a:ln>
            <a:noFill/>
          </a:ln>
          <a:effectLst>
            <a:softEdge rad="112500"/>
          </a:effectLst>
        </p:spPr>
      </p:pic>
      <p:sp>
        <p:nvSpPr>
          <p:cNvPr id="5" name="ZoneTexte 4"/>
          <p:cNvSpPr txBox="1"/>
          <p:nvPr/>
        </p:nvSpPr>
        <p:spPr>
          <a:xfrm>
            <a:off x="3929058" y="571480"/>
            <a:ext cx="4857784" cy="3139321"/>
          </a:xfrm>
          <a:prstGeom prst="rect">
            <a:avLst/>
          </a:prstGeom>
          <a:noFill/>
        </p:spPr>
        <p:txBody>
          <a:bodyPr wrap="square" rtlCol="0">
            <a:spAutoFit/>
          </a:bodyPr>
          <a:lstStyle/>
          <a:p>
            <a:r>
              <a:rPr lang="fr-FR" dirty="0" smtClean="0"/>
              <a:t>Le personnage est  cul de jatte : il est posé sur une sorte de socle en fer.  Sa vraie main est difforme et comme le personnage de gauche, son autre main a été remplacée par une main en bois articulée qui fonctionne grâce à un système de poulies. Son nez mutilé est caché par un bandeau noir et une prothèse métallique cache sa mâchoire arrachée. Il porte sur le revers de sa veste la croix de guerre,  grande décoration militaire allemande. La coiffure est soignée, l’œil et le sourcil semblent avoir été épargnés.</a:t>
            </a:r>
            <a:endParaRPr lang="fr-FR" dirty="0"/>
          </a:p>
        </p:txBody>
      </p:sp>
      <p:cxnSp>
        <p:nvCxnSpPr>
          <p:cNvPr id="7" name="Connecteur droit avec flèche 6"/>
          <p:cNvCxnSpPr/>
          <p:nvPr/>
        </p:nvCxnSpPr>
        <p:spPr>
          <a:xfrm flipV="1">
            <a:off x="5572132" y="4929198"/>
            <a:ext cx="1857388" cy="1428760"/>
          </a:xfrm>
          <a:prstGeom prst="straightConnector1">
            <a:avLst/>
          </a:prstGeom>
          <a:ln w="57150">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9" name="ZoneTexte 8"/>
          <p:cNvSpPr txBox="1"/>
          <p:nvPr/>
        </p:nvSpPr>
        <p:spPr>
          <a:xfrm>
            <a:off x="4429124" y="5929330"/>
            <a:ext cx="1071570" cy="646331"/>
          </a:xfrm>
          <a:prstGeom prst="rect">
            <a:avLst/>
          </a:prstGeom>
          <a:noFill/>
        </p:spPr>
        <p:txBody>
          <a:bodyPr wrap="square" rtlCol="0">
            <a:spAutoFit/>
          </a:bodyPr>
          <a:lstStyle/>
          <a:p>
            <a:r>
              <a:rPr lang="fr-FR" dirty="0" smtClean="0"/>
              <a:t>Socle en fer</a:t>
            </a:r>
            <a:endParaRPr lang="fr-FR" dirty="0"/>
          </a:p>
        </p:txBody>
      </p:sp>
      <p:cxnSp>
        <p:nvCxnSpPr>
          <p:cNvPr id="11" name="Connecteur droit avec flèche 10"/>
          <p:cNvCxnSpPr/>
          <p:nvPr/>
        </p:nvCxnSpPr>
        <p:spPr>
          <a:xfrm rot="10800000" flipV="1">
            <a:off x="2500298" y="4286256"/>
            <a:ext cx="2214578" cy="285752"/>
          </a:xfrm>
          <a:prstGeom prst="straightConnector1">
            <a:avLst/>
          </a:prstGeom>
          <a:ln w="57150">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12" name="ZoneTexte 11"/>
          <p:cNvSpPr txBox="1"/>
          <p:nvPr/>
        </p:nvSpPr>
        <p:spPr>
          <a:xfrm>
            <a:off x="4071934" y="4572009"/>
            <a:ext cx="1643074" cy="646332"/>
          </a:xfrm>
          <a:prstGeom prst="rect">
            <a:avLst/>
          </a:prstGeom>
          <a:noFill/>
        </p:spPr>
        <p:txBody>
          <a:bodyPr wrap="square" rtlCol="0">
            <a:spAutoFit/>
          </a:bodyPr>
          <a:lstStyle/>
          <a:p>
            <a:r>
              <a:rPr lang="fr-FR" dirty="0" smtClean="0"/>
              <a:t>La croix de guerre</a:t>
            </a:r>
            <a:endParaRPr lang="fr-FR" dirty="0"/>
          </a:p>
        </p:txBody>
      </p:sp>
      <p:cxnSp>
        <p:nvCxnSpPr>
          <p:cNvPr id="14" name="Connecteur droit avec flèche 13"/>
          <p:cNvCxnSpPr/>
          <p:nvPr/>
        </p:nvCxnSpPr>
        <p:spPr>
          <a:xfrm rot="10800000" flipV="1">
            <a:off x="2500298" y="214290"/>
            <a:ext cx="2500330" cy="428628"/>
          </a:xfrm>
          <a:prstGeom prst="straightConnector1">
            <a:avLst/>
          </a:prstGeom>
          <a:ln w="57150">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15" name="ZoneTexte 14"/>
          <p:cNvSpPr txBox="1"/>
          <p:nvPr/>
        </p:nvSpPr>
        <p:spPr>
          <a:xfrm>
            <a:off x="5072066" y="0"/>
            <a:ext cx="1571636" cy="369332"/>
          </a:xfrm>
          <a:prstGeom prst="rect">
            <a:avLst/>
          </a:prstGeom>
          <a:noFill/>
        </p:spPr>
        <p:txBody>
          <a:bodyPr wrap="square" rtlCol="0">
            <a:spAutoFit/>
          </a:bodyPr>
          <a:lstStyle/>
          <a:p>
            <a:r>
              <a:rPr lang="fr-FR" dirty="0" smtClean="0"/>
              <a:t>poulie</a:t>
            </a:r>
            <a:endParaRPr lang="fr-FR" dirty="0"/>
          </a:p>
        </p:txBody>
      </p:sp>
      <p:cxnSp>
        <p:nvCxnSpPr>
          <p:cNvPr id="16" name="Connecteur droit avec flèche 15"/>
          <p:cNvCxnSpPr/>
          <p:nvPr/>
        </p:nvCxnSpPr>
        <p:spPr>
          <a:xfrm flipV="1">
            <a:off x="5643570" y="4643446"/>
            <a:ext cx="1857388" cy="642942"/>
          </a:xfrm>
          <a:prstGeom prst="straightConnector1">
            <a:avLst/>
          </a:prstGeom>
          <a:ln w="57150">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19" name="ZoneTexte 18"/>
          <p:cNvSpPr txBox="1"/>
          <p:nvPr/>
        </p:nvSpPr>
        <p:spPr>
          <a:xfrm>
            <a:off x="4357686" y="5357826"/>
            <a:ext cx="1643074" cy="369332"/>
          </a:xfrm>
          <a:prstGeom prst="rect">
            <a:avLst/>
          </a:prstGeom>
          <a:noFill/>
        </p:spPr>
        <p:txBody>
          <a:bodyPr wrap="square" rtlCol="0">
            <a:spAutoFit/>
          </a:bodyPr>
          <a:lstStyle/>
          <a:p>
            <a:r>
              <a:rPr lang="fr-FR" dirty="0" smtClean="0"/>
              <a:t>Sexe apparent</a:t>
            </a:r>
            <a:endParaRPr lang="fr-FR"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cstate="print"/>
          <a:srcRect/>
          <a:stretch>
            <a:fillRect/>
          </a:stretch>
        </p:blipFill>
        <p:spPr bwMode="auto">
          <a:xfrm>
            <a:off x="5500693" y="1000108"/>
            <a:ext cx="3107329" cy="4000528"/>
          </a:xfrm>
          <a:prstGeom prst="rect">
            <a:avLst/>
          </a:prstGeom>
          <a:noFill/>
          <a:ln w="9525">
            <a:noFill/>
            <a:miter lim="800000"/>
            <a:headEnd/>
            <a:tailEnd/>
          </a:ln>
        </p:spPr>
      </p:pic>
      <p:pic>
        <p:nvPicPr>
          <p:cNvPr id="6" name="Picture 2" descr="joueurs_de_cartes_Otto_Dix"/>
          <p:cNvPicPr>
            <a:picLocks noChangeAspect="1" noChangeArrowheads="1"/>
          </p:cNvPicPr>
          <p:nvPr/>
        </p:nvPicPr>
        <p:blipFill>
          <a:blip r:embed="rId3" cstate="print">
            <a:lum bright="-10000" contrast="20000"/>
          </a:blip>
          <a:srcRect l="1625" t="1997" r="81047" b="81230"/>
          <a:stretch>
            <a:fillRect/>
          </a:stretch>
        </p:blipFill>
        <p:spPr bwMode="auto">
          <a:xfrm>
            <a:off x="285720" y="214290"/>
            <a:ext cx="2214578" cy="290663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7" name="Picture 3"/>
          <p:cNvPicPr>
            <a:picLocks noChangeAspect="1" noChangeArrowheads="1"/>
          </p:cNvPicPr>
          <p:nvPr/>
        </p:nvPicPr>
        <p:blipFill>
          <a:blip r:embed="rId4" cstate="print"/>
          <a:srcRect l="28973" r="29659" b="82726"/>
          <a:stretch>
            <a:fillRect/>
          </a:stretch>
        </p:blipFill>
        <p:spPr bwMode="auto">
          <a:xfrm>
            <a:off x="143144" y="4143380"/>
            <a:ext cx="4857484" cy="243385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8" name="ZoneTexte 7"/>
          <p:cNvSpPr txBox="1"/>
          <p:nvPr/>
        </p:nvSpPr>
        <p:spPr>
          <a:xfrm>
            <a:off x="3571868" y="357166"/>
            <a:ext cx="4714908" cy="584775"/>
          </a:xfrm>
          <a:prstGeom prst="rect">
            <a:avLst/>
          </a:prstGeom>
          <a:noFill/>
        </p:spPr>
        <p:txBody>
          <a:bodyPr wrap="square" rtlCol="0">
            <a:spAutoFit/>
          </a:bodyPr>
          <a:lstStyle/>
          <a:p>
            <a:pPr algn="ctr"/>
            <a:r>
              <a:rPr lang="fr-FR" sz="3200" b="1" dirty="0" smtClean="0">
                <a:solidFill>
                  <a:srgbClr val="C00000"/>
                </a:solidFill>
                <a:latin typeface="Comic Sans MS" pitchFamily="66" charset="0"/>
              </a:rPr>
              <a:t>Les détails du décor </a:t>
            </a:r>
            <a:endParaRPr lang="fr-FR" sz="3200" b="1" dirty="0">
              <a:solidFill>
                <a:srgbClr val="C00000"/>
              </a:solidFill>
              <a:latin typeface="Comic Sans MS" pitchFamily="66" charset="0"/>
            </a:endParaRPr>
          </a:p>
        </p:txBody>
      </p:sp>
      <p:cxnSp>
        <p:nvCxnSpPr>
          <p:cNvPr id="10" name="Connecteur droit avec flèche 9"/>
          <p:cNvCxnSpPr/>
          <p:nvPr/>
        </p:nvCxnSpPr>
        <p:spPr>
          <a:xfrm rot="10800000" flipV="1">
            <a:off x="2000232" y="1214422"/>
            <a:ext cx="1285884" cy="428628"/>
          </a:xfrm>
          <a:prstGeom prst="straightConnector1">
            <a:avLst/>
          </a:prstGeom>
          <a:ln w="57150">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12" name="ZoneTexte 11"/>
          <p:cNvSpPr txBox="1"/>
          <p:nvPr/>
        </p:nvSpPr>
        <p:spPr>
          <a:xfrm>
            <a:off x="3428992" y="1071546"/>
            <a:ext cx="1571636" cy="1323439"/>
          </a:xfrm>
          <a:prstGeom prst="rect">
            <a:avLst/>
          </a:prstGeom>
          <a:noFill/>
        </p:spPr>
        <p:txBody>
          <a:bodyPr wrap="square" rtlCol="0">
            <a:spAutoFit/>
          </a:bodyPr>
          <a:lstStyle/>
          <a:p>
            <a:r>
              <a:rPr lang="fr-FR" sz="2000" dirty="0" smtClean="0"/>
              <a:t>L’ampoule  incrustée d’une  tête de mort</a:t>
            </a:r>
            <a:endParaRPr lang="fr-FR" sz="2000" dirty="0"/>
          </a:p>
        </p:txBody>
      </p:sp>
      <p:cxnSp>
        <p:nvCxnSpPr>
          <p:cNvPr id="15" name="Connecteur droit avec flèche 14"/>
          <p:cNvCxnSpPr/>
          <p:nvPr/>
        </p:nvCxnSpPr>
        <p:spPr>
          <a:xfrm rot="5400000" flipH="1" flipV="1">
            <a:off x="6751653" y="5392751"/>
            <a:ext cx="642942" cy="1588"/>
          </a:xfrm>
          <a:prstGeom prst="straightConnector1">
            <a:avLst/>
          </a:prstGeom>
          <a:ln w="57150">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17" name="ZoneTexte 16"/>
          <p:cNvSpPr txBox="1"/>
          <p:nvPr/>
        </p:nvSpPr>
        <p:spPr>
          <a:xfrm>
            <a:off x="5429256" y="5715016"/>
            <a:ext cx="3500462" cy="1015663"/>
          </a:xfrm>
          <a:prstGeom prst="rect">
            <a:avLst/>
          </a:prstGeom>
          <a:noFill/>
        </p:spPr>
        <p:txBody>
          <a:bodyPr wrap="square" rtlCol="0">
            <a:spAutoFit/>
          </a:bodyPr>
          <a:lstStyle/>
          <a:p>
            <a:r>
              <a:rPr lang="fr-FR" sz="2000" dirty="0" smtClean="0"/>
              <a:t>Les  jambes artificielles qui se confondent  avec les pieds de la table</a:t>
            </a:r>
            <a:endParaRPr lang="fr-FR" sz="2000" dirty="0"/>
          </a:p>
        </p:txBody>
      </p:sp>
      <p:sp>
        <p:nvSpPr>
          <p:cNvPr id="18" name="ZoneTexte 17"/>
          <p:cNvSpPr txBox="1"/>
          <p:nvPr/>
        </p:nvSpPr>
        <p:spPr>
          <a:xfrm>
            <a:off x="0" y="3143248"/>
            <a:ext cx="5429256" cy="1015663"/>
          </a:xfrm>
          <a:prstGeom prst="rect">
            <a:avLst/>
          </a:prstGeom>
          <a:noFill/>
        </p:spPr>
        <p:txBody>
          <a:bodyPr wrap="square" rtlCol="0">
            <a:spAutoFit/>
          </a:bodyPr>
          <a:lstStyle/>
          <a:p>
            <a:pPr algn="ctr"/>
            <a:r>
              <a:rPr lang="fr-FR" sz="2000" dirty="0" smtClean="0"/>
              <a:t>Des journaux régionaux ( certainement de la région de Dresde ) , ville où  vit Dix dans les années 20</a:t>
            </a:r>
            <a:endParaRPr lang="fr-FR" sz="2000"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214282" y="214290"/>
            <a:ext cx="5500726" cy="584775"/>
          </a:xfrm>
          <a:prstGeom prst="rect">
            <a:avLst/>
          </a:prstGeom>
          <a:noFill/>
        </p:spPr>
        <p:txBody>
          <a:bodyPr wrap="square" rtlCol="0">
            <a:spAutoFit/>
          </a:bodyPr>
          <a:lstStyle/>
          <a:p>
            <a:r>
              <a:rPr lang="fr-FR" sz="3200" b="1" dirty="0" smtClean="0">
                <a:solidFill>
                  <a:srgbClr val="C00000"/>
                </a:solidFill>
                <a:latin typeface="Comic Sans MS" pitchFamily="66" charset="0"/>
              </a:rPr>
              <a:t>La description artistique </a:t>
            </a:r>
            <a:endParaRPr lang="fr-FR" sz="3200" b="1" dirty="0">
              <a:solidFill>
                <a:srgbClr val="C00000"/>
              </a:solidFill>
              <a:latin typeface="Comic Sans MS" pitchFamily="66" charset="0"/>
            </a:endParaRPr>
          </a:p>
        </p:txBody>
      </p:sp>
      <p:pic>
        <p:nvPicPr>
          <p:cNvPr id="1026" name="Picture 2" descr="http://lewebpedagogique.com/musicarte/files/2012/04/Otto_Dix_les_joueurs_de_skat_1920.jpg"/>
          <p:cNvPicPr>
            <a:picLocks noChangeAspect="1" noChangeArrowheads="1"/>
          </p:cNvPicPr>
          <p:nvPr/>
        </p:nvPicPr>
        <p:blipFill>
          <a:blip r:embed="rId2"/>
          <a:srcRect/>
          <a:stretch>
            <a:fillRect/>
          </a:stretch>
        </p:blipFill>
        <p:spPr bwMode="auto">
          <a:xfrm>
            <a:off x="5214942" y="214290"/>
            <a:ext cx="3648744" cy="4541609"/>
          </a:xfrm>
          <a:prstGeom prst="rect">
            <a:avLst/>
          </a:prstGeom>
          <a:noFill/>
        </p:spPr>
      </p:pic>
      <p:sp>
        <p:nvSpPr>
          <p:cNvPr id="4" name="ZoneTexte 3"/>
          <p:cNvSpPr txBox="1"/>
          <p:nvPr/>
        </p:nvSpPr>
        <p:spPr>
          <a:xfrm>
            <a:off x="214282" y="714356"/>
            <a:ext cx="4286280" cy="6832640"/>
          </a:xfrm>
          <a:prstGeom prst="rect">
            <a:avLst/>
          </a:prstGeom>
          <a:noFill/>
        </p:spPr>
        <p:txBody>
          <a:bodyPr wrap="square" rtlCol="0">
            <a:spAutoFit/>
          </a:bodyPr>
          <a:lstStyle/>
          <a:p>
            <a:pPr>
              <a:buFont typeface="Wingdings" pitchFamily="2" charset="2"/>
              <a:buChar char="Ø"/>
            </a:pPr>
            <a:r>
              <a:rPr lang="fr-FR" dirty="0" smtClean="0"/>
              <a:t> </a:t>
            </a:r>
            <a:r>
              <a:rPr lang="fr-FR" sz="2000" b="1" dirty="0" smtClean="0">
                <a:solidFill>
                  <a:srgbClr val="C00000"/>
                </a:solidFill>
                <a:latin typeface="Comic Sans MS" pitchFamily="66" charset="0"/>
              </a:rPr>
              <a:t>Les couleurs </a:t>
            </a:r>
            <a:r>
              <a:rPr lang="fr-FR" dirty="0" smtClean="0"/>
              <a:t>: </a:t>
            </a:r>
          </a:p>
          <a:p>
            <a:r>
              <a:rPr lang="fr-FR" dirty="0" smtClean="0">
                <a:latin typeface="Comic Sans MS" pitchFamily="66" charset="0"/>
              </a:rPr>
              <a:t>Les couleurs froides et sombres dominent : vert kaki, noir, bleu foncé. La seule touche de couleur vive ( rose –orangé) est utilisée pour représenter ce qui reste de peau sur les visages. Ce ton contraste avec les autres couleurs et renforce le côté artificiel de ces têtes</a:t>
            </a:r>
            <a:r>
              <a:rPr lang="fr-FR" sz="1600" dirty="0" smtClean="0">
                <a:latin typeface="Comic Sans MS" pitchFamily="66" charset="0"/>
              </a:rPr>
              <a:t>.</a:t>
            </a:r>
          </a:p>
          <a:p>
            <a:pPr>
              <a:buFont typeface="Wingdings" pitchFamily="2" charset="2"/>
              <a:buChar char="Ø"/>
            </a:pPr>
            <a:r>
              <a:rPr lang="fr-FR" dirty="0" smtClean="0"/>
              <a:t> </a:t>
            </a:r>
            <a:r>
              <a:rPr lang="fr-FR" sz="2000" b="1" dirty="0" smtClean="0">
                <a:solidFill>
                  <a:srgbClr val="C00000"/>
                </a:solidFill>
                <a:latin typeface="Comic Sans MS" pitchFamily="66" charset="0"/>
              </a:rPr>
              <a:t>Les lignes </a:t>
            </a:r>
            <a:r>
              <a:rPr lang="fr-FR" dirty="0" smtClean="0"/>
              <a:t>: </a:t>
            </a:r>
          </a:p>
          <a:p>
            <a:r>
              <a:rPr lang="fr-FR" dirty="0" smtClean="0">
                <a:latin typeface="Comic Sans MS" pitchFamily="66" charset="0"/>
              </a:rPr>
              <a:t>Les lignes du tableau sont très difficiles à repérer. Il y a une impression de confusion un manque d’harmonie et d’équilibre dans la construction de la toile</a:t>
            </a:r>
            <a:r>
              <a:rPr lang="fr-FR" dirty="0" smtClean="0"/>
              <a:t>.</a:t>
            </a:r>
          </a:p>
          <a:p>
            <a:pPr>
              <a:buFont typeface="Wingdings" pitchFamily="2" charset="2"/>
              <a:buChar char="Ø"/>
            </a:pPr>
            <a:r>
              <a:rPr lang="fr-FR" sz="2000" b="1" dirty="0" smtClean="0">
                <a:solidFill>
                  <a:srgbClr val="C00000"/>
                </a:solidFill>
                <a:latin typeface="Comic Sans MS" pitchFamily="66" charset="0"/>
              </a:rPr>
              <a:t>  La lumière </a:t>
            </a:r>
            <a:r>
              <a:rPr lang="fr-FR" dirty="0" smtClean="0"/>
              <a:t>: </a:t>
            </a:r>
          </a:p>
          <a:p>
            <a:r>
              <a:rPr lang="fr-FR" dirty="0" smtClean="0">
                <a:latin typeface="Comic Sans MS" pitchFamily="66" charset="0"/>
              </a:rPr>
              <a:t>L’utilisation du clair/obscur permet de mettre en valeur l’aspect monstrueux des personnages . Le paradoxe c’est que la scène est éclairée par la mort, présente dans la lampe... </a:t>
            </a:r>
          </a:p>
          <a:p>
            <a:r>
              <a:rPr lang="fr-FR" dirty="0" smtClean="0"/>
              <a:t>  </a:t>
            </a:r>
          </a:p>
          <a:p>
            <a:endParaRPr lang="fr-FR" dirty="0" smtClean="0">
              <a:latin typeface="Comic Sans MS" pitchFamily="66" charset="0"/>
            </a:endParaRPr>
          </a:p>
          <a:p>
            <a:endParaRPr lang="fr-FR" dirty="0">
              <a:latin typeface="Comic Sans MS" pitchFamily="66" charset="0"/>
            </a:endParaRPr>
          </a:p>
        </p:txBody>
      </p:sp>
      <p:sp>
        <p:nvSpPr>
          <p:cNvPr id="5" name="ZoneTexte 4"/>
          <p:cNvSpPr txBox="1"/>
          <p:nvPr/>
        </p:nvSpPr>
        <p:spPr>
          <a:xfrm>
            <a:off x="4572000" y="4786322"/>
            <a:ext cx="4286280" cy="2339102"/>
          </a:xfrm>
          <a:prstGeom prst="rect">
            <a:avLst/>
          </a:prstGeom>
          <a:noFill/>
        </p:spPr>
        <p:txBody>
          <a:bodyPr wrap="square" rtlCol="0">
            <a:spAutoFit/>
          </a:bodyPr>
          <a:lstStyle/>
          <a:p>
            <a:pPr>
              <a:buFont typeface="Wingdings" pitchFamily="2" charset="2"/>
              <a:buChar char="Ø"/>
            </a:pPr>
            <a:r>
              <a:rPr lang="fr-FR" dirty="0" smtClean="0">
                <a:latin typeface="Comic Sans MS" pitchFamily="66" charset="0"/>
              </a:rPr>
              <a:t> </a:t>
            </a:r>
            <a:r>
              <a:rPr lang="fr-FR" sz="2000" b="1" dirty="0" smtClean="0">
                <a:solidFill>
                  <a:srgbClr val="C00000"/>
                </a:solidFill>
                <a:latin typeface="Comic Sans MS" pitchFamily="66" charset="0"/>
              </a:rPr>
              <a:t>Le collage </a:t>
            </a:r>
            <a:r>
              <a:rPr lang="fr-FR" dirty="0" smtClean="0">
                <a:latin typeface="Comic Sans MS" pitchFamily="66" charset="0"/>
              </a:rPr>
              <a:t>: </a:t>
            </a:r>
          </a:p>
          <a:p>
            <a:r>
              <a:rPr lang="fr-FR" dirty="0" smtClean="0">
                <a:latin typeface="Comic Sans MS" pitchFamily="66" charset="0"/>
              </a:rPr>
              <a:t>L’emploi de cette technique permet au peintre de renforcer l’idée d’un assemblage : des corps étrangers (les prothèses) s’imbriquent dans les vrais corps ce qui accentue l’effet de corps mécaniquement rafistolés</a:t>
            </a:r>
          </a:p>
          <a:p>
            <a:endParaRPr lang="fr-FR"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214282" y="0"/>
            <a:ext cx="8643998" cy="707886"/>
          </a:xfrm>
          <a:prstGeom prst="rect">
            <a:avLst/>
          </a:prstGeom>
          <a:noFill/>
        </p:spPr>
        <p:txBody>
          <a:bodyPr wrap="square" rtlCol="0">
            <a:spAutoFit/>
          </a:bodyPr>
          <a:lstStyle/>
          <a:p>
            <a:pPr algn="ctr"/>
            <a:r>
              <a:rPr lang="fr-FR" sz="4000" b="1" dirty="0" smtClean="0">
                <a:solidFill>
                  <a:srgbClr val="C00000"/>
                </a:solidFill>
                <a:latin typeface="Comic Sans MS" pitchFamily="66" charset="0"/>
              </a:rPr>
              <a:t>INTERPRETATION DE L’OEUVRE</a:t>
            </a:r>
            <a:endParaRPr lang="fr-FR" sz="4000" b="1" dirty="0">
              <a:solidFill>
                <a:srgbClr val="C00000"/>
              </a:solidFill>
              <a:latin typeface="Comic Sans MS" pitchFamily="66" charset="0"/>
            </a:endParaRPr>
          </a:p>
        </p:txBody>
      </p:sp>
      <p:sp>
        <p:nvSpPr>
          <p:cNvPr id="3" name="ZoneTexte 2"/>
          <p:cNvSpPr txBox="1"/>
          <p:nvPr/>
        </p:nvSpPr>
        <p:spPr>
          <a:xfrm>
            <a:off x="214282" y="857232"/>
            <a:ext cx="3500462" cy="5632311"/>
          </a:xfrm>
          <a:prstGeom prst="rect">
            <a:avLst/>
          </a:prstGeom>
          <a:noFill/>
        </p:spPr>
        <p:txBody>
          <a:bodyPr wrap="square" rtlCol="0">
            <a:spAutoFit/>
          </a:bodyPr>
          <a:lstStyle/>
          <a:p>
            <a:r>
              <a:rPr lang="fr-FR" dirty="0" smtClean="0">
                <a:latin typeface="Comic Sans MS" pitchFamily="66" charset="0"/>
              </a:rPr>
              <a:t>Ce tableau met en scène les grands mutilés de la 1</a:t>
            </a:r>
            <a:r>
              <a:rPr lang="fr-FR" baseline="30000" dirty="0" smtClean="0">
                <a:latin typeface="Comic Sans MS" pitchFamily="66" charset="0"/>
              </a:rPr>
              <a:t>ère</a:t>
            </a:r>
            <a:r>
              <a:rPr lang="fr-FR" dirty="0" smtClean="0">
                <a:latin typeface="Comic Sans MS" pitchFamily="66" charset="0"/>
              </a:rPr>
              <a:t> Guerre Mondiale appelés les «</a:t>
            </a:r>
            <a:r>
              <a:rPr lang="fr-FR" dirty="0" smtClean="0">
                <a:solidFill>
                  <a:srgbClr val="C00000"/>
                </a:solidFill>
                <a:latin typeface="Comic Sans MS" pitchFamily="66" charset="0"/>
              </a:rPr>
              <a:t> Gueules cassées</a:t>
            </a:r>
            <a:r>
              <a:rPr lang="fr-FR" dirty="0" smtClean="0">
                <a:latin typeface="Comic Sans MS" pitchFamily="66" charset="0"/>
              </a:rPr>
              <a:t> ». On pourrait croire que l’artiste exagère et peint ici des caricatures mais son travail n’est pas si éloigné de la réalité. </a:t>
            </a:r>
          </a:p>
          <a:p>
            <a:r>
              <a:rPr lang="fr-FR" dirty="0" smtClean="0">
                <a:latin typeface="Comic Sans MS" pitchFamily="66" charset="0"/>
              </a:rPr>
              <a:t>A travers cette œuvre qui montre des anciens combattants allemands qui porteront à vie les séquelles du conflit, il veut aussi dénoncer l’impuissance de la médecine à réparer ces corps et ces visages déchiquetés même si des chirurgiens vont tenter des greffes et des poses de prothèses pour la 1</a:t>
            </a:r>
            <a:r>
              <a:rPr lang="fr-FR" baseline="30000" dirty="0" smtClean="0">
                <a:latin typeface="Comic Sans MS" pitchFamily="66" charset="0"/>
              </a:rPr>
              <a:t>ère</a:t>
            </a:r>
            <a:r>
              <a:rPr lang="fr-FR" dirty="0" smtClean="0">
                <a:latin typeface="Comic Sans MS" pitchFamily="66" charset="0"/>
              </a:rPr>
              <a:t> fois </a:t>
            </a:r>
          </a:p>
        </p:txBody>
      </p:sp>
      <p:pic>
        <p:nvPicPr>
          <p:cNvPr id="4100" name="Picture 4" descr="http://www.bium.univ-paris5.fr/1418/images/moy/dentgelly-p11a.jpg"/>
          <p:cNvPicPr>
            <a:picLocks noChangeAspect="1" noChangeArrowheads="1"/>
          </p:cNvPicPr>
          <p:nvPr/>
        </p:nvPicPr>
        <p:blipFill>
          <a:blip r:embed="rId2"/>
          <a:srcRect/>
          <a:stretch>
            <a:fillRect/>
          </a:stretch>
        </p:blipFill>
        <p:spPr bwMode="auto">
          <a:xfrm>
            <a:off x="6715140" y="4429132"/>
            <a:ext cx="1571636" cy="2204982"/>
          </a:xfrm>
          <a:prstGeom prst="rect">
            <a:avLst/>
          </a:prstGeom>
          <a:noFill/>
        </p:spPr>
      </p:pic>
      <p:pic>
        <p:nvPicPr>
          <p:cNvPr id="4102" name="Picture 6" descr="http://www.bium.univ-paris5.fr/1418/images/moy/dentgelly-p11b.jpg"/>
          <p:cNvPicPr>
            <a:picLocks noChangeAspect="1" noChangeArrowheads="1"/>
          </p:cNvPicPr>
          <p:nvPr/>
        </p:nvPicPr>
        <p:blipFill>
          <a:blip r:embed="rId3"/>
          <a:srcRect/>
          <a:stretch>
            <a:fillRect/>
          </a:stretch>
        </p:blipFill>
        <p:spPr bwMode="auto">
          <a:xfrm>
            <a:off x="3786182" y="1071546"/>
            <a:ext cx="1883986" cy="2643206"/>
          </a:xfrm>
          <a:prstGeom prst="rect">
            <a:avLst/>
          </a:prstGeom>
          <a:noFill/>
        </p:spPr>
      </p:pic>
      <p:pic>
        <p:nvPicPr>
          <p:cNvPr id="4103" name="Picture 7" descr="C:\Users\Valérie\Pictures\img007.jpg"/>
          <p:cNvPicPr>
            <a:picLocks noChangeAspect="1" noChangeArrowheads="1"/>
          </p:cNvPicPr>
          <p:nvPr/>
        </p:nvPicPr>
        <p:blipFill>
          <a:blip r:embed="rId4" cstate="print"/>
          <a:srcRect l="50000" t="35491" r="7422" b="25669"/>
          <a:stretch>
            <a:fillRect/>
          </a:stretch>
        </p:blipFill>
        <p:spPr bwMode="auto">
          <a:xfrm>
            <a:off x="3714744" y="3929066"/>
            <a:ext cx="2071702" cy="2670193"/>
          </a:xfrm>
          <a:prstGeom prst="rect">
            <a:avLst/>
          </a:prstGeom>
          <a:noFill/>
        </p:spPr>
      </p:pic>
      <p:pic>
        <p:nvPicPr>
          <p:cNvPr id="4104" name="Picture 8" descr="C:\Users\Valérie\Pictures\img007.jpg"/>
          <p:cNvPicPr>
            <a:picLocks noChangeAspect="1" noChangeArrowheads="1"/>
          </p:cNvPicPr>
          <p:nvPr/>
        </p:nvPicPr>
        <p:blipFill>
          <a:blip r:embed="rId5"/>
          <a:srcRect l="7422" t="43973" r="55677" b="27902"/>
          <a:stretch>
            <a:fillRect/>
          </a:stretch>
        </p:blipFill>
        <p:spPr bwMode="auto">
          <a:xfrm>
            <a:off x="5857884" y="1000107"/>
            <a:ext cx="3286116" cy="3286151"/>
          </a:xfrm>
          <a:prstGeom prst="rect">
            <a:avLst/>
          </a:prstGeom>
          <a:noFill/>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25.media.tumblr.com/tumblr_lgkta3Hhkw1qzh3jao1_1280.jpg"/>
          <p:cNvPicPr>
            <a:picLocks noChangeAspect="1" noChangeArrowheads="1"/>
          </p:cNvPicPr>
          <p:nvPr/>
        </p:nvPicPr>
        <p:blipFill>
          <a:blip r:embed="rId2"/>
          <a:srcRect/>
          <a:stretch>
            <a:fillRect/>
          </a:stretch>
        </p:blipFill>
        <p:spPr bwMode="auto">
          <a:xfrm>
            <a:off x="4071934" y="4000504"/>
            <a:ext cx="3357586" cy="2647305"/>
          </a:xfrm>
          <a:prstGeom prst="rect">
            <a:avLst/>
          </a:prstGeom>
          <a:noFill/>
        </p:spPr>
      </p:pic>
      <p:sp>
        <p:nvSpPr>
          <p:cNvPr id="2" name="Rectangle 1"/>
          <p:cNvSpPr/>
          <p:nvPr/>
        </p:nvSpPr>
        <p:spPr>
          <a:xfrm>
            <a:off x="214282" y="0"/>
            <a:ext cx="8715436" cy="4278094"/>
          </a:xfrm>
          <a:prstGeom prst="rect">
            <a:avLst/>
          </a:prstGeom>
        </p:spPr>
        <p:txBody>
          <a:bodyPr wrap="square">
            <a:spAutoFit/>
          </a:bodyPr>
          <a:lstStyle/>
          <a:p>
            <a:r>
              <a:rPr lang="fr-FR" sz="1600" dirty="0" smtClean="0">
                <a:latin typeface="Comic Sans MS" pitchFamily="66" charset="0"/>
              </a:rPr>
              <a:t>Mais Otto Dix refuse que cette souffrance soit récupérée à des fins  patriotiques ou politiques </a:t>
            </a:r>
            <a:r>
              <a:rPr lang="fr-FR" sz="1600" b="1" dirty="0" smtClean="0">
                <a:latin typeface="Comic Sans MS" pitchFamily="66" charset="0"/>
              </a:rPr>
              <a:t>:</a:t>
            </a:r>
            <a:r>
              <a:rPr lang="fr-FR" sz="1600" dirty="0" smtClean="0">
                <a:latin typeface="Comic Sans MS" pitchFamily="66" charset="0"/>
              </a:rPr>
              <a:t> </a:t>
            </a:r>
          </a:p>
          <a:p>
            <a:pPr>
              <a:buFont typeface="Wingdings" pitchFamily="2" charset="2"/>
              <a:buChar char="Ø"/>
            </a:pPr>
            <a:r>
              <a:rPr lang="fr-FR" sz="1600" dirty="0" smtClean="0">
                <a:latin typeface="Comic Sans MS" pitchFamily="66" charset="0"/>
              </a:rPr>
              <a:t> Le fait qu’il représente un personnage arborant la croix de fer  est sans doute une critique du peintre à l’égard d’un nationalisme* qui prend de l’ampleur en Allemagne juste après la défaite. </a:t>
            </a:r>
            <a:r>
              <a:rPr lang="fr-FR" sz="1600" b="1" dirty="0" smtClean="0">
                <a:solidFill>
                  <a:srgbClr val="C00000"/>
                </a:solidFill>
                <a:latin typeface="Comic Sans MS" pitchFamily="66" charset="0"/>
              </a:rPr>
              <a:t>Pour l’artiste, il n’y a rien de glorieux dans la guerre. </a:t>
            </a:r>
          </a:p>
          <a:p>
            <a:r>
              <a:rPr lang="fr-FR" sz="1600" b="1" dirty="0" smtClean="0">
                <a:solidFill>
                  <a:srgbClr val="C00000"/>
                </a:solidFill>
                <a:latin typeface="Comic Sans MS" pitchFamily="66" charset="0"/>
              </a:rPr>
              <a:t>Son tableau n’est donc pas un hommage aux sacrifices de héros. </a:t>
            </a:r>
          </a:p>
          <a:p>
            <a:pPr>
              <a:buFont typeface="Wingdings" pitchFamily="2" charset="2"/>
              <a:buChar char="Ø"/>
            </a:pPr>
            <a:r>
              <a:rPr lang="fr-FR" sz="1600" b="1" dirty="0" smtClean="0">
                <a:latin typeface="Comic Sans MS" pitchFamily="66" charset="0"/>
              </a:rPr>
              <a:t> </a:t>
            </a:r>
            <a:r>
              <a:rPr lang="fr-FR" sz="1600" dirty="0" smtClean="0">
                <a:latin typeface="Comic Sans MS" pitchFamily="66" charset="0"/>
              </a:rPr>
              <a:t>Il veut seulement montrer les dégâts irréversibles tant physiques que psychologiques que laisse la guerre</a:t>
            </a:r>
            <a:r>
              <a:rPr lang="fr-FR" sz="1600" b="1" dirty="0" smtClean="0">
                <a:latin typeface="Comic Sans MS" pitchFamily="66" charset="0"/>
              </a:rPr>
              <a:t>. </a:t>
            </a:r>
            <a:r>
              <a:rPr lang="fr-FR" sz="1600" b="1" dirty="0" smtClean="0">
                <a:solidFill>
                  <a:srgbClr val="C00000"/>
                </a:solidFill>
                <a:latin typeface="Comic Sans MS" pitchFamily="66" charset="0"/>
              </a:rPr>
              <a:t>Les hommes y perdent leur dignité </a:t>
            </a:r>
            <a:r>
              <a:rPr lang="fr-FR" sz="1600" b="1" dirty="0" smtClean="0">
                <a:latin typeface="Comic Sans MS" pitchFamily="66" charset="0"/>
              </a:rPr>
              <a:t>( Dix </a:t>
            </a:r>
            <a:r>
              <a:rPr lang="fr-FR" sz="1600" dirty="0" smtClean="0">
                <a:latin typeface="Comic Sans MS" pitchFamily="66" charset="0"/>
              </a:rPr>
              <a:t>a l’impudeur de montrer le sexe de l’homme de droite) </a:t>
            </a:r>
            <a:r>
              <a:rPr lang="fr-FR" sz="1600" b="1" dirty="0" smtClean="0">
                <a:solidFill>
                  <a:srgbClr val="C00000"/>
                </a:solidFill>
                <a:latin typeface="Comic Sans MS" pitchFamily="66" charset="0"/>
              </a:rPr>
              <a:t>et leur humanité</a:t>
            </a:r>
            <a:r>
              <a:rPr lang="fr-FR" sz="1600" b="1" dirty="0" smtClean="0">
                <a:latin typeface="Comic Sans MS" pitchFamily="66" charset="0"/>
              </a:rPr>
              <a:t>. </a:t>
            </a:r>
            <a:r>
              <a:rPr lang="fr-FR" sz="1600" dirty="0" smtClean="0">
                <a:latin typeface="Comic Sans MS" pitchFamily="66" charset="0"/>
              </a:rPr>
              <a:t>Dix choisit donc de montrer les anciens combattants comme des </a:t>
            </a:r>
            <a:r>
              <a:rPr lang="fr-FR" sz="1600" b="1" dirty="0" smtClean="0">
                <a:latin typeface="Comic Sans MS" pitchFamily="66" charset="0"/>
              </a:rPr>
              <a:t>pantins ridicules , des mécaniques qui n’ont plus grand-chose d’humain ( pas d’expression sur les visages ,rafistolage métallique pour sauver les apparences)</a:t>
            </a:r>
          </a:p>
          <a:p>
            <a:pPr>
              <a:buFont typeface="Wingdings" pitchFamily="2" charset="2"/>
              <a:buChar char="Ø"/>
            </a:pPr>
            <a:r>
              <a:rPr lang="fr-FR" sz="1600" dirty="0" smtClean="0">
                <a:latin typeface="Comic Sans MS" pitchFamily="66" charset="0"/>
              </a:rPr>
              <a:t> Du coup </a:t>
            </a:r>
            <a:r>
              <a:rPr lang="fr-FR" sz="1600" b="1" dirty="0" smtClean="0">
                <a:solidFill>
                  <a:srgbClr val="C00000"/>
                </a:solidFill>
                <a:latin typeface="Comic Sans MS" pitchFamily="66" charset="0"/>
              </a:rPr>
              <a:t>ce tableau a pour but de choquer , d’interpeller  </a:t>
            </a:r>
            <a:r>
              <a:rPr lang="fr-FR" sz="1600" dirty="0" smtClean="0">
                <a:latin typeface="Comic Sans MS" pitchFamily="66" charset="0"/>
              </a:rPr>
              <a:t>et de se poser une question essentielle : pour les rescapés de l’enfer , reprendre une vie « normale » est-ce possible ? . C’est peut-être pour cela que la scène représente une situation banale de la vie ordinaire (jouer aux cartes entre amis) . Le décalage entre la situation et  l’aspect monstrueux des joueurs est frappant.</a:t>
            </a:r>
          </a:p>
        </p:txBody>
      </p:sp>
      <p:sp>
        <p:nvSpPr>
          <p:cNvPr id="7" name="ZoneTexte 6"/>
          <p:cNvSpPr txBox="1"/>
          <p:nvPr/>
        </p:nvSpPr>
        <p:spPr>
          <a:xfrm>
            <a:off x="714348" y="5000636"/>
            <a:ext cx="3143272" cy="646331"/>
          </a:xfrm>
          <a:prstGeom prst="rect">
            <a:avLst/>
          </a:prstGeom>
          <a:noFill/>
        </p:spPr>
        <p:txBody>
          <a:bodyPr wrap="square" rtlCol="0">
            <a:spAutoFit/>
          </a:bodyPr>
          <a:lstStyle/>
          <a:p>
            <a:r>
              <a:rPr lang="fr-FR" dirty="0" smtClean="0"/>
              <a:t>Le marchand d’allumettes, 1920, O Dix</a:t>
            </a:r>
            <a:endParaRPr lang="fr-FR"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00034" y="857232"/>
            <a:ext cx="8143932" cy="707886"/>
          </a:xfrm>
          <a:prstGeom prst="rect">
            <a:avLst/>
          </a:prstGeom>
        </p:spPr>
        <p:txBody>
          <a:bodyPr wrap="square">
            <a:spAutoFit/>
          </a:bodyPr>
          <a:lstStyle/>
          <a:p>
            <a:pPr algn="ctr"/>
            <a:r>
              <a:rPr lang="fr-FR" sz="2000" b="1" dirty="0" smtClean="0"/>
              <a:t>La partie de cartes, 1917 , huile sur toile (129x193 cm), </a:t>
            </a:r>
            <a:r>
              <a:rPr lang="fr-FR" sz="2000" b="1" dirty="0" err="1" smtClean="0"/>
              <a:t>Krôller</a:t>
            </a:r>
            <a:r>
              <a:rPr lang="fr-FR" sz="2000" b="1" dirty="0" smtClean="0"/>
              <a:t>-</a:t>
            </a:r>
            <a:r>
              <a:rPr lang="fr-FR" sz="2000" b="1" dirty="0" err="1" smtClean="0"/>
              <a:t>muller</a:t>
            </a:r>
            <a:r>
              <a:rPr lang="fr-FR" sz="2000" b="1" dirty="0" smtClean="0"/>
              <a:t> </a:t>
            </a:r>
            <a:r>
              <a:rPr lang="fr-FR" sz="2000" b="1" dirty="0" err="1" smtClean="0"/>
              <a:t>Museum</a:t>
            </a:r>
            <a:r>
              <a:rPr lang="fr-FR" sz="2000" b="1" dirty="0" smtClean="0"/>
              <a:t>, Otterlo</a:t>
            </a:r>
            <a:endParaRPr lang="fr-FR" sz="2000" b="1" dirty="0"/>
          </a:p>
        </p:txBody>
      </p:sp>
      <p:sp>
        <p:nvSpPr>
          <p:cNvPr id="7" name="ZoneTexte 6"/>
          <p:cNvSpPr txBox="1"/>
          <p:nvPr/>
        </p:nvSpPr>
        <p:spPr>
          <a:xfrm>
            <a:off x="214282" y="285728"/>
            <a:ext cx="8572560" cy="646331"/>
          </a:xfrm>
          <a:prstGeom prst="rect">
            <a:avLst/>
          </a:prstGeom>
          <a:noFill/>
        </p:spPr>
        <p:txBody>
          <a:bodyPr wrap="square" rtlCol="0">
            <a:spAutoFit/>
          </a:bodyPr>
          <a:lstStyle/>
          <a:p>
            <a:pPr algn="ctr"/>
            <a:r>
              <a:rPr lang="fr-FR" sz="3600" dirty="0" smtClean="0">
                <a:solidFill>
                  <a:srgbClr val="C00000"/>
                </a:solidFill>
                <a:latin typeface="Comic Sans MS" pitchFamily="66" charset="0"/>
              </a:rPr>
              <a:t>Mise en relation avec d’autres </a:t>
            </a:r>
            <a:r>
              <a:rPr lang="fr-FR" sz="3600" dirty="0" err="1" smtClean="0">
                <a:solidFill>
                  <a:srgbClr val="C00000"/>
                </a:solidFill>
                <a:latin typeface="Comic Sans MS" pitchFamily="66" charset="0"/>
              </a:rPr>
              <a:t>oeuvres</a:t>
            </a:r>
            <a:endParaRPr lang="fr-FR" sz="3600" dirty="0">
              <a:solidFill>
                <a:srgbClr val="C00000"/>
              </a:solidFill>
              <a:latin typeface="Comic Sans MS" pitchFamily="66" charset="0"/>
            </a:endParaRPr>
          </a:p>
        </p:txBody>
      </p:sp>
      <p:pic>
        <p:nvPicPr>
          <p:cNvPr id="2050" name="Picture 2" descr="http://farm6.staticflickr.com/5219/5528081705_d794a1fa20_z.jpg"/>
          <p:cNvPicPr>
            <a:picLocks noChangeAspect="1" noChangeArrowheads="1"/>
          </p:cNvPicPr>
          <p:nvPr/>
        </p:nvPicPr>
        <p:blipFill>
          <a:blip r:embed="rId2"/>
          <a:srcRect/>
          <a:stretch>
            <a:fillRect/>
          </a:stretch>
        </p:blipFill>
        <p:spPr bwMode="auto">
          <a:xfrm>
            <a:off x="785786" y="1504640"/>
            <a:ext cx="7407668" cy="5139070"/>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http://upload.wikimedia.org/wikipedia/commons/thumb/0/06/Fernand_L%C3%A9ger.jpg/220px-Fernand_L%C3%A9ger.jpg"/>
          <p:cNvPicPr>
            <a:picLocks noChangeAspect="1" noChangeArrowheads="1"/>
          </p:cNvPicPr>
          <p:nvPr/>
        </p:nvPicPr>
        <p:blipFill>
          <a:blip r:embed="rId2"/>
          <a:srcRect/>
          <a:stretch>
            <a:fillRect/>
          </a:stretch>
        </p:blipFill>
        <p:spPr bwMode="auto">
          <a:xfrm>
            <a:off x="214282" y="428604"/>
            <a:ext cx="1773632" cy="2571768"/>
          </a:xfrm>
          <a:prstGeom prst="rect">
            <a:avLst/>
          </a:prstGeom>
          <a:noFill/>
        </p:spPr>
      </p:pic>
      <p:sp>
        <p:nvSpPr>
          <p:cNvPr id="5" name="ZoneTexte 4"/>
          <p:cNvSpPr txBox="1"/>
          <p:nvPr/>
        </p:nvSpPr>
        <p:spPr>
          <a:xfrm>
            <a:off x="2071670" y="214290"/>
            <a:ext cx="6858048" cy="2800767"/>
          </a:xfrm>
          <a:prstGeom prst="rect">
            <a:avLst/>
          </a:prstGeom>
          <a:noFill/>
        </p:spPr>
        <p:txBody>
          <a:bodyPr wrap="square" rtlCol="0">
            <a:spAutoFit/>
          </a:bodyPr>
          <a:lstStyle/>
          <a:p>
            <a:r>
              <a:rPr lang="fr-FR" sz="1600" dirty="0" smtClean="0">
                <a:latin typeface="Comic Sans MS" pitchFamily="66" charset="0"/>
              </a:rPr>
              <a:t>Mobilisé en 1914, F Léger est brancardier sur le front. Dans les tranchées comme O Dix, il réalise une série de dessins sur ses camarades de tranchées. « pendant que les gars jouaient aux cartes pendant les rares périodes d’accalmie, je restais à côté d’eux , je les regardais, je voulais les saisir ».</a:t>
            </a:r>
          </a:p>
          <a:p>
            <a:r>
              <a:rPr lang="fr-FR" sz="1600" dirty="0" smtClean="0">
                <a:latin typeface="Comic Sans MS" pitchFamily="66" charset="0"/>
              </a:rPr>
              <a:t> Les corps comme ceux de Dix sont déshumanisés  et ressemblent à des robots. Les membres sont en forme de tubes de canons, , les mains paraissent rigides et les corps se décomposent en cônes, tiges cylindres ou pyramides. Les regards sont absents. Les pipes avec les cartes dispersées sur le sol chaotique apportent une note humaine dans cette ambiance froide et métallique</a:t>
            </a:r>
            <a:r>
              <a:rPr lang="fr-FR" sz="1600" dirty="0" smtClean="0"/>
              <a:t>. </a:t>
            </a:r>
            <a:endParaRPr lang="fr-FR" sz="1600" dirty="0"/>
          </a:p>
        </p:txBody>
      </p:sp>
      <p:sp>
        <p:nvSpPr>
          <p:cNvPr id="6" name="Rectangle 5"/>
          <p:cNvSpPr/>
          <p:nvPr/>
        </p:nvSpPr>
        <p:spPr>
          <a:xfrm rot="10800000" flipV="1">
            <a:off x="214282" y="3388254"/>
            <a:ext cx="3357586" cy="1477328"/>
          </a:xfrm>
          <a:prstGeom prst="rect">
            <a:avLst/>
          </a:prstGeom>
        </p:spPr>
        <p:txBody>
          <a:bodyPr wrap="square">
            <a:spAutoFit/>
          </a:bodyPr>
          <a:lstStyle/>
          <a:p>
            <a:pPr algn="ctr"/>
            <a:r>
              <a:rPr lang="fr-FR" b="1" i="1" dirty="0" smtClean="0"/>
              <a:t>Les Joueurs de cartes</a:t>
            </a:r>
            <a:r>
              <a:rPr lang="fr-FR" b="1" dirty="0" smtClean="0"/>
              <a:t> </a:t>
            </a:r>
            <a:r>
              <a:rPr lang="fr-FR" b="1" dirty="0" smtClean="0">
                <a:solidFill>
                  <a:srgbClr val="C00000"/>
                </a:solidFill>
              </a:rPr>
              <a:t>par Paul Cézanne</a:t>
            </a:r>
            <a:r>
              <a:rPr lang="fr-FR" b="1" dirty="0" smtClean="0"/>
              <a:t>, 1890-1892 </a:t>
            </a:r>
            <a:r>
              <a:rPr lang="fr-FR" b="1" dirty="0" err="1" smtClean="0"/>
              <a:t>Metropolitan</a:t>
            </a:r>
            <a:r>
              <a:rPr lang="fr-FR" b="1" dirty="0" smtClean="0"/>
              <a:t>  </a:t>
            </a:r>
            <a:r>
              <a:rPr lang="fr-FR" b="1" dirty="0" err="1" smtClean="0"/>
              <a:t>Museum</a:t>
            </a:r>
            <a:r>
              <a:rPr lang="fr-FR" b="1" dirty="0" smtClean="0"/>
              <a:t> of Art, New York </a:t>
            </a:r>
            <a:br>
              <a:rPr lang="fr-FR" b="1" dirty="0" smtClean="0"/>
            </a:br>
            <a:endParaRPr lang="fr-FR" b="1" dirty="0"/>
          </a:p>
        </p:txBody>
      </p:sp>
      <p:pic>
        <p:nvPicPr>
          <p:cNvPr id="7" name="Picture 2" descr="main-17.1258835467.jpg"/>
          <p:cNvPicPr>
            <a:picLocks noChangeAspect="1" noChangeArrowheads="1"/>
          </p:cNvPicPr>
          <p:nvPr/>
        </p:nvPicPr>
        <p:blipFill>
          <a:blip r:embed="rId3"/>
          <a:srcRect/>
          <a:stretch>
            <a:fillRect/>
          </a:stretch>
        </p:blipFill>
        <p:spPr bwMode="auto">
          <a:xfrm>
            <a:off x="3714744" y="3000371"/>
            <a:ext cx="4857784" cy="3571979"/>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0"/>
            <a:ext cx="8686800" cy="1417638"/>
          </a:xfrm>
        </p:spPr>
        <p:txBody>
          <a:bodyPr>
            <a:noAutofit/>
          </a:bodyPr>
          <a:lstStyle/>
          <a:p>
            <a:r>
              <a:rPr lang="fr-FR" sz="1800" dirty="0" smtClean="0">
                <a:latin typeface="Comic Sans MS" pitchFamily="66" charset="0"/>
              </a:rPr>
              <a:t>Otto Dix a perpétué la tradition d’un Francisco Goya ( 1746-1828) qui lui aussi à son époque a dénoncé les conséquences effroyables de la guerre. C’est un travail critique où l’artiste exprime un point de vue</a:t>
            </a:r>
            <a:r>
              <a:rPr lang="fr-FR" sz="2000" dirty="0" smtClean="0">
                <a:latin typeface="Comic Sans MS" pitchFamily="66" charset="0"/>
              </a:rPr>
              <a:t>.</a:t>
            </a:r>
            <a:endParaRPr lang="fr-FR" sz="2000" dirty="0">
              <a:latin typeface="Comic Sans MS" pitchFamily="66" charset="0"/>
            </a:endParaRPr>
          </a:p>
        </p:txBody>
      </p:sp>
      <p:pic>
        <p:nvPicPr>
          <p:cNvPr id="1026" name="Picture 2" descr="http://gestioncultura.cervantes.es/COMUNES/19243_I_Goya_War2.jpg"/>
          <p:cNvPicPr>
            <a:picLocks noChangeAspect="1" noChangeArrowheads="1"/>
          </p:cNvPicPr>
          <p:nvPr/>
        </p:nvPicPr>
        <p:blipFill>
          <a:blip r:embed="rId2"/>
          <a:srcRect/>
          <a:stretch>
            <a:fillRect/>
          </a:stretch>
        </p:blipFill>
        <p:spPr bwMode="auto">
          <a:xfrm>
            <a:off x="500034" y="1214422"/>
            <a:ext cx="3221690" cy="2428892"/>
          </a:xfrm>
          <a:prstGeom prst="rect">
            <a:avLst/>
          </a:prstGeom>
          <a:noFill/>
        </p:spPr>
      </p:pic>
      <p:pic>
        <p:nvPicPr>
          <p:cNvPr id="1028" name="Picture 4" descr="http://laviedangereuse.files.wordpress.com/2011/03/hazana.jpg"/>
          <p:cNvPicPr>
            <a:picLocks noChangeAspect="1" noChangeArrowheads="1"/>
          </p:cNvPicPr>
          <p:nvPr/>
        </p:nvPicPr>
        <p:blipFill>
          <a:blip r:embed="rId3"/>
          <a:srcRect l="4934" t="3931" r="4604" b="6510"/>
          <a:stretch>
            <a:fillRect/>
          </a:stretch>
        </p:blipFill>
        <p:spPr bwMode="auto">
          <a:xfrm>
            <a:off x="214282" y="3714752"/>
            <a:ext cx="3929090" cy="2948001"/>
          </a:xfrm>
          <a:prstGeom prst="rect">
            <a:avLst/>
          </a:prstGeom>
          <a:noFill/>
        </p:spPr>
      </p:pic>
      <p:pic>
        <p:nvPicPr>
          <p:cNvPr id="1030" name="Picture 6" descr="http://huuan.blog.lemonde.fr/files/4_goya_2_mai_1808.thumbnail.jpg"/>
          <p:cNvPicPr>
            <a:picLocks noChangeAspect="1" noChangeArrowheads="1"/>
          </p:cNvPicPr>
          <p:nvPr/>
        </p:nvPicPr>
        <p:blipFill>
          <a:blip r:embed="rId4"/>
          <a:srcRect/>
          <a:stretch>
            <a:fillRect/>
          </a:stretch>
        </p:blipFill>
        <p:spPr bwMode="auto">
          <a:xfrm>
            <a:off x="4214810" y="1785926"/>
            <a:ext cx="4678834" cy="3714776"/>
          </a:xfrm>
          <a:prstGeom prst="rect">
            <a:avLst/>
          </a:prstGeom>
          <a:ln>
            <a:noFill/>
          </a:ln>
          <a:effectLst>
            <a:outerShdw blurRad="292100" dist="139700" dir="2700000" algn="tl" rotWithShape="0">
              <a:srgbClr val="333333">
                <a:alpha val="65000"/>
              </a:srgbClr>
            </a:outerShdw>
          </a:effectLst>
        </p:spPr>
      </p:pic>
      <p:sp>
        <p:nvSpPr>
          <p:cNvPr id="6" name="ZoneTexte 5"/>
          <p:cNvSpPr txBox="1"/>
          <p:nvPr/>
        </p:nvSpPr>
        <p:spPr>
          <a:xfrm>
            <a:off x="4500562" y="6072206"/>
            <a:ext cx="3429024" cy="646331"/>
          </a:xfrm>
          <a:prstGeom prst="rect">
            <a:avLst/>
          </a:prstGeom>
          <a:noFill/>
        </p:spPr>
        <p:txBody>
          <a:bodyPr wrap="square" rtlCol="0">
            <a:spAutoFit/>
          </a:bodyPr>
          <a:lstStyle/>
          <a:p>
            <a:r>
              <a:rPr lang="fr-FR" dirty="0" smtClean="0"/>
              <a:t>Les désastres de la guerre, série de dessins  de Goya</a:t>
            </a:r>
            <a:endParaRPr lang="fr-FR" dirty="0"/>
          </a:p>
        </p:txBody>
      </p:sp>
      <p:sp>
        <p:nvSpPr>
          <p:cNvPr id="7" name="ZoneTexte 6"/>
          <p:cNvSpPr txBox="1"/>
          <p:nvPr/>
        </p:nvSpPr>
        <p:spPr>
          <a:xfrm>
            <a:off x="4643438" y="1214422"/>
            <a:ext cx="3786214" cy="369332"/>
          </a:xfrm>
          <a:prstGeom prst="rect">
            <a:avLst/>
          </a:prstGeom>
          <a:noFill/>
        </p:spPr>
        <p:txBody>
          <a:bodyPr wrap="square" rtlCol="0">
            <a:spAutoFit/>
          </a:bodyPr>
          <a:lstStyle/>
          <a:p>
            <a:pPr algn="ctr"/>
            <a:r>
              <a:rPr lang="fr-FR" dirty="0" err="1" smtClean="0"/>
              <a:t>Tres</a:t>
            </a:r>
            <a:r>
              <a:rPr lang="fr-FR" dirty="0" smtClean="0"/>
              <a:t> de Mayo , Goya </a:t>
            </a:r>
            <a:endParaRPr lang="fr-FR" dirty="0"/>
          </a:p>
        </p:txBody>
      </p:sp>
    </p:spTree>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645</TotalTime>
  <Words>1315</Words>
  <Application>Microsoft Office PowerPoint</Application>
  <PresentationFormat>Affichage à l'écran (4:3)</PresentationFormat>
  <Paragraphs>85</Paragraphs>
  <Slides>21</Slides>
  <Notes>0</Notes>
  <HiddenSlides>0</HiddenSlides>
  <MMClips>0</MMClips>
  <ScaleCrop>false</ScaleCrop>
  <HeadingPairs>
    <vt:vector size="4" baseType="variant">
      <vt:variant>
        <vt:lpstr>Thème</vt:lpstr>
      </vt:variant>
      <vt:variant>
        <vt:i4>1</vt:i4>
      </vt:variant>
      <vt:variant>
        <vt:lpstr>Titres des diapositives</vt:lpstr>
      </vt:variant>
      <vt:variant>
        <vt:i4>21</vt:i4>
      </vt:variant>
    </vt:vector>
  </HeadingPairs>
  <TitlesOfParts>
    <vt:vector size="22" baseType="lpstr">
      <vt:lpstr>Thème Office</vt:lpstr>
      <vt:lpstr>Diapositive 1</vt:lpstr>
      <vt:lpstr>FICHE D’IDENTITE DE L’OEUVRE</vt:lpstr>
      <vt:lpstr>Quelques mots sur Otto Dix (1891-1969)</vt:lpstr>
      <vt:lpstr>Diapositive 4</vt:lpstr>
      <vt:lpstr>LE CONTEXTE HISTORIQUE </vt:lpstr>
      <vt:lpstr>Diapositive 6</vt:lpstr>
      <vt:lpstr>Diapositive 7</vt:lpstr>
      <vt:lpstr>Diapositive 8</vt:lpstr>
      <vt:lpstr>La Rue de Prague, 1920.  Huile et collage sur toile, 101 x 81 cm. Stuttgart. La rue de Prague, 1920</vt:lpstr>
      <vt:lpstr>Les joueurs de Skat ou Skatspieler , 1920</vt:lpstr>
      <vt:lpstr>DESCRIPTION DE L’ŒUVRE </vt:lpstr>
      <vt:lpstr>Le tableau à la loupe : Dix peint avec minutie les mutilations des anciens combattants</vt:lpstr>
      <vt:lpstr>Diapositive 13</vt:lpstr>
      <vt:lpstr>Diapositive 14</vt:lpstr>
      <vt:lpstr>Diapositive 15</vt:lpstr>
      <vt:lpstr>Diapositive 16</vt:lpstr>
      <vt:lpstr>Diapositive 17</vt:lpstr>
      <vt:lpstr>Diapositive 18</vt:lpstr>
      <vt:lpstr>Diapositive 19</vt:lpstr>
      <vt:lpstr>Diapositive 20</vt:lpstr>
      <vt:lpstr>Otto Dix a perpétué la tradition d’un Francisco Goya ( 1746-1828) qui lui aussi à son époque a dénoncé les conséquences effroyables de la guerre. C’est un travail critique où l’artiste exprime un point de vue.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Valérie</dc:creator>
  <cp:lastModifiedBy>Valérie</cp:lastModifiedBy>
  <cp:revision>60</cp:revision>
  <dcterms:created xsi:type="dcterms:W3CDTF">2012-10-31T14:01:30Z</dcterms:created>
  <dcterms:modified xsi:type="dcterms:W3CDTF">2012-11-04T19:02:50Z</dcterms:modified>
</cp:coreProperties>
</file>