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8" r:id="rId3"/>
    <p:sldId id="257" r:id="rId4"/>
    <p:sldId id="261" r:id="rId5"/>
    <p:sldId id="259" r:id="rId6"/>
    <p:sldId id="260" r:id="rId7"/>
    <p:sldId id="262" r:id="rId8"/>
    <p:sldId id="263" r:id="rId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FF7C80"/>
    <a:srgbClr val="FF5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018" y="2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DC21E2-09EE-4D7D-A5CA-1E4EC13E7081}" type="datetimeFigureOut">
              <a:rPr lang="fr-FR" smtClean="0"/>
              <a:pPr/>
              <a:t>31/01/2013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4B772-8AF4-4704-8B60-5CD3F585C1F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224B772-8AF4-4704-8B60-5CD3F585C1FD}" type="slidenum">
              <a:rPr lang="fr-FR" smtClean="0"/>
              <a:pPr/>
              <a:t>5</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531091-8AF4-4D55-83B6-AA4A82B98C8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E5B97B-873F-41C0-AF29-5018D9041213}" type="datetimeFigureOut">
              <a:rPr lang="fr-FR" smtClean="0"/>
              <a:pPr/>
              <a:t>31/01/2013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531091-8AF4-4D55-83B6-AA4A82B98C8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3000" b="-43000"/>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755576" y="5085184"/>
            <a:ext cx="7772400" cy="1470025"/>
          </a:xfrm>
        </p:spPr>
        <p:style>
          <a:lnRef idx="3">
            <a:schemeClr val="lt1"/>
          </a:lnRef>
          <a:fillRef idx="1">
            <a:schemeClr val="dk1"/>
          </a:fillRef>
          <a:effectRef idx="1">
            <a:schemeClr val="dk1"/>
          </a:effectRef>
          <a:fontRef idx="minor">
            <a:schemeClr val="lt1"/>
          </a:fontRef>
        </p:style>
        <p:txBody>
          <a:bodyPr>
            <a:normAutofit/>
          </a:bodyPr>
          <a:lstStyle/>
          <a:p>
            <a:r>
              <a:rPr lang="fr-FR" sz="6000" dirty="0" smtClean="0">
                <a:solidFill>
                  <a:srgbClr val="FF0000"/>
                </a:solidFill>
                <a:effectLst>
                  <a:outerShdw blurRad="38100" dist="38100" dir="2700000" algn="tl">
                    <a:srgbClr val="000000">
                      <a:alpha val="43137"/>
                    </a:srgbClr>
                  </a:outerShdw>
                </a:effectLst>
              </a:rPr>
              <a:t>Comprenne qui voudra</a:t>
            </a:r>
            <a:endParaRPr lang="fr-FR" sz="6000" dirty="0">
              <a:solidFill>
                <a:srgbClr val="FF0000"/>
              </a:solidFill>
              <a:effectLst>
                <a:outerShdw blurRad="38100" dist="38100" dir="2700000" algn="tl">
                  <a:srgbClr val="000000">
                    <a:alpha val="43137"/>
                  </a:srgbClr>
                </a:outerShdw>
              </a:effectLst>
            </a:endParaRPr>
          </a:p>
        </p:txBody>
      </p:sp>
      <p:pic>
        <p:nvPicPr>
          <p:cNvPr id="4" name="Image 3" descr="images.jpg"/>
          <p:cNvPicPr>
            <a:picLocks noChangeAspect="1"/>
          </p:cNvPicPr>
          <p:nvPr/>
        </p:nvPicPr>
        <p:blipFill>
          <a:blip r:embed="rId2" cstate="print"/>
          <a:stretch>
            <a:fillRect/>
          </a:stretch>
        </p:blipFill>
        <p:spPr>
          <a:xfrm>
            <a:off x="5724128" y="3140968"/>
            <a:ext cx="1226657" cy="1608423"/>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effectLst>
                  <a:outerShdw blurRad="38100" dist="38100" dir="2700000" algn="tl">
                    <a:srgbClr val="000000">
                      <a:alpha val="43137"/>
                    </a:srgbClr>
                  </a:outerShdw>
                </a:effectLst>
              </a:rPr>
              <a:t>Paul Eluard </a:t>
            </a:r>
            <a:endParaRPr lang="fr-FR" dirty="0">
              <a:solidFill>
                <a:srgbClr val="FF0000"/>
              </a:solidFill>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32500" lnSpcReduction="20000"/>
          </a:bodyPr>
          <a:lstStyle/>
          <a:p>
            <a:pPr algn="just">
              <a:buNone/>
            </a:pPr>
            <a:r>
              <a:rPr lang="fr-FR" dirty="0" smtClean="0"/>
              <a:t>	</a:t>
            </a:r>
            <a:endParaRPr lang="fr-FR" sz="3700" dirty="0"/>
          </a:p>
          <a:p>
            <a:pPr algn="just">
              <a:buNone/>
            </a:pPr>
            <a:r>
              <a:rPr lang="fr-FR" sz="3700" dirty="0" smtClean="0"/>
              <a:t>		Eugène </a:t>
            </a:r>
            <a:r>
              <a:rPr lang="fr-FR" sz="3700" dirty="0" err="1" smtClean="0"/>
              <a:t>Grindel</a:t>
            </a:r>
            <a:r>
              <a:rPr lang="fr-FR" sz="3700" dirty="0" smtClean="0"/>
              <a:t>, dit Paul Eluard est né en 1895 à Saint-Denis. En décembre 1912, il doit interrompre ses études , et se rend en Suisse, pour soigner une tuberculose. Il y fait la connaissance d'une jeune fille russe, Helena </a:t>
            </a:r>
            <a:r>
              <a:rPr lang="fr-FR" sz="3700" dirty="0" err="1" smtClean="0"/>
              <a:t>Dmitrievna</a:t>
            </a:r>
            <a:r>
              <a:rPr lang="fr-FR" sz="3700" dirty="0" smtClean="0"/>
              <a:t> </a:t>
            </a:r>
            <a:r>
              <a:rPr lang="fr-FR" sz="3700" dirty="0" err="1" smtClean="0"/>
              <a:t>Diakonava</a:t>
            </a:r>
            <a:r>
              <a:rPr lang="fr-FR" sz="3700" dirty="0" smtClean="0"/>
              <a:t>, dont il tombe amoureux. Il la surnomme Gala et l'épouse en 1916. </a:t>
            </a:r>
          </a:p>
          <a:p>
            <a:pPr algn="just">
              <a:buNone/>
            </a:pPr>
            <a:r>
              <a:rPr lang="fr-FR" sz="3700" dirty="0" smtClean="0"/>
              <a:t>		Durant la première guerre mondiale, il est mobilisé, et est envoyé sur le front comme infirmier. Il est le témoin de terribles hécatombes. Il publie </a:t>
            </a:r>
            <a:r>
              <a:rPr lang="fr-FR" sz="3700" u="sng" dirty="0" smtClean="0"/>
              <a:t>Le Devoir</a:t>
            </a:r>
            <a:r>
              <a:rPr lang="fr-FR" sz="3700" dirty="0" smtClean="0"/>
              <a:t>, recueil signé Paul Eluard, du nom de sa grand-mère maternelle. Il y exprime son horreur de la guerre; effroi qui ne le quittera plus.</a:t>
            </a:r>
          </a:p>
          <a:p>
            <a:pPr algn="just">
              <a:buNone/>
            </a:pPr>
            <a:r>
              <a:rPr lang="fr-FR" sz="3700" dirty="0" smtClean="0"/>
              <a:t>		Après la guerre, il fait la connaissance d'André Breton et de Louis Aragon. Il va contribuer, quelques années plus tard, à la création du groupe surréaliste, dont il sera l'une des figures les plus marquantes. Il côtoie également les grands peintres de son époque : Dali, Picasso, Chirico... </a:t>
            </a:r>
          </a:p>
          <a:p>
            <a:pPr algn="just">
              <a:buNone/>
            </a:pPr>
            <a:r>
              <a:rPr lang="fr-FR" sz="3700" dirty="0" smtClean="0"/>
              <a:t>		Eluard participe activement au mouvement dada (mouvement fondé en 1916 par le poète roumain Tristan Tzara), puis au mouvement surréaliste. </a:t>
            </a:r>
          </a:p>
          <a:p>
            <a:pPr algn="just">
              <a:buNone/>
            </a:pPr>
            <a:r>
              <a:rPr lang="fr-FR" sz="3700" dirty="0" smtClean="0"/>
              <a:t>		En 1930, Gala le quitte pour Dali. Eluard rencontre Maria Benz, à qui il donne le surnom de </a:t>
            </a:r>
            <a:r>
              <a:rPr lang="fr-FR" sz="3700" dirty="0" err="1" smtClean="0"/>
              <a:t>Nusch</a:t>
            </a:r>
            <a:r>
              <a:rPr lang="fr-FR" sz="3700" dirty="0" smtClean="0"/>
              <a:t>. Il l'épouse en 1934. </a:t>
            </a:r>
            <a:r>
              <a:rPr lang="fr-FR" sz="3700" dirty="0" err="1" smtClean="0"/>
              <a:t>Nusch</a:t>
            </a:r>
            <a:r>
              <a:rPr lang="fr-FR" sz="3700" dirty="0" smtClean="0"/>
              <a:t>, est sa nouvelle muse, une nouvelle histoire d'amour qui va durer jusqu'en 1946.</a:t>
            </a:r>
          </a:p>
          <a:p>
            <a:pPr algn="just">
              <a:buNone/>
            </a:pPr>
            <a:r>
              <a:rPr lang="fr-FR" sz="3700" dirty="0" smtClean="0"/>
              <a:t>		Eluard adhère, en 1926, au parti communiste avec d'autres surréalistes. Il s'en fera exclure en 1933.</a:t>
            </a:r>
          </a:p>
          <a:p>
            <a:pPr algn="just">
              <a:buNone/>
            </a:pPr>
            <a:r>
              <a:rPr lang="fr-FR" sz="3700" dirty="0"/>
              <a:t>	</a:t>
            </a:r>
            <a:r>
              <a:rPr lang="fr-FR" sz="3700" dirty="0" smtClean="0"/>
              <a:t>	</a:t>
            </a:r>
            <a:r>
              <a:rPr lang="fr-FR" sz="3700" smtClean="0"/>
              <a:t>En 1938 </a:t>
            </a:r>
            <a:r>
              <a:rPr lang="fr-FR" sz="3700" dirty="0" smtClean="0"/>
              <a:t>, il publie </a:t>
            </a:r>
            <a:r>
              <a:rPr lang="fr-FR" sz="3700" u="sng" dirty="0" smtClean="0"/>
              <a:t>Cours Naturel </a:t>
            </a:r>
            <a:r>
              <a:rPr lang="fr-FR" sz="3700" dirty="0" smtClean="0"/>
              <a:t>dont l'un des poèmes, </a:t>
            </a:r>
            <a:r>
              <a:rPr lang="fr-FR" sz="3700" i="1" dirty="0" smtClean="0"/>
              <a:t>La Victoire de Guernica</a:t>
            </a:r>
            <a:r>
              <a:rPr lang="fr-FR" sz="3700" dirty="0" smtClean="0"/>
              <a:t> est inspiré par le célèbre tableau de Picasso.</a:t>
            </a:r>
          </a:p>
          <a:p>
            <a:pPr algn="just">
              <a:buNone/>
            </a:pPr>
            <a:r>
              <a:rPr lang="fr-FR" sz="3700" dirty="0" smtClean="0"/>
              <a:t>		Durant la seconde guerre mondiale, Eluard est l'un des grands poètes de la Résistance. Il publie, dans la France occupée, de nombreux textes de réconfort et de lutte. En 1942, il publie clandestinement </a:t>
            </a:r>
            <a:r>
              <a:rPr lang="fr-FR" sz="3700" u="sng" dirty="0" smtClean="0"/>
              <a:t>Poésie et Vérité </a:t>
            </a:r>
            <a:r>
              <a:rPr lang="fr-FR" sz="3700" dirty="0" smtClean="0"/>
              <a:t>qui contient le célèbre poème</a:t>
            </a:r>
            <a:r>
              <a:rPr lang="fr-FR" sz="3700" i="1" dirty="0" smtClean="0"/>
              <a:t> Liberté </a:t>
            </a:r>
            <a:r>
              <a:rPr lang="fr-FR" sz="3700" dirty="0" smtClean="0"/>
              <a:t>que les avions anglais parachutent dans les maquis.</a:t>
            </a:r>
          </a:p>
          <a:p>
            <a:pPr algn="just">
              <a:buNone/>
            </a:pPr>
            <a:r>
              <a:rPr lang="fr-FR" sz="3700" dirty="0" smtClean="0"/>
              <a:t>		A la libération, il est fêté par tous. L'année suivante, la mort de </a:t>
            </a:r>
            <a:r>
              <a:rPr lang="fr-FR" sz="3700" dirty="0" err="1" smtClean="0"/>
              <a:t>Nush</a:t>
            </a:r>
            <a:r>
              <a:rPr lang="fr-FR" sz="3700" dirty="0" smtClean="0"/>
              <a:t> provoque son désespoir, et le fait songer au suicide. 	Il meurt en 1952 suite à une crise cardiaque.</a:t>
            </a:r>
          </a:p>
          <a:p>
            <a:pPr algn="just">
              <a:buNone/>
            </a:pPr>
            <a:r>
              <a:rPr lang="fr-FR" sz="3700" dirty="0" smtClean="0"/>
              <a:t>		Eluard a publié entre 1916 et 1952 plus de 100 recueils, dont une dizaine de recueils majeurs. Il incarne à la fois le poète de l'amour et le poète révolutionnaire et est considéré comme l'un des grands poètes français du vingtième siècle.</a:t>
            </a:r>
          </a:p>
          <a:p>
            <a:pPr algn="just"/>
            <a:endParaRPr lang="fr-FR" dirty="0"/>
          </a:p>
        </p:txBody>
      </p:sp>
      <p:pic>
        <p:nvPicPr>
          <p:cNvPr id="4" name="Image 3" descr="sans-titre.png"/>
          <p:cNvPicPr>
            <a:picLocks noChangeAspect="1"/>
          </p:cNvPicPr>
          <p:nvPr/>
        </p:nvPicPr>
        <p:blipFill>
          <a:blip r:embed="rId2" cstate="print"/>
          <a:stretch>
            <a:fillRect/>
          </a:stretch>
        </p:blipFill>
        <p:spPr>
          <a:xfrm>
            <a:off x="1259632" y="332656"/>
            <a:ext cx="922020" cy="1226820"/>
          </a:xfrm>
          <a:prstGeom prst="rect">
            <a:avLst/>
          </a:prstGeom>
        </p:spPr>
      </p:pic>
      <p:pic>
        <p:nvPicPr>
          <p:cNvPr id="5" name="Image 4" descr="imag.jpg"/>
          <p:cNvPicPr>
            <a:picLocks noChangeAspect="1"/>
          </p:cNvPicPr>
          <p:nvPr/>
        </p:nvPicPr>
        <p:blipFill>
          <a:blip r:embed="rId3" cstate="print"/>
          <a:stretch>
            <a:fillRect/>
          </a:stretch>
        </p:blipFill>
        <p:spPr>
          <a:xfrm>
            <a:off x="6948264" y="188640"/>
            <a:ext cx="1040290" cy="143788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1"/>
          <a:tileRect/>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contexte</a:t>
            </a:r>
            <a:endParaRPr lang="fr-FR" dirty="0">
              <a:solidFill>
                <a:srgbClr val="FF0000"/>
              </a:solidFill>
            </a:endParaRPr>
          </a:p>
        </p:txBody>
      </p:sp>
      <p:sp>
        <p:nvSpPr>
          <p:cNvPr id="3" name="Espace réservé du contenu 2"/>
          <p:cNvSpPr>
            <a:spLocks noGrp="1"/>
          </p:cNvSpPr>
          <p:nvPr>
            <p:ph idx="1"/>
          </p:nvPr>
        </p:nvSpPr>
        <p:spPr/>
        <p:txBody>
          <a:bodyPr>
            <a:normAutofit fontScale="47500" lnSpcReduction="20000"/>
          </a:bodyPr>
          <a:lstStyle/>
          <a:p>
            <a:pPr algn="just">
              <a:buNone/>
            </a:pPr>
            <a:r>
              <a:rPr lang="fr-FR" dirty="0"/>
              <a:t>	</a:t>
            </a:r>
            <a:r>
              <a:rPr lang="fr-FR" dirty="0" smtClean="0"/>
              <a:t>			Paul Eluar</a:t>
            </a:r>
            <a:r>
              <a:rPr lang="fr-FR" dirty="0"/>
              <a:t>d</a:t>
            </a:r>
            <a:r>
              <a:rPr lang="fr-FR" dirty="0" smtClean="0"/>
              <a:t> </a:t>
            </a:r>
            <a:r>
              <a:rPr lang="fr-FR" dirty="0"/>
              <a:t>fait paraître ses premiers poèmes </a:t>
            </a:r>
            <a:r>
              <a:rPr lang="fr-FR" dirty="0" smtClean="0"/>
              <a:t>en 1913</a:t>
            </a:r>
            <a:r>
              <a:rPr lang="fr-FR" dirty="0"/>
              <a:t>. Il participe </a:t>
            </a:r>
            <a:r>
              <a:rPr lang="fr-FR" dirty="0" smtClean="0"/>
              <a:t>		au </a:t>
            </a:r>
            <a:r>
              <a:rPr lang="fr-FR" dirty="0"/>
              <a:t>mouvement dada, puis sa </a:t>
            </a:r>
            <a:r>
              <a:rPr lang="fr-FR" dirty="0" smtClean="0"/>
              <a:t>poésie </a:t>
            </a:r>
            <a:r>
              <a:rPr lang="fr-FR" dirty="0"/>
              <a:t>évoque les thèmes de l'amour, du désir, du </a:t>
            </a:r>
            <a:r>
              <a:rPr lang="fr-FR" dirty="0" smtClean="0"/>
              <a:t>		rêve</a:t>
            </a:r>
            <a:r>
              <a:rPr lang="fr-FR" dirty="0"/>
              <a:t>, mais aussi de la révolte contre une esthétique classique</a:t>
            </a:r>
            <a:r>
              <a:rPr lang="fr-FR" dirty="0" smtClean="0"/>
              <a:t>.</a:t>
            </a:r>
          </a:p>
          <a:p>
            <a:pPr algn="just">
              <a:buNone/>
            </a:pPr>
            <a:r>
              <a:rPr lang="fr-FR" dirty="0"/>
              <a:t/>
            </a:r>
            <a:br>
              <a:rPr lang="fr-FR" dirty="0"/>
            </a:br>
            <a:r>
              <a:rPr lang="fr-FR" dirty="0" smtClean="0"/>
              <a:t>	Avec </a:t>
            </a:r>
            <a:r>
              <a:rPr lang="fr-FR" dirty="0"/>
              <a:t>la montée du fascisme, la guerre d'Espagne, son œuvre devient plus grave. En 1942, il entre dans la clandestinité. Il constitue le Comité national des écrivains, au rôle déterminant pour la Libération. Il est resté un poète engagé, favorable à la cause communiste. </a:t>
            </a:r>
            <a:endParaRPr lang="fr-FR" dirty="0" smtClean="0"/>
          </a:p>
          <a:p>
            <a:pPr algn="just">
              <a:buNone/>
            </a:pPr>
            <a:r>
              <a:rPr lang="fr-FR" dirty="0" smtClean="0"/>
              <a:t>		Publié clandestinement en 1944, le recueil poétique </a:t>
            </a:r>
            <a:r>
              <a:rPr lang="fr-FR" u="sng" dirty="0"/>
              <a:t>Au rendez-vous </a:t>
            </a:r>
            <a:r>
              <a:rPr lang="fr-FR" u="sng" dirty="0" smtClean="0"/>
              <a:t>allemand</a:t>
            </a:r>
            <a:r>
              <a:rPr lang="fr-FR" dirty="0" smtClean="0"/>
              <a:t> invite ses contemporains à se rebeller contre l’oppression de l’occupant allemand : il est l’un des plus représentatifs de la poésie de l’engagement pendant la Seconde Guerre mondiale.</a:t>
            </a:r>
          </a:p>
          <a:p>
            <a:pPr algn="just">
              <a:buNone/>
            </a:pPr>
            <a:r>
              <a:rPr lang="fr-FR" dirty="0" smtClean="0"/>
              <a:t>		Sans faire de manières, le poète évoque la délivrance de la France dans une écriture incisive et efficace. Il exprime avec une intense détermination son refus de voir sa liberté ainsi que celle de ses « frères de l’ombre » mutilées.</a:t>
            </a:r>
            <a:endParaRPr lang="fr-FR" dirty="0"/>
          </a:p>
          <a:p>
            <a:pPr algn="just">
              <a:buNone/>
            </a:pPr>
            <a:r>
              <a:rPr lang="fr-FR" i="1" dirty="0" smtClean="0"/>
              <a:t>		</a:t>
            </a:r>
            <a:r>
              <a:rPr lang="fr-FR" dirty="0" smtClean="0"/>
              <a:t>On </a:t>
            </a:r>
            <a:r>
              <a:rPr lang="fr-FR" dirty="0"/>
              <a:t>peut rapprocher </a:t>
            </a:r>
            <a:r>
              <a:rPr lang="fr-FR" dirty="0" smtClean="0"/>
              <a:t>le poème</a:t>
            </a:r>
            <a:r>
              <a:rPr lang="fr-FR" i="1" dirty="0" smtClean="0"/>
              <a:t> </a:t>
            </a:r>
            <a:r>
              <a:rPr lang="fr-FR" i="1" u="sng" dirty="0" smtClean="0"/>
              <a:t>Comprenne qui voudra</a:t>
            </a:r>
            <a:r>
              <a:rPr lang="fr-FR" dirty="0" smtClean="0"/>
              <a:t> </a:t>
            </a:r>
            <a:r>
              <a:rPr lang="fr-FR" dirty="0"/>
              <a:t>d'un texte qu'Eluard a publié dans </a:t>
            </a:r>
            <a:r>
              <a:rPr lang="fr-FR" i="1" u="sng" dirty="0"/>
              <a:t>Les Lettres françaises</a:t>
            </a:r>
            <a:r>
              <a:rPr lang="fr-FR" dirty="0"/>
              <a:t>, le 2 décembre </a:t>
            </a:r>
            <a:r>
              <a:rPr lang="fr-FR" dirty="0" smtClean="0"/>
              <a:t>1944: </a:t>
            </a:r>
            <a:endParaRPr lang="fr-FR" dirty="0"/>
          </a:p>
          <a:p>
            <a:pPr lvl="1" algn="just">
              <a:buNone/>
            </a:pPr>
            <a:r>
              <a:rPr lang="fr-FR" i="1" dirty="0" smtClean="0"/>
              <a:t>	</a:t>
            </a:r>
            <a:r>
              <a:rPr lang="fr-FR" i="1" dirty="0" smtClean="0">
                <a:solidFill>
                  <a:schemeClr val="tx1">
                    <a:lumMod val="95000"/>
                    <a:lumOff val="5000"/>
                  </a:schemeClr>
                </a:solidFill>
              </a:rPr>
              <a:t>« </a:t>
            </a:r>
            <a:r>
              <a:rPr lang="fr-FR" i="1" dirty="0">
                <a:solidFill>
                  <a:schemeClr val="tx1">
                    <a:lumMod val="95000"/>
                    <a:lumOff val="5000"/>
                  </a:schemeClr>
                </a:solidFill>
              </a:rPr>
              <a:t>réaction de colère. Je revois, devant la boutique d'un coiffeur de la rue Grenelle, une magnifique chevelure féminine gisant sur le pavé. Je revois des idiotes lamentables tremblant de peur sous les rives de la foule. Elles n'avaient pas vendu la France et elles n'avaient souvent rien vendu du tout. Elles ne firent, en tout cas, de morale à personne. Tandis que les bandits à face d'apôtre, les Pétain, Laval, Darnand, Déat, Doriot, </a:t>
            </a:r>
            <a:r>
              <a:rPr lang="fr-FR" i="1" dirty="0" err="1">
                <a:solidFill>
                  <a:schemeClr val="tx1">
                    <a:lumMod val="95000"/>
                    <a:lumOff val="5000"/>
                  </a:schemeClr>
                </a:solidFill>
              </a:rPr>
              <a:t>Luchaire</a:t>
            </a:r>
            <a:r>
              <a:rPr lang="fr-FR" i="1" dirty="0">
                <a:solidFill>
                  <a:schemeClr val="tx1">
                    <a:lumMod val="95000"/>
                    <a:lumOff val="5000"/>
                  </a:schemeClr>
                </a:solidFill>
              </a:rPr>
              <a:t>, </a:t>
            </a:r>
            <a:r>
              <a:rPr lang="fr-FR" i="1" dirty="0" err="1">
                <a:solidFill>
                  <a:schemeClr val="tx1">
                    <a:lumMod val="95000"/>
                    <a:lumOff val="5000"/>
                  </a:schemeClr>
                </a:solidFill>
              </a:rPr>
              <a:t>etc</a:t>
            </a:r>
            <a:r>
              <a:rPr lang="fr-FR" i="1" dirty="0">
                <a:solidFill>
                  <a:schemeClr val="tx1">
                    <a:lumMod val="95000"/>
                    <a:lumOff val="5000"/>
                  </a:schemeClr>
                </a:solidFill>
              </a:rPr>
              <a:t>, sont partis. Certains même, connaissant leur puissance</a:t>
            </a:r>
            <a:r>
              <a:rPr lang="fr-FR" i="1" dirty="0" smtClean="0">
                <a:solidFill>
                  <a:schemeClr val="tx1">
                    <a:lumMod val="95000"/>
                    <a:lumOff val="5000"/>
                  </a:schemeClr>
                </a:solidFill>
              </a:rPr>
              <a:t>, restent </a:t>
            </a:r>
            <a:r>
              <a:rPr lang="fr-FR" i="1" dirty="0">
                <a:solidFill>
                  <a:schemeClr val="tx1">
                    <a:lumMod val="95000"/>
                    <a:lumOff val="5000"/>
                  </a:schemeClr>
                </a:solidFill>
              </a:rPr>
              <a:t>tranquillement chez eux, dans l'espoir de recommencer demain</a:t>
            </a:r>
            <a:r>
              <a:rPr lang="fr-FR" i="1" dirty="0" smtClean="0">
                <a:solidFill>
                  <a:schemeClr val="tx1">
                    <a:lumMod val="95000"/>
                    <a:lumOff val="5000"/>
                  </a:schemeClr>
                </a:solidFill>
              </a:rPr>
              <a:t>.»</a:t>
            </a:r>
            <a:endParaRPr lang="fr-FR" dirty="0">
              <a:solidFill>
                <a:schemeClr val="tx1">
                  <a:lumMod val="95000"/>
                  <a:lumOff val="5000"/>
                </a:schemeClr>
              </a:solidFill>
            </a:endParaRPr>
          </a:p>
          <a:p>
            <a:pPr algn="just">
              <a:buNone/>
            </a:pPr>
            <a:r>
              <a:rPr lang="fr-FR" dirty="0" smtClean="0"/>
              <a:t>	Après </a:t>
            </a:r>
            <a:r>
              <a:rPr lang="fr-FR" dirty="0"/>
              <a:t>la guerre, </a:t>
            </a:r>
            <a:r>
              <a:rPr lang="fr-FR" dirty="0" smtClean="0"/>
              <a:t>Eluard </a:t>
            </a:r>
            <a:r>
              <a:rPr lang="fr-FR" dirty="0"/>
              <a:t>aura jusqu’à sa mort en 1952 une activité militante. </a:t>
            </a:r>
            <a:r>
              <a:rPr lang="fr-FR" dirty="0" smtClean="0"/>
              <a:t>	</a:t>
            </a:r>
            <a:endParaRPr lang="fr-FR" dirty="0"/>
          </a:p>
        </p:txBody>
      </p:sp>
      <p:pic>
        <p:nvPicPr>
          <p:cNvPr id="4" name="Image 3" descr="imagesCASXUX2U.jpg"/>
          <p:cNvPicPr>
            <a:picLocks noChangeAspect="1"/>
          </p:cNvPicPr>
          <p:nvPr/>
        </p:nvPicPr>
        <p:blipFill>
          <a:blip r:embed="rId2" cstate="print"/>
          <a:stretch>
            <a:fillRect/>
          </a:stretch>
        </p:blipFill>
        <p:spPr>
          <a:xfrm>
            <a:off x="611560" y="260648"/>
            <a:ext cx="1493520" cy="196596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Comprenne </a:t>
            </a:r>
            <a:r>
              <a:rPr lang="fr-FR" i="1" dirty="0" smtClean="0">
                <a:solidFill>
                  <a:srgbClr val="FF0000"/>
                </a:solidFill>
              </a:rPr>
              <a:t>qui voudra</a:t>
            </a:r>
            <a:endParaRPr lang="fr-FR" i="1" dirty="0">
              <a:solidFill>
                <a:srgbClr val="FF0000"/>
              </a:solidFill>
            </a:endParaRPr>
          </a:p>
        </p:txBody>
      </p:sp>
      <p:sp>
        <p:nvSpPr>
          <p:cNvPr id="3" name="Espace réservé du contenu 2"/>
          <p:cNvSpPr>
            <a:spLocks noGrp="1"/>
          </p:cNvSpPr>
          <p:nvPr>
            <p:ph idx="1"/>
          </p:nvPr>
        </p:nvSpPr>
        <p:spPr/>
        <p:txBody>
          <a:bodyPr>
            <a:normAutofit fontScale="62500" lnSpcReduction="20000"/>
          </a:bodyPr>
          <a:lstStyle/>
          <a:p>
            <a:pPr lvl="0">
              <a:buNone/>
            </a:pPr>
            <a:r>
              <a:rPr lang="fr-FR" b="1" dirty="0" smtClean="0"/>
              <a:t>	À </a:t>
            </a:r>
            <a:r>
              <a:rPr lang="fr-FR" b="1" dirty="0"/>
              <a:t>qui s’adresse le titre du poème : « Comprenne qui voudra » ? </a:t>
            </a:r>
            <a:endParaRPr lang="fr-FR" b="1" dirty="0" smtClean="0"/>
          </a:p>
          <a:p>
            <a:pPr lvl="0">
              <a:buNone/>
            </a:pPr>
            <a:r>
              <a:rPr lang="fr-FR" b="1" dirty="0"/>
              <a:t>	</a:t>
            </a:r>
            <a:r>
              <a:rPr lang="fr-FR" b="1" dirty="0" smtClean="0"/>
              <a:t>Pourquoi </a:t>
            </a:r>
            <a:r>
              <a:rPr lang="fr-FR" b="1" dirty="0"/>
              <a:t>« qui voudra » et non « qui pourra » </a:t>
            </a:r>
            <a:r>
              <a:rPr lang="fr-FR" b="1" dirty="0" smtClean="0"/>
              <a:t>?</a:t>
            </a:r>
          </a:p>
          <a:p>
            <a:pPr lvl="0" algn="just"/>
            <a:endParaRPr lang="fr-FR" dirty="0"/>
          </a:p>
          <a:p>
            <a:pPr algn="just">
              <a:buNone/>
            </a:pPr>
            <a:r>
              <a:rPr lang="fr-FR" dirty="0" smtClean="0"/>
              <a:t>		Éluard </a:t>
            </a:r>
            <a:r>
              <a:rPr lang="fr-FR" dirty="0"/>
              <a:t>s’adresse à </a:t>
            </a:r>
            <a:r>
              <a:rPr lang="fr-FR" u="sng" dirty="0"/>
              <a:t>ceux qui voudront bien comprendre qu’il est odieux de persécuter ainsi une jeune femme</a:t>
            </a:r>
            <a:r>
              <a:rPr lang="fr-FR" dirty="0"/>
              <a:t>. Ceux qui ont collaboré ou ceux qui n’ont rien fait pendant l’Occupation, ceux-là ne voudront pas comprendre : ils préfèrent se venger de leur lâcheté sur des femmes </a:t>
            </a:r>
            <a:r>
              <a:rPr lang="fr-FR" dirty="0" smtClean="0"/>
              <a:t>présumées </a:t>
            </a:r>
            <a:r>
              <a:rPr lang="fr-FR" dirty="0"/>
              <a:t>pires qu’eux, car coupables d’avoir aimé des soldats allemands.</a:t>
            </a:r>
          </a:p>
          <a:p>
            <a:pPr algn="just">
              <a:buNone/>
            </a:pPr>
            <a:r>
              <a:rPr lang="fr-FR" dirty="0" smtClean="0"/>
              <a:t>		En </a:t>
            </a:r>
            <a:r>
              <a:rPr lang="fr-FR" dirty="0"/>
              <a:t>substituant « </a:t>
            </a:r>
            <a:r>
              <a:rPr lang="fr-FR" b="1" dirty="0"/>
              <a:t>voudra</a:t>
            </a:r>
            <a:r>
              <a:rPr lang="fr-FR" dirty="0"/>
              <a:t> » au « </a:t>
            </a:r>
            <a:r>
              <a:rPr lang="fr-FR" b="1" dirty="0"/>
              <a:t>pourra</a:t>
            </a:r>
            <a:r>
              <a:rPr lang="fr-FR" dirty="0"/>
              <a:t> » de l’expression populaire, le poète affirme que tous peuvent comprendre à condition de ne pas se voiler la face : le titre est accusateur ; il désigne les "salauds" (mot employé par Sartre pour désigner ce genre d’individus) qui ne veulent pas comprendre, qui n’assument pas leur attitude pendant la </a:t>
            </a:r>
            <a:r>
              <a:rPr lang="fr-FR" dirty="0" smtClean="0"/>
              <a:t>guerre en raison </a:t>
            </a:r>
            <a:r>
              <a:rPr lang="fr-FR" dirty="0"/>
              <a:t>de </a:t>
            </a:r>
            <a:r>
              <a:rPr lang="fr-FR" dirty="0" smtClean="0"/>
              <a:t>leur mauvaise </a:t>
            </a:r>
            <a:r>
              <a:rPr lang="fr-FR" dirty="0"/>
              <a:t>foi. </a:t>
            </a:r>
          </a:p>
          <a:p>
            <a:pPr>
              <a:buNone/>
            </a:pPr>
            <a:r>
              <a:rPr lang="fr-FR" dirty="0"/>
              <a:t/>
            </a:r>
            <a:br>
              <a:rPr lang="fr-FR" dirty="0"/>
            </a:br>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jeune </a:t>
            </a:r>
            <a:r>
              <a:rPr lang="fr-FR" dirty="0" smtClean="0">
                <a:solidFill>
                  <a:srgbClr val="FF0000"/>
                </a:solidFill>
              </a:rPr>
              <a:t>femme tondue </a:t>
            </a:r>
            <a:r>
              <a:rPr lang="fr-FR" dirty="0" smtClean="0"/>
              <a:t>et les </a:t>
            </a:r>
            <a:r>
              <a:rPr lang="fr-FR" dirty="0" smtClean="0">
                <a:solidFill>
                  <a:srgbClr val="FF0000"/>
                </a:solidFill>
              </a:rPr>
              <a:t>sentiments </a:t>
            </a:r>
            <a:r>
              <a:rPr lang="fr-FR" dirty="0" smtClean="0"/>
              <a:t>du poète</a:t>
            </a:r>
            <a:endParaRPr lang="fr-FR" dirty="0"/>
          </a:p>
        </p:txBody>
      </p:sp>
      <p:sp>
        <p:nvSpPr>
          <p:cNvPr id="3" name="Espace réservé du contenu 2"/>
          <p:cNvSpPr>
            <a:spLocks noGrp="1"/>
          </p:cNvSpPr>
          <p:nvPr>
            <p:ph idx="1"/>
          </p:nvPr>
        </p:nvSpPr>
        <p:spPr>
          <a:xfrm>
            <a:off x="457200" y="1628800"/>
            <a:ext cx="8229600" cy="4497363"/>
          </a:xfrm>
        </p:spPr>
        <p:txBody>
          <a:bodyPr>
            <a:normAutofit fontScale="40000" lnSpcReduction="20000"/>
          </a:bodyPr>
          <a:lstStyle/>
          <a:p>
            <a:pPr algn="just">
              <a:buNone/>
            </a:pPr>
            <a:r>
              <a:rPr lang="fr-FR" dirty="0" smtClean="0"/>
              <a:t>		</a:t>
            </a:r>
            <a:r>
              <a:rPr lang="fr-FR" sz="4500" dirty="0" smtClean="0"/>
              <a:t>Les </a:t>
            </a:r>
            <a:r>
              <a:rPr lang="fr-FR" sz="4500" dirty="0"/>
              <a:t>termes qui désignent la jeune femme tondue sont </a:t>
            </a:r>
            <a:r>
              <a:rPr lang="fr-FR" sz="4500" b="1" dirty="0"/>
              <a:t>mélioratifs</a:t>
            </a:r>
            <a:r>
              <a:rPr lang="fr-FR" sz="4500" dirty="0"/>
              <a:t> : ils témoignent de la compassion, de la pitié, de l’empathie, de la sympathie (en Grec, "</a:t>
            </a:r>
            <a:r>
              <a:rPr lang="fr-FR" sz="4500" dirty="0" err="1"/>
              <a:t>sympathein</a:t>
            </a:r>
            <a:r>
              <a:rPr lang="fr-FR" sz="4500" dirty="0"/>
              <a:t>" = souffrir avec) que ressent le poète à l’égard de la « malheureuse » victime de ce lynchage </a:t>
            </a:r>
            <a:r>
              <a:rPr lang="fr-FR" sz="4500" dirty="0" smtClean="0"/>
              <a:t>populaire.</a:t>
            </a:r>
            <a:endParaRPr lang="fr-FR" sz="4500" dirty="0"/>
          </a:p>
          <a:p>
            <a:pPr algn="just">
              <a:buNone/>
            </a:pPr>
            <a:r>
              <a:rPr lang="fr-FR" sz="4500" dirty="0" smtClean="0"/>
              <a:t>		Le </a:t>
            </a:r>
            <a:r>
              <a:rPr lang="fr-FR" sz="4500" dirty="0"/>
              <a:t>vocabulaire </a:t>
            </a:r>
            <a:r>
              <a:rPr lang="fr-FR" sz="4500" b="1" dirty="0"/>
              <a:t>mélioratif</a:t>
            </a:r>
            <a:r>
              <a:rPr lang="fr-FR" sz="4500" dirty="0"/>
              <a:t> (</a:t>
            </a:r>
            <a:r>
              <a:rPr lang="fr-FR" sz="4500" dirty="0" smtClean="0"/>
              <a:t>qui présente sous un aspect favorable) </a:t>
            </a:r>
            <a:r>
              <a:rPr lang="fr-FR" sz="4500" dirty="0"/>
              <a:t>s’oppose au vocabulaire </a:t>
            </a:r>
            <a:r>
              <a:rPr lang="fr-FR" sz="4500" b="1" dirty="0"/>
              <a:t>péjoratif</a:t>
            </a:r>
            <a:r>
              <a:rPr lang="fr-FR" sz="4500" dirty="0"/>
              <a:t> (</a:t>
            </a:r>
            <a:r>
              <a:rPr lang="fr-FR" sz="4500" dirty="0" smtClean="0"/>
              <a:t>qui présente sous un aspect défavorable).</a:t>
            </a:r>
            <a:endParaRPr lang="fr-FR" sz="4500" dirty="0"/>
          </a:p>
          <a:p>
            <a:pPr algn="just">
              <a:buNone/>
            </a:pPr>
            <a:r>
              <a:rPr lang="fr-FR" sz="4500" dirty="0" smtClean="0"/>
              <a:t>		Éluard </a:t>
            </a:r>
            <a:r>
              <a:rPr lang="fr-FR" sz="4500" dirty="0"/>
              <a:t>éprouve un « remords » face à cette scène barbare, il a honte que des Français puissent commettre de telles vilenies.</a:t>
            </a:r>
          </a:p>
          <a:p>
            <a:pPr algn="just">
              <a:buNone/>
            </a:pPr>
            <a:r>
              <a:rPr lang="fr-FR" sz="4500" dirty="0" smtClean="0"/>
              <a:t>		Le </a:t>
            </a:r>
            <a:r>
              <a:rPr lang="fr-FR" sz="4500" dirty="0"/>
              <a:t>poète a été effectivement témoin de telles scènes qui furent nombreuses à la Libération. Hormis les histoires d’amour qui font partie des aléas de la vie, la plupart des femmes qui ont été ainsi tondues étaient des femmes isolées et des prostituées qui couchaient avec des soldats allemands pour pouvoir manger et nourrir leurs enfants... Les vrais résistants, comme </a:t>
            </a:r>
            <a:r>
              <a:rPr lang="fr-FR" sz="4500" cap="all" dirty="0" err="1"/>
              <a:t>é</a:t>
            </a:r>
            <a:r>
              <a:rPr lang="fr-FR" sz="4500" dirty="0" err="1"/>
              <a:t>luard</a:t>
            </a:r>
            <a:r>
              <a:rPr lang="fr-FR" sz="4500" dirty="0"/>
              <a:t>, se prêtèrent rarement  à ces lynchages populaires... En revanche, les "résistants de la dernière heure" s’en donnèrent souvent à cœur joie, afin de faire oublier leur passé peu glorieux</a:t>
            </a:r>
            <a:r>
              <a:rPr lang="fr-FR" sz="4500" dirty="0" smtClean="0"/>
              <a:t>...</a:t>
            </a:r>
            <a:endParaRPr lang="fr-FR" sz="4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2290266"/>
          </a:xfrm>
        </p:spPr>
        <p:txBody>
          <a:bodyPr>
            <a:normAutofit fontScale="90000"/>
          </a:bodyPr>
          <a:lstStyle/>
          <a:p>
            <a:pPr lvl="0"/>
            <a:r>
              <a:rPr lang="fr-FR" sz="3200" b="1" dirty="0" smtClean="0"/>
              <a:t/>
            </a:r>
            <a:br>
              <a:rPr lang="fr-FR" sz="3200" b="1" dirty="0" smtClean="0"/>
            </a:br>
            <a:r>
              <a:rPr lang="fr-FR" sz="3200" b="1" dirty="0"/>
              <a:t/>
            </a:r>
            <a:br>
              <a:rPr lang="fr-FR" sz="3200" b="1" dirty="0"/>
            </a:br>
            <a:r>
              <a:rPr lang="fr-FR" sz="3600" b="1" dirty="0" smtClean="0"/>
              <a:t>Que veut dire </a:t>
            </a:r>
            <a:r>
              <a:rPr lang="fr-FR" sz="3600" b="1" cap="all" dirty="0" err="1" smtClean="0"/>
              <a:t>é</a:t>
            </a:r>
            <a:r>
              <a:rPr lang="fr-FR" sz="3600" b="1" dirty="0" err="1" smtClean="0"/>
              <a:t>luard</a:t>
            </a:r>
            <a:r>
              <a:rPr lang="fr-FR" sz="3600" b="1" dirty="0" smtClean="0"/>
              <a:t> en évoquant sa</a:t>
            </a:r>
            <a:r>
              <a:rPr lang="fr-FR" sz="3600" b="1" dirty="0" smtClean="0">
                <a:solidFill>
                  <a:srgbClr val="FF0000"/>
                </a:solidFill>
              </a:rPr>
              <a:t> mère </a:t>
            </a:r>
            <a:r>
              <a:rPr lang="fr-FR" sz="3600" b="1" dirty="0" smtClean="0"/>
              <a:t>dans la dernière strophe ?</a:t>
            </a:r>
            <a:r>
              <a:rPr lang="fr-FR" sz="3600" dirty="0" smtClean="0"/>
              <a:t/>
            </a:r>
            <a:br>
              <a:rPr lang="fr-FR" sz="3600" dirty="0" smtClean="0"/>
            </a:br>
            <a:endParaRPr lang="fr-FR" sz="3600" dirty="0"/>
          </a:p>
        </p:txBody>
      </p:sp>
      <p:sp>
        <p:nvSpPr>
          <p:cNvPr id="3" name="Espace réservé du contenu 2"/>
          <p:cNvSpPr>
            <a:spLocks noGrp="1"/>
          </p:cNvSpPr>
          <p:nvPr>
            <p:ph idx="1"/>
          </p:nvPr>
        </p:nvSpPr>
        <p:spPr>
          <a:xfrm>
            <a:off x="457200" y="2852936"/>
            <a:ext cx="8229600" cy="3273227"/>
          </a:xfrm>
        </p:spPr>
        <p:txBody>
          <a:bodyPr>
            <a:normAutofit/>
          </a:bodyPr>
          <a:lstStyle/>
          <a:p>
            <a:pPr algn="just">
              <a:buNone/>
            </a:pPr>
            <a:r>
              <a:rPr lang="fr-FR" dirty="0" smtClean="0"/>
              <a:t>		</a:t>
            </a:r>
            <a:r>
              <a:rPr lang="fr-FR" sz="2800" dirty="0" smtClean="0"/>
              <a:t>Le </a:t>
            </a:r>
            <a:r>
              <a:rPr lang="fr-FR" sz="2800" dirty="0"/>
              <a:t>poète suggère qu’une mère (la femme </a:t>
            </a:r>
            <a:r>
              <a:rPr lang="fr-FR" sz="2800" dirty="0" smtClean="0"/>
              <a:t>idéale?) </a:t>
            </a:r>
            <a:r>
              <a:rPr lang="fr-FR" sz="2800" dirty="0"/>
              <a:t>ne saurait tolérer un spectacle aussi ignominieux ; au contraire, elle prendrait la défense de la victime humiliée (solidarité </a:t>
            </a:r>
            <a:r>
              <a:rPr lang="fr-FR" sz="2800" dirty="0" smtClean="0"/>
              <a:t>féminine?)</a:t>
            </a:r>
            <a:endParaRPr lang="fr-FR" sz="2800" dirty="0"/>
          </a:p>
          <a:p>
            <a:pPr>
              <a:buNone/>
            </a:pPr>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rgbClr val="FF0000"/>
                </a:solidFill>
              </a:rPr>
              <a:t>Robert Capa, </a:t>
            </a:r>
            <a:r>
              <a:rPr lang="fr-FR" b="1" u="sng" dirty="0">
                <a:solidFill>
                  <a:srgbClr val="FF0000"/>
                </a:solidFill>
              </a:rPr>
              <a:t>La Femme tondue</a:t>
            </a:r>
            <a:r>
              <a:rPr lang="fr-FR" b="1" dirty="0">
                <a:solidFill>
                  <a:srgbClr val="FF0000"/>
                </a:solidFill>
              </a:rPr>
              <a:t>, 1944</a:t>
            </a:r>
            <a:endParaRPr lang="fr-FR" dirty="0">
              <a:solidFill>
                <a:srgbClr val="FF0000"/>
              </a:solidFill>
            </a:endParaRPr>
          </a:p>
        </p:txBody>
      </p:sp>
      <p:pic>
        <p:nvPicPr>
          <p:cNvPr id="8" name="Espace réservé du contenu 7" descr="Femme%20tondue%20pour%20avoir%20eu%20un%20enfant%20avec%20un%20soldat%20allemand,%20Robert%20Capa,%20Chartres,%2018%20août%201944"/>
          <p:cNvPicPr>
            <a:picLocks noGrp="1"/>
          </p:cNvPicPr>
          <p:nvPr>
            <p:ph idx="1"/>
          </p:nvPr>
        </p:nvPicPr>
        <p:blipFill>
          <a:blip r:embed="rId3" cstate="print"/>
          <a:stretch>
            <a:fillRect/>
          </a:stretch>
        </p:blipFill>
        <p:spPr bwMode="auto">
          <a:xfrm>
            <a:off x="1907704" y="1628800"/>
            <a:ext cx="6336704" cy="475252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9000" r="-9000"/>
          </a:stretch>
        </a:blipFill>
        <a:effectLst/>
      </p:bgPr>
    </p:bg>
    <p:spTree>
      <p:nvGrpSpPr>
        <p:cNvPr id="1" name=""/>
        <p:cNvGrpSpPr/>
        <p:nvPr/>
      </p:nvGrpSpPr>
      <p:grpSpPr>
        <a:xfrm>
          <a:off x="0" y="0"/>
          <a:ext cx="0" cy="0"/>
          <a:chOff x="0" y="0"/>
          <a:chExt cx="0" cy="0"/>
        </a:xfrm>
      </p:grpSpPr>
      <p:sp>
        <p:nvSpPr>
          <p:cNvPr id="6" name="Espace réservé du texte 5"/>
          <p:cNvSpPr>
            <a:spLocks noGrp="1"/>
          </p:cNvSpPr>
          <p:nvPr>
            <p:ph type="body" sz="half" idx="2"/>
          </p:nvPr>
        </p:nvSpPr>
        <p:spPr>
          <a:xfrm>
            <a:off x="457200" y="404664"/>
            <a:ext cx="3008313" cy="5721499"/>
          </a:xfrm>
        </p:spPr>
        <p:style>
          <a:lnRef idx="2">
            <a:schemeClr val="dk1">
              <a:shade val="50000"/>
            </a:schemeClr>
          </a:lnRef>
          <a:fillRef idx="1">
            <a:schemeClr val="dk1"/>
          </a:fillRef>
          <a:effectRef idx="0">
            <a:schemeClr val="dk1"/>
          </a:effectRef>
          <a:fontRef idx="minor">
            <a:schemeClr val="lt1"/>
          </a:fontRef>
        </p:style>
        <p:txBody>
          <a:bodyPr>
            <a:normAutofit fontScale="47500" lnSpcReduction="20000"/>
          </a:bodyPr>
          <a:lstStyle/>
          <a:p>
            <a:pPr algn="just"/>
            <a:r>
              <a:rPr lang="fr-FR" sz="2200" b="1" dirty="0"/>
              <a:t>Les différents personnages de cette scène de rue :</a:t>
            </a:r>
            <a:endParaRPr lang="fr-FR" sz="2200" dirty="0"/>
          </a:p>
          <a:p>
            <a:pPr algn="just"/>
            <a:r>
              <a:rPr lang="fr-FR" sz="2200" dirty="0"/>
              <a:t>Au centre : la jeune femme tondue avec son bébé dans les bras.</a:t>
            </a:r>
          </a:p>
          <a:p>
            <a:pPr algn="just"/>
            <a:r>
              <a:rPr lang="fr-FR" sz="2200" dirty="0"/>
              <a:t>Devant elle : son père </a:t>
            </a:r>
            <a:r>
              <a:rPr lang="fr-FR" sz="2200" dirty="0" smtClean="0"/>
              <a:t>(?) </a:t>
            </a:r>
            <a:r>
              <a:rPr lang="fr-FR" sz="2200" dirty="0"/>
              <a:t>qui porte un ballot (les affaires de la jeune femme ?)</a:t>
            </a:r>
          </a:p>
          <a:p>
            <a:pPr algn="just"/>
            <a:r>
              <a:rPr lang="fr-FR" sz="2200" dirty="0"/>
              <a:t>Deux policiers, l’un qui l’escorte, l’autre goguenard, derrière le père.</a:t>
            </a:r>
          </a:p>
          <a:p>
            <a:pPr algn="just"/>
            <a:r>
              <a:rPr lang="fr-FR" sz="2200" dirty="0"/>
              <a:t>La foule tout autour : hommes, femmes et enfants.</a:t>
            </a:r>
          </a:p>
          <a:p>
            <a:pPr algn="just"/>
            <a:r>
              <a:rPr lang="fr-FR" sz="2200" b="1" dirty="0"/>
              <a:t> </a:t>
            </a:r>
            <a:endParaRPr lang="fr-FR" sz="2200" dirty="0"/>
          </a:p>
          <a:p>
            <a:pPr algn="just"/>
            <a:r>
              <a:rPr lang="fr-FR" sz="2200" b="1" dirty="0"/>
              <a:t>Le jeu des regards et des expressions : </a:t>
            </a:r>
            <a:endParaRPr lang="fr-FR" sz="2200" dirty="0"/>
          </a:p>
          <a:p>
            <a:pPr algn="just"/>
            <a:r>
              <a:rPr lang="fr-FR" sz="2200" dirty="0"/>
              <a:t>Tous les regards de la foule convergent vers la jeune femme, alors qu’elle semble avoir les yeux baissés sur son </a:t>
            </a:r>
            <a:r>
              <a:rPr lang="fr-FR" sz="2200" dirty="0" smtClean="0"/>
              <a:t>enfant. </a:t>
            </a:r>
            <a:r>
              <a:rPr lang="fr-FR" sz="2200" dirty="0"/>
              <a:t>Le père a le regard baissé au sol (la </a:t>
            </a:r>
            <a:r>
              <a:rPr lang="fr-FR" sz="2200" dirty="0" smtClean="0"/>
              <a:t>honte?... </a:t>
            </a:r>
            <a:r>
              <a:rPr lang="fr-FR" sz="2200" dirty="0"/>
              <a:t>C’est pour cela qu’on peut en déduire que c’est probablement le père...)</a:t>
            </a:r>
          </a:p>
          <a:p>
            <a:pPr algn="just"/>
            <a:r>
              <a:rPr lang="fr-FR" sz="2200" dirty="0"/>
              <a:t>Les visages dans la foule sont rieurs, moqueurs, cruels... La femme tondue et son père baissent les yeux de honte, ou pour voir le moins possible ce qu’ils subissent.</a:t>
            </a:r>
          </a:p>
          <a:p>
            <a:pPr algn="just"/>
            <a:r>
              <a:rPr lang="fr-FR" sz="2200" dirty="0"/>
              <a:t>La femme serre son enfant contre son cœur (elle le tient bien haut), comme pour le protéger des </a:t>
            </a:r>
            <a:r>
              <a:rPr lang="fr-FR" sz="2200" dirty="0" smtClean="0"/>
              <a:t>nazis </a:t>
            </a:r>
            <a:r>
              <a:rPr lang="fr-FR" sz="2200" dirty="0"/>
              <a:t>et de la violence de la foule.</a:t>
            </a:r>
          </a:p>
          <a:p>
            <a:pPr algn="just"/>
            <a:r>
              <a:rPr lang="fr-FR" sz="2200" dirty="0"/>
              <a:t>Cette scène est d’une grande violence : la photo nous fait </a:t>
            </a:r>
            <a:r>
              <a:rPr lang="fr-FR" sz="2200"/>
              <a:t>ressentir </a:t>
            </a:r>
            <a:r>
              <a:rPr lang="fr-FR" sz="2200" smtClean="0"/>
              <a:t>l’agressivité </a:t>
            </a:r>
            <a:r>
              <a:rPr lang="fr-FR" sz="2200" dirty="0"/>
              <a:t>de la foule à l’égard de la jeune femme et de son bébé (la mère à l’enfant, c’est la Piéta, l’image par excellence de l’innocence).</a:t>
            </a:r>
          </a:p>
          <a:p>
            <a:pPr algn="just"/>
            <a:r>
              <a:rPr lang="fr-FR" sz="2200" b="1" dirty="0"/>
              <a:t> </a:t>
            </a:r>
            <a:endParaRPr lang="fr-FR" sz="2200" dirty="0"/>
          </a:p>
          <a:p>
            <a:pPr algn="just"/>
            <a:r>
              <a:rPr lang="fr-FR" sz="2200" b="1" dirty="0"/>
              <a:t>La construction de l’image :</a:t>
            </a:r>
            <a:endParaRPr lang="fr-FR" sz="2200" dirty="0"/>
          </a:p>
          <a:p>
            <a:pPr algn="just"/>
            <a:r>
              <a:rPr lang="fr-FR" sz="2200" dirty="0"/>
              <a:t>La photo est très dynamique, grâce aux lignes de fuite qui nous donnent l’impression que la foule </a:t>
            </a:r>
            <a:r>
              <a:rPr lang="fr-FR" sz="2200" dirty="0" smtClean="0"/>
              <a:t>avance et va bientôt nous piétiner. </a:t>
            </a:r>
            <a:endParaRPr lang="fr-FR" sz="2200" dirty="0"/>
          </a:p>
          <a:p>
            <a:pPr algn="just"/>
            <a:r>
              <a:rPr lang="fr-FR" sz="2200" dirty="0"/>
              <a:t> </a:t>
            </a:r>
          </a:p>
          <a:p>
            <a:pPr algn="just"/>
            <a:r>
              <a:rPr lang="fr-FR" sz="2200" b="1" dirty="0"/>
              <a:t>Le drapeau au fond de la rue, un symbole : </a:t>
            </a:r>
            <a:endParaRPr lang="fr-FR" sz="2200" dirty="0"/>
          </a:p>
          <a:p>
            <a:pPr algn="just"/>
            <a:r>
              <a:rPr lang="fr-FR" sz="2200" dirty="0"/>
              <a:t>Le drapeau est le symbole de la République française. Toutes les lignes de fuite convergeant vers lui, on a l’impression que la foule unie expulse la femme tondue et son bébé hors de France, en la chassant loin du drapeau.</a:t>
            </a:r>
          </a:p>
          <a:p>
            <a:pPr algn="just"/>
            <a:r>
              <a:rPr lang="fr-FR" sz="2200" dirty="0"/>
              <a:t> </a:t>
            </a:r>
          </a:p>
          <a:p>
            <a:pPr algn="just"/>
            <a:r>
              <a:rPr lang="fr-FR" dirty="0"/>
              <a:t/>
            </a:r>
            <a:br>
              <a:rPr lang="fr-FR" dirty="0"/>
            </a:br>
            <a:endParaRPr lang="fr-FR" dirty="0"/>
          </a:p>
        </p:txBody>
      </p:sp>
      <p:pic>
        <p:nvPicPr>
          <p:cNvPr id="7" name="Espace réservé du contenu 12" descr="Photo%20Capa%20analyse"/>
          <p:cNvPicPr>
            <a:picLocks noGrp="1"/>
          </p:cNvPicPr>
          <p:nvPr>
            <p:ph idx="1"/>
          </p:nvPr>
        </p:nvPicPr>
        <p:blipFill>
          <a:blip r:embed="rId3" cstate="print"/>
          <a:srcRect/>
          <a:stretch>
            <a:fillRect/>
          </a:stretch>
        </p:blipFill>
        <p:spPr bwMode="auto">
          <a:xfrm>
            <a:off x="3968017" y="273050"/>
            <a:ext cx="4325816" cy="5853113"/>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35</Words>
  <Application>Microsoft Office PowerPoint</Application>
  <PresentationFormat>Affichage à l'écran (4:3)</PresentationFormat>
  <Paragraphs>56</Paragraphs>
  <Slides>8</Slides>
  <Notes>1</Notes>
  <HiddenSlides>0</HiddenSlides>
  <MMClips>0</MMClips>
  <ScaleCrop>false</ScaleCrop>
  <HeadingPairs>
    <vt:vector size="4" baseType="variant">
      <vt:variant>
        <vt:lpstr>Thème</vt:lpstr>
      </vt:variant>
      <vt:variant>
        <vt:i4>1</vt:i4>
      </vt:variant>
      <vt:variant>
        <vt:lpstr>Titres des diapositives</vt:lpstr>
      </vt:variant>
      <vt:variant>
        <vt:i4>8</vt:i4>
      </vt:variant>
    </vt:vector>
  </HeadingPairs>
  <TitlesOfParts>
    <vt:vector size="9" baseType="lpstr">
      <vt:lpstr>Thème Office</vt:lpstr>
      <vt:lpstr>Comprenne qui voudra</vt:lpstr>
      <vt:lpstr>Paul Eluard </vt:lpstr>
      <vt:lpstr>contexte</vt:lpstr>
      <vt:lpstr>Comprenne qui voudra</vt:lpstr>
      <vt:lpstr>La jeune femme tondue et les sentiments du poète</vt:lpstr>
      <vt:lpstr>  Que veut dire éluard en évoquant sa mère dans la dernière strophe ? </vt:lpstr>
      <vt:lpstr>Robert Capa, La Femme tondue, 1944</vt:lpstr>
      <vt:lpstr>Diapositive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Comprenne qui voudra</dc:title>
  <dc:creator>pc</dc:creator>
  <cp:lastModifiedBy>pc</cp:lastModifiedBy>
  <cp:revision>19</cp:revision>
  <dcterms:created xsi:type="dcterms:W3CDTF">2013-01-23T12:29:58Z</dcterms:created>
  <dcterms:modified xsi:type="dcterms:W3CDTF">2013-01-31T13:38:49Z</dcterms:modified>
</cp:coreProperties>
</file>