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BD7E18-B647-4C60-B92F-0B1FDB1C7F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7980924-B846-47BD-8C87-52C0FB974A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22346-460B-4B3F-8E73-593435EEA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15704D-B50F-4F44-9631-EC94E4CE4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A4C3E3-0799-42C5-A76F-6A42B083D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84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7DB5F-8A2B-427C-8956-2290022F0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7F8469-CDA5-4194-BA48-8A16AB22E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2D833A-4DBA-4610-B5D0-09A10E7D03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26F32B-80A0-4A38-BCF1-E1EF774F0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8EC4AC-0B6D-42EA-BAEA-8E8B3CB85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330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86F57-BFCB-4AFE-B82E-488D7EB02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C7BDD4-FF26-4A97-9B93-688CF3D44F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4D1ACD-9C1E-4C32-B6CB-68DFA9E55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21BE11-1847-4967-8F83-9BF9E4D60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DB7D93-CFA7-46B0-8039-091C8D587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47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4C508-E34D-4151-B957-81F5EECB6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5829B1-5E0D-4EE6-B6A4-E1C5A3BDA6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FE2544-E8B6-433F-82E5-17FAD32D97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9DF5AE-A9FF-4211-8B97-97666631F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355A52-1D49-4C03-91C1-66E50376F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37F7170-E559-4C9D-881E-6D8AA1AE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935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A13840-3D41-4AC9-B42D-5CFB55021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51D7A9-E8C6-4207-BD17-36238CA15B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21943D-89C6-4489-A3E4-EAA14A30CE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4C2734C-B471-4894-9869-9492DD6A2D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6008D1-47A9-4FE9-8D4C-14145EA173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FCE89D7-45BE-4394-AB22-D1604DA80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42F9A3E-1824-43AF-BCDC-1F4A4C5B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46C7F48-D91D-49BF-9B0D-0CC2ABD61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7418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49C9C-02B8-4C11-A9B1-4ACCDF107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8EAE174-4582-42FE-B2A3-AE5F188FD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EF8EB39-A801-438D-B221-5DB5516EC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57CA137-935A-47C5-8CA6-6CB532B13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00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15098A-C4F1-4E6A-854A-F209D0894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4374D21-F605-486B-B2E2-1D5A1D8E4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4D9FB54-3552-4078-8916-B0D230DF0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660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26C54-EC2D-49C7-982F-8ACBC34F1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68F89A9-A558-4E81-8166-9F01E6896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EF3DD6-899C-4C6C-8521-083A0F6ACA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077CB8-207B-48B7-AF7D-35539E119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B2EF71-9435-4B9C-8ED5-FA2EC3710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FC76E0-1703-4313-8C09-FCE13143C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733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A27DD3-C429-44D1-81B0-3A69E8D73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22A156-77EC-473D-81E7-67283C71C7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AC7EE7F-9488-47DE-8001-D7EE5B77C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7280D3C-9875-4C19-8538-250834357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3508E67-660F-45F3-A631-F55E72980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62AE2D-4E05-43C3-B8C1-C766DC344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5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7F54BE-13B7-4EBD-9986-868779256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2F1B377-3802-4CE3-AE06-7CE59DBF94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FB3C5C-DA7C-415D-B3FF-F3D269ABD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2FC7A8-2EE8-40C8-9F2D-19571A2CF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A540E7-955F-4CC1-BDD7-C8C2FEF62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06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7AB129F-9F52-405E-B5AD-6608F17CB8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BDFF6EE-E791-4192-89C0-EB3D12DF77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21ED6F-4B8A-4F0E-BDB7-C50C0814F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498475-3E54-433B-B5F6-8A09AE585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09FCF0-F1E4-44C2-996E-152A20FDC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196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92D997-1105-4AB3-8772-BCD18717C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38A22F-1186-4F11-A7A9-EADDF1AAF7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7C9062-520B-47A7-ABF1-CD3613F21B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B054D-C8BE-4F97-AF2F-3AA3F48D8950}" type="datetimeFigureOut">
              <a:rPr lang="fr-FR" smtClean="0"/>
              <a:t>30/03/2020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712D31-3A68-49C1-AEDF-BD1F24CF26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67EE0F-2744-44F5-93E6-14C03F8FE2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C6064-5477-4F81-AF2B-BB0613227C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979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33B3FAD-9755-4AA7-85E7-D67619DD8C71}"/>
              </a:ext>
            </a:extLst>
          </p:cNvPr>
          <p:cNvSpPr/>
          <p:nvPr/>
        </p:nvSpPr>
        <p:spPr>
          <a:xfrm>
            <a:off x="4067894" y="81522"/>
            <a:ext cx="32808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000" b="1" u="sng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énergies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1247638-1064-482F-B8CF-4CD53FCDE057}"/>
              </a:ext>
            </a:extLst>
          </p:cNvPr>
          <p:cNvSpPr txBox="1"/>
          <p:nvPr/>
        </p:nvSpPr>
        <p:spPr>
          <a:xfrm>
            <a:off x="5106091" y="3754157"/>
            <a:ext cx="6959277" cy="2893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fr-FR" sz="2000" u="sng" dirty="0"/>
              <a:t>Les sources d’énergie</a:t>
            </a:r>
            <a:r>
              <a:rPr lang="fr-FR" sz="20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Non renouvelables (réserve s’épuise plus vite qu’elle ne se forme)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Fossiles: Charbon, gaz naturel, pétrole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2">
                    <a:lumMod val="75000"/>
                  </a:schemeClr>
                </a:solidFill>
              </a:rPr>
              <a:t>Nucléaire: Uranium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fr-FR" dirty="0">
              <a:solidFill>
                <a:schemeClr val="accent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Renouvelables (réserve qui ne s’épuise pas ou se renouvelle très vite)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Vent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Eau en mouvement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accent6">
                    <a:lumMod val="75000"/>
                  </a:schemeClr>
                </a:solidFill>
              </a:rPr>
              <a:t>Soleil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DEBD066-75E3-45F5-840B-F743BB5C4BA5}"/>
              </a:ext>
            </a:extLst>
          </p:cNvPr>
          <p:cNvSpPr txBox="1"/>
          <p:nvPr/>
        </p:nvSpPr>
        <p:spPr>
          <a:xfrm>
            <a:off x="4268975" y="930612"/>
            <a:ext cx="7432645" cy="267765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fr-FR" sz="2400" u="sng" dirty="0"/>
              <a:t>Centrales électriques</a:t>
            </a:r>
            <a:r>
              <a:rPr lang="fr-FR" sz="24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Thermique à flammes: charbon, gaz naturel, pétrole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Thermique nucléaire: uranium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Hydroélectrique: eau en mouvement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Eolienne: vent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Géothermique: chaleur de la terre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400" dirty="0"/>
              <a:t>Solaire: soleil</a:t>
            </a:r>
            <a:endParaRPr lang="fr-FR" sz="2000" dirty="0"/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D5EF59B8-BEAC-4C8B-B5DF-C9FA88498B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0390" y="1716081"/>
            <a:ext cx="575290" cy="393620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DAF2107B-610A-4C0D-8447-9EDE35BF4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2635" y="1333666"/>
            <a:ext cx="350390" cy="382415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8D6B2038-07EA-4144-B102-43BADAA8D6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6261" y="1949339"/>
            <a:ext cx="587230" cy="584156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88F03A7D-DA58-4D02-A3B3-0A2B54DCC9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0146" y="2434933"/>
            <a:ext cx="694944" cy="496852"/>
          </a:xfrm>
          <a:prstGeom prst="rect">
            <a:avLst/>
          </a:prstGeom>
        </p:spPr>
      </p:pic>
      <p:grpSp>
        <p:nvGrpSpPr>
          <p:cNvPr id="33" name="Groupe 32">
            <a:extLst>
              <a:ext uri="{FF2B5EF4-FFF2-40B4-BE49-F238E27FC236}">
                <a16:creationId xmlns:a16="http://schemas.microsoft.com/office/drawing/2014/main" id="{6E1CF30B-CBFC-492F-AE2C-516250581580}"/>
              </a:ext>
            </a:extLst>
          </p:cNvPr>
          <p:cNvGrpSpPr/>
          <p:nvPr/>
        </p:nvGrpSpPr>
        <p:grpSpPr>
          <a:xfrm>
            <a:off x="39615" y="5029019"/>
            <a:ext cx="4999838" cy="1284282"/>
            <a:chOff x="25167" y="4098615"/>
            <a:chExt cx="4999838" cy="128428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6EF820A-6491-4C96-8DA3-BE7102616A88}"/>
                </a:ext>
              </a:extLst>
            </p:cNvPr>
            <p:cNvSpPr/>
            <p:nvPr/>
          </p:nvSpPr>
          <p:spPr>
            <a:xfrm>
              <a:off x="25167" y="4149530"/>
              <a:ext cx="4999838" cy="1233367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1" name="Flèche : droite 10">
              <a:extLst>
                <a:ext uri="{FF2B5EF4-FFF2-40B4-BE49-F238E27FC236}">
                  <a16:creationId xmlns:a16="http://schemas.microsoft.com/office/drawing/2014/main" id="{EECA30A3-AC99-4461-83CA-B786662C5A0F}"/>
                </a:ext>
              </a:extLst>
            </p:cNvPr>
            <p:cNvSpPr/>
            <p:nvPr/>
          </p:nvSpPr>
          <p:spPr>
            <a:xfrm>
              <a:off x="295827" y="4436381"/>
              <a:ext cx="1593434" cy="813733"/>
            </a:xfrm>
            <a:prstGeom prst="rightArrow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E0271D16-0CBA-4079-B3B7-2F4B4F92D3B2}"/>
                </a:ext>
              </a:extLst>
            </p:cNvPr>
            <p:cNvSpPr txBox="1"/>
            <p:nvPr/>
          </p:nvSpPr>
          <p:spPr>
            <a:xfrm>
              <a:off x="1936912" y="4364992"/>
              <a:ext cx="1176348" cy="276999"/>
            </a:xfrm>
            <a:prstGeom prst="rect">
              <a:avLst/>
            </a:prstGeom>
            <a:noFill/>
            <a:ln>
              <a:solidFill>
                <a:srgbClr val="00B05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fr-FR" sz="1200" dirty="0"/>
                <a:t>Panneau solaire</a:t>
              </a:r>
            </a:p>
          </p:txBody>
        </p: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B304BFA4-8C24-4DCB-BDC8-08A412F432D4}"/>
                </a:ext>
              </a:extLst>
            </p:cNvPr>
            <p:cNvSpPr txBox="1"/>
            <p:nvPr/>
          </p:nvSpPr>
          <p:spPr>
            <a:xfrm>
              <a:off x="295827" y="4684179"/>
              <a:ext cx="133671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200" dirty="0">
                  <a:solidFill>
                    <a:schemeClr val="accent2">
                      <a:lumMod val="75000"/>
                    </a:schemeClr>
                  </a:solidFill>
                </a:rPr>
                <a:t>Energie lumineuse</a:t>
              </a:r>
            </a:p>
          </p:txBody>
        </p:sp>
        <p:sp>
          <p:nvSpPr>
            <p:cNvPr id="14" name="Flèche : droite 13">
              <a:extLst>
                <a:ext uri="{FF2B5EF4-FFF2-40B4-BE49-F238E27FC236}">
                  <a16:creationId xmlns:a16="http://schemas.microsoft.com/office/drawing/2014/main" id="{82268D18-8A25-4066-8838-9594CC297BBD}"/>
                </a:ext>
              </a:extLst>
            </p:cNvPr>
            <p:cNvSpPr/>
            <p:nvPr/>
          </p:nvSpPr>
          <p:spPr>
            <a:xfrm>
              <a:off x="3284755" y="4503492"/>
              <a:ext cx="1593434" cy="746622"/>
            </a:xfrm>
            <a:prstGeom prst="rightArrow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2B9DDEF1-04EE-423B-B205-359A478C3327}"/>
                </a:ext>
              </a:extLst>
            </p:cNvPr>
            <p:cNvSpPr txBox="1"/>
            <p:nvPr/>
          </p:nvSpPr>
          <p:spPr>
            <a:xfrm>
              <a:off x="3351393" y="4704747"/>
              <a:ext cx="13190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200" dirty="0">
                  <a:solidFill>
                    <a:schemeClr val="bg1"/>
                  </a:solidFill>
                </a:rPr>
                <a:t>Energie électrique</a:t>
              </a:r>
            </a:p>
          </p:txBody>
        </p:sp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946C6121-CA1C-48E8-9C1B-A4C253B7C240}"/>
                </a:ext>
              </a:extLst>
            </p:cNvPr>
            <p:cNvSpPr txBox="1"/>
            <p:nvPr/>
          </p:nvSpPr>
          <p:spPr>
            <a:xfrm>
              <a:off x="300560" y="4098615"/>
              <a:ext cx="176317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400" u="sng" dirty="0"/>
                <a:t>Conversion d’énergie:</a:t>
              </a:r>
            </a:p>
          </p:txBody>
        </p:sp>
        <p:pic>
          <p:nvPicPr>
            <p:cNvPr id="30" name="Image 29">
              <a:extLst>
                <a:ext uri="{FF2B5EF4-FFF2-40B4-BE49-F238E27FC236}">
                  <a16:creationId xmlns:a16="http://schemas.microsoft.com/office/drawing/2014/main" id="{25F025D9-2EF7-4FD0-B56B-D6DD79D857E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80650" y="4679059"/>
              <a:ext cx="688872" cy="605373"/>
            </a:xfrm>
            <a:prstGeom prst="rect">
              <a:avLst/>
            </a:prstGeom>
          </p:spPr>
        </p:pic>
      </p:grpSp>
      <p:pic>
        <p:nvPicPr>
          <p:cNvPr id="31" name="Image 30">
            <a:extLst>
              <a:ext uri="{FF2B5EF4-FFF2-40B4-BE49-F238E27FC236}">
                <a16:creationId xmlns:a16="http://schemas.microsoft.com/office/drawing/2014/main" id="{F8A131CF-04F0-403B-8BC7-3091BF43A0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1642" y="4516584"/>
            <a:ext cx="1141444" cy="695244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0C8D2FD5-EBBB-405E-BD12-DE4950473B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83134" y="5635151"/>
            <a:ext cx="1257286" cy="936602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0044153D-FA57-4F58-90D7-5F8DCA88D7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8303" y="3188358"/>
            <a:ext cx="339166" cy="314806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E1AFD0DC-4D31-47A5-9C80-93A58AD1D42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46454" y="2805646"/>
            <a:ext cx="414558" cy="392902"/>
          </a:xfrm>
          <a:prstGeom prst="rect">
            <a:avLst/>
          </a:prstGeom>
        </p:spPr>
      </p:pic>
      <p:grpSp>
        <p:nvGrpSpPr>
          <p:cNvPr id="37" name="Groupe 36">
            <a:extLst>
              <a:ext uri="{FF2B5EF4-FFF2-40B4-BE49-F238E27FC236}">
                <a16:creationId xmlns:a16="http://schemas.microsoft.com/office/drawing/2014/main" id="{BA2CFB3A-8E6C-4D59-9C7D-FE73C3B76B9B}"/>
              </a:ext>
            </a:extLst>
          </p:cNvPr>
          <p:cNvGrpSpPr/>
          <p:nvPr/>
        </p:nvGrpSpPr>
        <p:grpSpPr>
          <a:xfrm>
            <a:off x="508454" y="1375308"/>
            <a:ext cx="2885812" cy="2616101"/>
            <a:chOff x="261611" y="1014384"/>
            <a:chExt cx="2885812" cy="2616101"/>
          </a:xfrm>
        </p:grpSpPr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18B6D5BE-2552-46C8-8CAA-F59B21B8866F}"/>
                </a:ext>
              </a:extLst>
            </p:cNvPr>
            <p:cNvSpPr txBox="1"/>
            <p:nvPr/>
          </p:nvSpPr>
          <p:spPr>
            <a:xfrm>
              <a:off x="261611" y="1014384"/>
              <a:ext cx="2885812" cy="261610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fr-FR" sz="2400" u="sng" dirty="0"/>
                <a:t>Les formes d’énergie</a:t>
              </a:r>
              <a:r>
                <a:rPr lang="fr-FR" sz="2400" dirty="0"/>
                <a:t>: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sz="2400" dirty="0"/>
                <a:t>Electrique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sz="2400" dirty="0"/>
                <a:t>Thermique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sz="2400" dirty="0"/>
                <a:t>Lumineuse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sz="2400" dirty="0"/>
                <a:t>Cinétique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fr-FR" sz="2400" dirty="0"/>
                <a:t>Chimique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fr-FR" sz="2000" dirty="0"/>
            </a:p>
          </p:txBody>
        </p:sp>
        <p:pic>
          <p:nvPicPr>
            <p:cNvPr id="18" name="Image 17">
              <a:extLst>
                <a:ext uri="{FF2B5EF4-FFF2-40B4-BE49-F238E27FC236}">
                  <a16:creationId xmlns:a16="http://schemas.microsoft.com/office/drawing/2014/main" id="{AAD95A45-1905-4C67-BD25-62B7878BDEC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82755" y="1492430"/>
              <a:ext cx="225651" cy="290639"/>
            </a:xfrm>
            <a:prstGeom prst="rect">
              <a:avLst/>
            </a:prstGeom>
          </p:spPr>
        </p:pic>
        <p:pic>
          <p:nvPicPr>
            <p:cNvPr id="19" name="Image 18">
              <a:extLst>
                <a:ext uri="{FF2B5EF4-FFF2-40B4-BE49-F238E27FC236}">
                  <a16:creationId xmlns:a16="http://schemas.microsoft.com/office/drawing/2014/main" id="{03AD83CB-E7E7-4193-8C0B-C6DAF27CF5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182755" y="1829099"/>
              <a:ext cx="330153" cy="345690"/>
            </a:xfrm>
            <a:prstGeom prst="rect">
              <a:avLst/>
            </a:prstGeom>
          </p:spPr>
        </p:pic>
        <p:pic>
          <p:nvPicPr>
            <p:cNvPr id="22" name="Image 21">
              <a:extLst>
                <a:ext uri="{FF2B5EF4-FFF2-40B4-BE49-F238E27FC236}">
                  <a16:creationId xmlns:a16="http://schemas.microsoft.com/office/drawing/2014/main" id="{701EFF22-44E3-480C-B2EB-2B196A6B1AE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145963" y="2269440"/>
              <a:ext cx="339166" cy="314806"/>
            </a:xfrm>
            <a:prstGeom prst="rect">
              <a:avLst/>
            </a:prstGeom>
          </p:spPr>
        </p:pic>
        <p:pic>
          <p:nvPicPr>
            <p:cNvPr id="23" name="Image 22">
              <a:extLst>
                <a:ext uri="{FF2B5EF4-FFF2-40B4-BE49-F238E27FC236}">
                  <a16:creationId xmlns:a16="http://schemas.microsoft.com/office/drawing/2014/main" id="{27B8400A-34CE-45F3-A444-6CDCD2D91C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2115633" y="2597007"/>
              <a:ext cx="421329" cy="346577"/>
            </a:xfrm>
            <a:prstGeom prst="rect">
              <a:avLst/>
            </a:prstGeom>
          </p:spPr>
        </p:pic>
        <p:pic>
          <p:nvPicPr>
            <p:cNvPr id="36" name="Image 35">
              <a:extLst>
                <a:ext uri="{FF2B5EF4-FFF2-40B4-BE49-F238E27FC236}">
                  <a16:creationId xmlns:a16="http://schemas.microsoft.com/office/drawing/2014/main" id="{E549943E-F3EB-47E9-80F9-52CD40DBFB0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071176" y="2951739"/>
              <a:ext cx="413953" cy="4139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935101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99</Words>
  <Application>Microsoft Office PowerPoint</Application>
  <PresentationFormat>Grand écran</PresentationFormat>
  <Paragraphs>27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Couny, Nicolas</dc:creator>
  <cp:lastModifiedBy>Couny, Nicolas</cp:lastModifiedBy>
  <cp:revision>20</cp:revision>
  <dcterms:created xsi:type="dcterms:W3CDTF">2020-03-30T13:06:56Z</dcterms:created>
  <dcterms:modified xsi:type="dcterms:W3CDTF">2020-03-30T14:20:21Z</dcterms:modified>
</cp:coreProperties>
</file>