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 b="def" i="def"/>
      <a:tcStyle>
        <a:tcBdr/>
        <a:fill>
          <a:solidFill>
            <a:srgbClr val="E6EA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 b="def" i="def"/>
      <a:tcStyle>
        <a:tcBdr/>
        <a:fill>
          <a:solidFill>
            <a:srgbClr val="F8F4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 b="def" i="def"/>
      <a:tcStyle>
        <a:tcBdr/>
        <a:fill>
          <a:solidFill>
            <a:srgbClr val="EBE8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3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e niveau 1…"/>
          <p:cNvSpPr/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740832" indent="-296332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1185332" indent="-296332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629833" indent="-296332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2074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94" name="« Saisissez une citation ici. »"/>
          <p:cNvSpPr/>
          <p:nvPr>
            <p:ph type="body" sz="quarter" idx="13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 marL="407457" indent="-407457" defTabSz="321310">
              <a:defRPr sz="3300"/>
            </a:pP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9pPr>
    </p:titleStyle>
    <p:bodyStyle>
      <a:lvl1pPr marL="7408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11853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16298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20743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1.tif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4 : Transformation"/>
          <p:cNvSpPr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Séquence 14 : Transformation</a:t>
            </a:r>
          </a:p>
        </p:txBody>
      </p:sp>
      <p:sp>
        <p:nvSpPr>
          <p:cNvPr id="120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Définition : Transformer une figure par translation, c’est créer l’image de cette figure par rapport à deux points donnés."/>
          <p:cNvSpPr/>
          <p:nvPr>
            <p:ph type="subTitle" sz="half" idx="1"/>
          </p:nvPr>
        </p:nvSpPr>
        <p:spPr>
          <a:xfrm>
            <a:off x="1513996" y="2756618"/>
            <a:ext cx="10464801" cy="4291163"/>
          </a:xfrm>
          <a:prstGeom prst="rect">
            <a:avLst/>
          </a:prstGeom>
        </p:spPr>
        <p:txBody>
          <a:bodyPr/>
          <a:lstStyle/>
          <a:p>
            <a:pPr algn="l" defTabSz="519937">
              <a:defRPr sz="5300" u="none">
                <a:solidFill>
                  <a:srgbClr val="35CC72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Définition : </a:t>
            </a:r>
            <a:r>
              <a:rPr>
                <a:solidFill>
                  <a:srgbClr val="005493"/>
                </a:solidFill>
              </a:rPr>
              <a:t>Transformer une figure par </a:t>
            </a:r>
            <a:r>
              <a:t>translation</a:t>
            </a:r>
            <a:r>
              <a:rPr>
                <a:solidFill>
                  <a:srgbClr val="005493"/>
                </a:solidFill>
              </a:rPr>
              <a:t>, c’est créer l’image de cette figure par rapport à deux points donnés.</a:t>
            </a:r>
          </a:p>
        </p:txBody>
      </p:sp>
      <p:sp>
        <p:nvSpPr>
          <p:cNvPr id="123" name="Translation"/>
          <p:cNvSpPr/>
          <p:nvPr>
            <p:ph type="ctrTitle"/>
          </p:nvPr>
        </p:nvSpPr>
        <p:spPr>
          <a:xfrm>
            <a:off x="2032000" y="241300"/>
            <a:ext cx="10464800" cy="2069602"/>
          </a:xfrm>
          <a:prstGeom prst="rect">
            <a:avLst/>
          </a:prstGeom>
        </p:spPr>
        <p:txBody>
          <a:bodyPr anchor="t"/>
          <a:lstStyle>
            <a:lvl1pPr marL="1411109" indent="-1411109" algn="l">
              <a:buSzPct val="100000"/>
              <a:buAutoNum type="romanUcPeriod" startAt="1"/>
            </a:lvl1pPr>
          </a:lstStyle>
          <a:p>
            <a:pPr/>
            <a:r>
              <a:t>Translation</a:t>
            </a:r>
          </a:p>
        </p:txBody>
      </p:sp>
      <p:sp>
        <p:nvSpPr>
          <p:cNvPr id="124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2" grpId="2"/>
      <p:bldP build="whole" bldLvl="1" animBg="1" rev="0" advAuto="0" spid="1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oncrètement, une translation fait glisser une forme dans une direction, un sens et une longueur donnée sans la déformer, c’est à dire que la translation conserve les longueurs, les angles, les aires."/>
          <p:cNvSpPr/>
          <p:nvPr>
            <p:ph type="subTitle" idx="1"/>
          </p:nvPr>
        </p:nvSpPr>
        <p:spPr>
          <a:xfrm>
            <a:off x="2057400" y="915922"/>
            <a:ext cx="10464800" cy="8146640"/>
          </a:xfrm>
          <a:prstGeom prst="rect">
            <a:avLst/>
          </a:prstGeom>
        </p:spPr>
        <p:txBody>
          <a:bodyPr/>
          <a:lstStyle/>
          <a:p>
            <a:pPr algn="l" defTabSz="55499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Concrètement, une translation fait glisser une forme dans une direction, un sens et une longueur donnée</a:t>
            </a:r>
            <a:r>
              <a:rPr b="1" u="sng"/>
              <a:t> sans la déformer</a:t>
            </a:r>
            <a:r>
              <a:t>, c’est à dire que la translation conserve les longueurs, les angles, les aires.</a:t>
            </a:r>
          </a:p>
        </p:txBody>
      </p:sp>
      <p:sp>
        <p:nvSpPr>
          <p:cNvPr id="127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Exemple : L’image de la figure 1 est la figure 2 par la translation qui transforme A en B."/>
          <p:cNvSpPr/>
          <p:nvPr>
            <p:ph type="subTitle" sz="half" idx="1"/>
          </p:nvPr>
        </p:nvSpPr>
        <p:spPr>
          <a:xfrm>
            <a:off x="1498599" y="471610"/>
            <a:ext cx="4618835" cy="7920288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</a:t>
            </a:r>
            <a:r>
              <a:rPr u="none"/>
              <a:t> L’image de la figure 1 est la figure 2 par la translation qui transforme A en B.</a:t>
            </a:r>
          </a:p>
        </p:txBody>
      </p:sp>
      <p:pic>
        <p:nvPicPr>
          <p:cNvPr id="130" name="Capture d’écran 2017-03-30 à 17.46.19.png" descr="Capture d’écran 2017-03-30 à 17.46.1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226380" y="964058"/>
            <a:ext cx="6377372" cy="6935393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9" grpId="1"/>
      <p:bldP build="whole" bldLvl="1" animBg="1" rev="0" advAuto="0" spid="130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Définition : Transformer une figure par rotation, c’est créer l’image de cette figure par rapport à :…"/>
          <p:cNvSpPr/>
          <p:nvPr>
            <p:ph type="subTitle" idx="1"/>
          </p:nvPr>
        </p:nvSpPr>
        <p:spPr>
          <a:xfrm>
            <a:off x="1879600" y="2121617"/>
            <a:ext cx="10464800" cy="7228538"/>
          </a:xfrm>
          <a:prstGeom prst="rect">
            <a:avLst/>
          </a:prstGeom>
        </p:spPr>
        <p:txBody>
          <a:bodyPr/>
          <a:lstStyle/>
          <a:p>
            <a:pPr algn="l" defTabSz="425880">
              <a:defRPr sz="5700" u="none">
                <a:solidFill>
                  <a:srgbClr val="35CC72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Définition :</a:t>
            </a:r>
            <a:r>
              <a:rPr>
                <a:solidFill>
                  <a:srgbClr val="005493"/>
                </a:solidFill>
              </a:rPr>
              <a:t> Transformer une figure par </a:t>
            </a:r>
            <a:r>
              <a:t>rotation</a:t>
            </a:r>
            <a:r>
              <a:rPr>
                <a:solidFill>
                  <a:srgbClr val="005493"/>
                </a:solidFill>
              </a:rPr>
              <a:t>, c’est créer l’image de cette figure par rapport à : </a:t>
            </a:r>
            <a:endParaRPr>
              <a:solidFill>
                <a:srgbClr val="005493"/>
              </a:solidFill>
            </a:endParaRPr>
          </a:p>
          <a:p>
            <a:pPr algn="l" defTabSz="42588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centre de rotation</a:t>
            </a:r>
          </a:p>
          <a:p>
            <a:pPr algn="l" defTabSz="42588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angle</a:t>
            </a:r>
          </a:p>
          <a:p>
            <a:pPr algn="l" defTabSz="42588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sens de rotation</a:t>
            </a:r>
          </a:p>
        </p:txBody>
      </p:sp>
      <p:sp>
        <p:nvSpPr>
          <p:cNvPr id="134" name="Rotation"/>
          <p:cNvSpPr/>
          <p:nvPr>
            <p:ph type="ctrTitle"/>
          </p:nvPr>
        </p:nvSpPr>
        <p:spPr>
          <a:xfrm>
            <a:off x="1879600" y="457200"/>
            <a:ext cx="10464800" cy="1553667"/>
          </a:xfrm>
          <a:prstGeom prst="rect">
            <a:avLst/>
          </a:prstGeom>
        </p:spPr>
        <p:txBody>
          <a:bodyPr anchor="t"/>
          <a:lstStyle>
            <a:lvl1pPr marL="1411109" indent="-1411109" algn="l">
              <a:buSzPct val="100000"/>
              <a:buAutoNum type="romanUcPeriod" startAt="2"/>
            </a:lvl1pPr>
          </a:lstStyle>
          <a:p>
            <a:pPr/>
            <a:r>
              <a:t>Rotation</a:t>
            </a:r>
          </a:p>
        </p:txBody>
      </p:sp>
      <p:sp>
        <p:nvSpPr>
          <p:cNvPr id="135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3" grpId="2"/>
      <p:bldP build="whole" bldLvl="1" animBg="1" rev="0" advAuto="0" spid="13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oncrètement, une rotation fait tourner une forme autour d’un point sans la déformer, c’est à dire que la rotation conserve les longueurs, les angles, les aires."/>
          <p:cNvSpPr/>
          <p:nvPr>
            <p:ph type="subTitle" idx="1"/>
          </p:nvPr>
        </p:nvSpPr>
        <p:spPr>
          <a:xfrm>
            <a:off x="2057400" y="670895"/>
            <a:ext cx="10464800" cy="6773648"/>
          </a:xfrm>
          <a:prstGeom prst="rect">
            <a:avLst/>
          </a:prstGeom>
        </p:spPr>
        <p:txBody>
          <a:bodyPr/>
          <a:lstStyle>
            <a:lvl1pPr algn="l" defTabSz="566673">
              <a:defRPr sz="58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Concrètement, une rotation fait tourner une forme autour d’un point sans la déformer, c’est à dire que la rotation conserve les longueurs, les angles, les aires.</a:t>
            </a:r>
          </a:p>
        </p:txBody>
      </p:sp>
      <p:sp>
        <p:nvSpPr>
          <p:cNvPr id="138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Exemple : L’image de la figure 1 est la figure 2 par la rotation de centre O et d’angle 75° (sens anti-horaire     )."/>
          <p:cNvSpPr/>
          <p:nvPr>
            <p:ph type="subTitle" sz="half" idx="1"/>
          </p:nvPr>
        </p:nvSpPr>
        <p:spPr>
          <a:xfrm>
            <a:off x="1498598" y="65211"/>
            <a:ext cx="11116771" cy="3885159"/>
          </a:xfrm>
          <a:prstGeom prst="rect">
            <a:avLst/>
          </a:prstGeom>
        </p:spPr>
        <p:txBody>
          <a:bodyPr/>
          <a:lstStyle/>
          <a:p>
            <a:pPr algn="l" defTabSz="514094">
              <a:defRPr sz="5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</a:t>
            </a:r>
            <a:r>
              <a:rPr u="none"/>
              <a:t> L’image de la figure 1 est la figure 2 par la rotation de centre O et d’angle 75° ( sens  anti-horaire     ).</a:t>
            </a:r>
          </a:p>
        </p:txBody>
      </p:sp>
      <p:pic>
        <p:nvPicPr>
          <p:cNvPr id="141" name="Capture d’écran 2017-03-30 à 17.52.07.png" descr="Capture d’écran 2017-03-30 à 17.52.0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13571" y="4104580"/>
            <a:ext cx="7429501" cy="53213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2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51298" y="3025331"/>
            <a:ext cx="619873" cy="619872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Numéro de diapositive"/>
          <p:cNvSpPr/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1" grpId="2"/>
      <p:bldP build="whole" bldLvl="1" animBg="1" rev="0" advAuto="0" spid="142" grpId="3"/>
      <p:bldP build="whole" bldLvl="1" animBg="1" rev="0" advAuto="0" spid="140" grpId="1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