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248" y="-9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1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e du titre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2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3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e du titre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Texte du titre</a:t>
            </a:r>
          </a:p>
        </p:txBody>
      </p:sp>
      <p:sp>
        <p:nvSpPr>
          <p:cNvPr id="40" name="Texte niveau 1…"/>
          <p:cNvSpPr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>
              <a:buSzTx/>
              <a:buNone/>
              <a:defRPr sz="9000" u="sng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49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57" name="Texte niveau 1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67" name="Texte niveau 1…"/>
          <p:cNvSpPr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-Gilles Allain</a:t>
            </a:r>
          </a:p>
        </p:txBody>
      </p:sp>
      <p:sp>
        <p:nvSpPr>
          <p:cNvPr id="94" name="« Saisissez une citation ici. »"/>
          <p:cNvSpPr>
            <a:spLocks noGrp="1"/>
          </p:cNvSpPr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« Saisissez une citation ici. » </a:t>
            </a:r>
          </a:p>
        </p:txBody>
      </p:sp>
      <p:sp>
        <p:nvSpPr>
          <p:cNvPr id="95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3" name="Texte niveau 1…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 15 : Parallélogramme"/>
          <p:cNvSpPr>
            <a:spLocks noGrp="1"/>
          </p:cNvSpPr>
          <p:nvPr>
            <p:ph type="ctrTitle"/>
          </p:nvPr>
        </p:nvSpPr>
        <p:spPr>
          <a:xfrm>
            <a:off x="1270000" y="2176774"/>
            <a:ext cx="10464800" cy="3302001"/>
          </a:xfrm>
          <a:prstGeom prst="rect">
            <a:avLst/>
          </a:prstGeom>
        </p:spPr>
        <p:txBody>
          <a:bodyPr/>
          <a:lstStyle/>
          <a:p>
            <a:r>
              <a:t>Séquence  15 : Parallélogramme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1" animBg="1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Un parallélogramme est un quadrilatère qui a ses côtés opposés parallèles.…"/>
          <p:cNvSpPr>
            <a:spLocks noGrp="1"/>
          </p:cNvSpPr>
          <p:nvPr>
            <p:ph type="subTitle" idx="1"/>
          </p:nvPr>
        </p:nvSpPr>
        <p:spPr>
          <a:xfrm>
            <a:off x="1464458" y="1822622"/>
            <a:ext cx="11397869" cy="7848834"/>
          </a:xfrm>
          <a:prstGeom prst="rect">
            <a:avLst/>
          </a:prstGeom>
        </p:spPr>
        <p:txBody>
          <a:bodyPr/>
          <a:lstStyle/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Un </a:t>
            </a:r>
            <a:r>
              <a:rPr>
                <a:solidFill>
                  <a:srgbClr val="35CC72"/>
                </a:solidFill>
              </a:rPr>
              <a:t>parallélogramme</a:t>
            </a:r>
            <a:r>
              <a:t> est un quadrilatère qui a ses côtés opposés parallèles.</a:t>
            </a:r>
          </a:p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1 :</a:t>
            </a:r>
            <a:r>
              <a:t> Un parallélogramme a un centre de symétrie qui est le point d’intersection des diagonales.</a:t>
            </a:r>
          </a:p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 defTabSz="438150">
              <a:defRPr sz="45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2 :</a:t>
            </a:r>
            <a:r>
              <a:t> Les diagonales d’un parallélogramme se coupent en leur milieu.</a:t>
            </a:r>
          </a:p>
        </p:txBody>
      </p:sp>
      <p:sp>
        <p:nvSpPr>
          <p:cNvPr id="122" name="Généralités"/>
          <p:cNvSpPr>
            <a:spLocks noGrp="1"/>
          </p:cNvSpPr>
          <p:nvPr>
            <p:ph type="ctrTitle"/>
          </p:nvPr>
        </p:nvSpPr>
        <p:spPr>
          <a:xfrm>
            <a:off x="1565989" y="34785"/>
            <a:ext cx="10464801" cy="1810384"/>
          </a:xfrm>
          <a:prstGeom prst="rect">
            <a:avLst/>
          </a:prstGeom>
        </p:spPr>
        <p:txBody>
          <a:bodyPr anchor="ctr"/>
          <a:lstStyle>
            <a:lvl1pPr marL="1411111" indent="-1411111" algn="l">
              <a:buSzPct val="100000"/>
              <a:buAutoNum type="romanUcPeriod"/>
            </a:lvl1pPr>
          </a:lstStyle>
          <a:p>
            <a:r>
              <a:t>Généralités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1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ropriété 3 : Les angles opposés d’un parallélogramme sont de même mesure.…"/>
          <p:cNvSpPr>
            <a:spLocks noGrp="1"/>
          </p:cNvSpPr>
          <p:nvPr>
            <p:ph type="subTitle" idx="1"/>
          </p:nvPr>
        </p:nvSpPr>
        <p:spPr>
          <a:xfrm>
            <a:off x="2165662" y="225441"/>
            <a:ext cx="10464801" cy="5856047"/>
          </a:xfrm>
          <a:prstGeom prst="rect">
            <a:avLst/>
          </a:prstGeom>
        </p:spPr>
        <p:txBody>
          <a:bodyPr/>
          <a:lstStyle/>
          <a:p>
            <a:pPr algn="l" defTabSz="449833"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3 :</a:t>
            </a:r>
            <a:r>
              <a:t> Les angles opposés d’un parallélogramme sont de même mesure.</a:t>
            </a:r>
          </a:p>
          <a:p>
            <a:pPr algn="l" defTabSz="449833"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 defTabSz="449833"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4 :</a:t>
            </a:r>
            <a:r>
              <a:t> Les côtés opposés  d’un parallélogramme sont parallèles et de même longueurs.</a:t>
            </a:r>
          </a:p>
        </p:txBody>
      </p:sp>
      <p:pic>
        <p:nvPicPr>
          <p:cNvPr id="125" name="image1.png" descr="image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017547" y="6578394"/>
            <a:ext cx="10464801" cy="195782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1" animBg="1" advAuto="0"/>
      <p:bldP spid="125" grpId="2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ropriété : Si un quadrilatère a ses côtés opposés parallèles, alors c’est un parallélogramme.…"/>
          <p:cNvSpPr>
            <a:spLocks noGrp="1"/>
          </p:cNvSpPr>
          <p:nvPr>
            <p:ph type="subTitle" idx="1"/>
          </p:nvPr>
        </p:nvSpPr>
        <p:spPr>
          <a:xfrm>
            <a:off x="1548772" y="339033"/>
            <a:ext cx="11000232" cy="9075534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 </a:t>
            </a:r>
            <a:r>
              <a:t>Si un quadrilatère a ses côtés opposés parallèles, alors c’est un parallélogramme.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>
              <a:defRPr sz="600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Exemple :</a:t>
            </a:r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>
              <a:defRPr sz="60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</p:txBody>
      </p:sp>
      <p:grpSp>
        <p:nvGrpSpPr>
          <p:cNvPr id="130" name="Grouper"/>
          <p:cNvGrpSpPr/>
          <p:nvPr/>
        </p:nvGrpSpPr>
        <p:grpSpPr>
          <a:xfrm>
            <a:off x="1319083" y="5700621"/>
            <a:ext cx="11459606" cy="3330925"/>
            <a:chOff x="25400" y="25400"/>
            <a:chExt cx="11459604" cy="3330923"/>
          </a:xfrm>
        </p:grpSpPr>
        <p:graphicFrame>
          <p:nvGraphicFramePr>
            <p:cNvPr id="128" name="Tableau"/>
            <p:cNvGraphicFramePr/>
            <p:nvPr/>
          </p:nvGraphicFramePr>
          <p:xfrm>
            <a:off x="25400" y="25400"/>
            <a:ext cx="11459604" cy="3330923"/>
          </p:xfrm>
          <a:graphic>
            <a:graphicData uri="http://schemas.openxmlformats.org/drawingml/2006/table">
              <a:tbl>
                <a:tblPr bandRow="1">
                  <a:tableStyleId>{4C3C2611-4C71-4FC5-86AE-919BDF0F9419}</a:tableStyleId>
                </a:tblPr>
                <a:tblGrid>
                  <a:gridCol w="3935775"/>
                  <a:gridCol w="3821202"/>
                  <a:gridCol w="3702629"/>
                </a:tblGrid>
                <a:tr h="3330925"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endParaRPr/>
                      </a:p>
                    </a:txBody>
                    <a:tcPr marL="50800" marR="50800" marT="50800" marB="5080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r>
                          <a:rPr sz="3600" u="sng"/>
                          <a:t>Données :</a:t>
                        </a:r>
                        <a:r>
                          <a:rPr sz="3600"/>
                          <a:t> ABCD est un quadrilatère avec  (AB)//(CD) et (AD)//(BC). </a:t>
                        </a:r>
                      </a:p>
                    </a:txBody>
                    <a:tcPr marL="50800" marR="50800" marT="50800" marB="5080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r>
                          <a:rPr sz="3600" u="sng"/>
                          <a:t>Conclusion :</a:t>
                        </a:r>
                        <a:r>
                          <a:rPr sz="3600"/>
                          <a:t> ABCD est un parallélogramme.</a:t>
                        </a:r>
                      </a:p>
                    </a:txBody>
                    <a:tcPr marL="50800" marR="50800" marT="50800" marB="5080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</a:tr>
              </a:tbl>
            </a:graphicData>
          </a:graphic>
        </p:graphicFrame>
        <p:pic>
          <p:nvPicPr>
            <p:cNvPr id="129" name="image2.tif" descr="image2.tif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>
            <a:xfrm>
              <a:off x="206256" y="547971"/>
              <a:ext cx="3616945" cy="228578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1" animBg="1" advAuto="0"/>
      <p:bldP spid="130" grpId="2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ropriété : Si un quadrilatère a ses diagonales de même milieu, alors c’est un parallélogramme.…"/>
          <p:cNvSpPr>
            <a:spLocks noGrp="1"/>
          </p:cNvSpPr>
          <p:nvPr>
            <p:ph type="subTitle" idx="1"/>
          </p:nvPr>
        </p:nvSpPr>
        <p:spPr>
          <a:xfrm>
            <a:off x="1527328" y="339033"/>
            <a:ext cx="11000232" cy="6175481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quadrilatère a ses diagonales de même milieu, alors c’est un parallélogramme.</a:t>
            </a:r>
          </a:p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 defTabSz="549148">
              <a:defRPr sz="5640" u="none">
                <a:solidFill>
                  <a:srgbClr val="000000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Exemple : </a:t>
            </a:r>
          </a:p>
        </p:txBody>
      </p:sp>
      <p:grpSp>
        <p:nvGrpSpPr>
          <p:cNvPr id="135" name="Grouper"/>
          <p:cNvGrpSpPr/>
          <p:nvPr/>
        </p:nvGrpSpPr>
        <p:grpSpPr>
          <a:xfrm>
            <a:off x="2038159" y="6033624"/>
            <a:ext cx="10574957" cy="2607657"/>
            <a:chOff x="25400" y="25400"/>
            <a:chExt cx="10574955" cy="2607655"/>
          </a:xfrm>
        </p:grpSpPr>
        <p:graphicFrame>
          <p:nvGraphicFramePr>
            <p:cNvPr id="133" name="Tableau"/>
            <p:cNvGraphicFramePr/>
            <p:nvPr/>
          </p:nvGraphicFramePr>
          <p:xfrm>
            <a:off x="25400" y="25400"/>
            <a:ext cx="10574955" cy="2607655"/>
          </p:xfrm>
          <a:graphic>
            <a:graphicData uri="http://schemas.openxmlformats.org/drawingml/2006/table">
              <a:tbl>
                <a:tblPr bandRow="1">
                  <a:tableStyleId>{4C3C2611-4C71-4FC5-86AE-919BDF0F9419}</a:tableStyleId>
                </a:tblPr>
                <a:tblGrid>
                  <a:gridCol w="3417918"/>
                  <a:gridCol w="3544508"/>
                  <a:gridCol w="3612531"/>
                </a:tblGrid>
                <a:tr h="2607657"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endParaRPr sz="3600"/>
                      </a:p>
                    </a:txBody>
                    <a:tcPr marL="50800" marR="50800" marT="50800" marB="5080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r>
                          <a:rPr sz="3600" u="sng"/>
                          <a:t>Données :</a:t>
                        </a:r>
                        <a:r>
                          <a:rPr sz="3600"/>
                          <a:t> Les diagonales [AD] et [BC] ont le même milieu</a:t>
                        </a:r>
                      </a:p>
                    </a:txBody>
                    <a:tcPr marL="50800" marR="50800" marT="50800" marB="5080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algn="l">
                          <a:defRPr>
                            <a:latin typeface="+mj-lt"/>
                            <a:ea typeface="+mj-ea"/>
                            <a:cs typeface="+mj-cs"/>
                            <a:sym typeface="Comic Sans MS"/>
                          </a:defRPr>
                        </a:pPr>
                        <a:r>
                          <a:rPr sz="3600" u="sng"/>
                          <a:t>Conclusion : </a:t>
                        </a:r>
                        <a:r>
                          <a:rPr sz="3600"/>
                          <a:t>ABCD est un parallélogramme.</a:t>
                        </a:r>
                      </a:p>
                    </a:txBody>
                    <a:tcPr marL="50800" marR="50800" marT="50800" marB="50800" horzOverflow="overflow">
                      <a:lnL w="6350">
                        <a:solidFill>
                          <a:srgbClr val="000000"/>
                        </a:solidFill>
                        <a:miter lim="400000"/>
                      </a:lnL>
                      <a:lnR w="6350">
                        <a:solidFill>
                          <a:srgbClr val="000000"/>
                        </a:solidFill>
                        <a:miter lim="400000"/>
                      </a:lnR>
                      <a:lnT w="6350">
                        <a:solidFill>
                          <a:srgbClr val="000000"/>
                        </a:solidFill>
                        <a:miter lim="400000"/>
                      </a:lnT>
                      <a:lnB w="6350">
                        <a:solidFill>
                          <a:srgbClr val="000000"/>
                        </a:solidFill>
                        <a:miter lim="400000"/>
                      </a:lnB>
                      <a:solidFill>
                        <a:srgbClr val="000000">
                          <a:alpha val="0"/>
                        </a:srgbClr>
                      </a:solidFill>
                    </a:tcPr>
                  </a:tc>
                </a:tr>
              </a:tbl>
            </a:graphicData>
          </a:graphic>
        </p:graphicFrame>
        <p:pic>
          <p:nvPicPr>
            <p:cNvPr id="134" name="image3.png" descr="image3.pn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tretch>
              <a:fillRect/>
            </a:stretch>
          </p:blipFill>
          <p:spPr>
            <a:xfrm>
              <a:off x="287121" y="281290"/>
              <a:ext cx="2766264" cy="213617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1" animBg="1" advAuto="0"/>
      <p:bldP spid="135" grpId="2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ropriété : Si un quadrilatère non croisé a ses côtés opposés de même longueur, alors c’est un parallélogramme.…"/>
          <p:cNvSpPr>
            <a:spLocks noGrp="1"/>
          </p:cNvSpPr>
          <p:nvPr>
            <p:ph type="subTitle" idx="1"/>
          </p:nvPr>
        </p:nvSpPr>
        <p:spPr>
          <a:xfrm>
            <a:off x="1527328" y="339033"/>
            <a:ext cx="11000232" cy="9075534"/>
          </a:xfrm>
          <a:prstGeom prst="rect">
            <a:avLst/>
          </a:prstGeom>
        </p:spPr>
        <p:txBody>
          <a:bodyPr/>
          <a:lstStyle/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quadrilatère non croisé a ses côtés opposés de même longueur, alors c’est un parallélogramme.</a:t>
            </a:r>
          </a:p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endParaRPr/>
          </a:p>
          <a:p>
            <a:pPr algn="l" defTabSz="549148">
              <a:defRPr sz="564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 :</a:t>
            </a:r>
            <a:r>
              <a:t> Si un quadrilatère non croisé a deux côtés parallèles et de même longueur, alors c’est un parallélogramme.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1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ropriété : Le rectangle, le losange et le carré sont des parallélogrammes particuliers :…"/>
          <p:cNvSpPr>
            <a:spLocks noGrp="1"/>
          </p:cNvSpPr>
          <p:nvPr>
            <p:ph type="subTitle" idx="1"/>
          </p:nvPr>
        </p:nvSpPr>
        <p:spPr>
          <a:xfrm>
            <a:off x="1464458" y="1822622"/>
            <a:ext cx="11397869" cy="7848834"/>
          </a:xfrm>
          <a:prstGeom prst="rect">
            <a:avLst/>
          </a:prstGeom>
        </p:spPr>
        <p:txBody>
          <a:bodyPr/>
          <a:lstStyle/>
          <a:p>
            <a:pPr algn="l" defTabSz="467359"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 :</a:t>
            </a:r>
            <a:r>
              <a:t> Le rectangle, le losange et le carré sont des parallélogrammes particuliers : </a:t>
            </a:r>
          </a:p>
          <a:p>
            <a:pPr marL="1019386" indent="-592666" algn="l" defTabSz="467359">
              <a:buSzPct val="45000"/>
              <a:buBlip>
                <a:blip r:embed="rId3"/>
              </a:buBlip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côtés opposés sont parallèles et de même longueur</a:t>
            </a:r>
          </a:p>
          <a:p>
            <a:pPr marL="1019386" indent="-592666" algn="l" defTabSz="467359">
              <a:buSzPct val="45000"/>
              <a:buBlip>
                <a:blip r:embed="rId3"/>
              </a:buBlip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diagonales ont le même milieu qui est aussi un centre de symétrie</a:t>
            </a:r>
          </a:p>
          <a:p>
            <a:pPr marL="1019386" indent="-592666" algn="l" defTabSz="467359">
              <a:buSzPct val="45000"/>
              <a:buBlip>
                <a:blip r:embed="rId3"/>
              </a:buBlip>
              <a:defRPr sz="4800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les angles opposés ont la même mesure.</a:t>
            </a:r>
          </a:p>
        </p:txBody>
      </p:sp>
      <p:sp>
        <p:nvSpPr>
          <p:cNvPr id="140" name="Parallélogrammes particuliers"/>
          <p:cNvSpPr>
            <a:spLocks noGrp="1"/>
          </p:cNvSpPr>
          <p:nvPr>
            <p:ph type="ctrTitle"/>
          </p:nvPr>
        </p:nvSpPr>
        <p:spPr>
          <a:xfrm>
            <a:off x="1565989" y="34785"/>
            <a:ext cx="10464801" cy="1810384"/>
          </a:xfrm>
          <a:prstGeom prst="rect">
            <a:avLst/>
          </a:prstGeom>
        </p:spPr>
        <p:txBody>
          <a:bodyPr anchor="ctr"/>
          <a:lstStyle>
            <a:lvl1pPr marL="945444" indent="-945444" algn="l" defTabSz="391414">
              <a:buSzPct val="100000"/>
              <a:buAutoNum type="romanUcPeriod" startAt="2"/>
              <a:defRPr sz="5360"/>
            </a:lvl1pPr>
          </a:lstStyle>
          <a:p>
            <a:r>
              <a:t>Parallélogrammes particuliers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1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ropriétés sur les diagonales :…"/>
          <p:cNvSpPr>
            <a:spLocks noGrp="1"/>
          </p:cNvSpPr>
          <p:nvPr>
            <p:ph type="subTitle" idx="1"/>
          </p:nvPr>
        </p:nvSpPr>
        <p:spPr>
          <a:xfrm>
            <a:off x="1464458" y="370459"/>
            <a:ext cx="11397869" cy="9300997"/>
          </a:xfrm>
          <a:prstGeom prst="rect">
            <a:avLst/>
          </a:prstGeom>
        </p:spPr>
        <p:txBody>
          <a:bodyPr/>
          <a:lstStyle/>
          <a:p>
            <a:pPr algn="l" defTabSz="449833"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rPr>
                <a:solidFill>
                  <a:srgbClr val="FF2600"/>
                </a:solidFill>
              </a:rPr>
              <a:t>Propriétés sur les diagonales :</a:t>
            </a:r>
            <a:r>
              <a:t> </a:t>
            </a:r>
          </a:p>
          <a:p>
            <a:pPr marL="981159" indent="-570441" algn="l" defTabSz="449833">
              <a:buSzPct val="45000"/>
              <a:buBlip>
                <a:blip r:embed="rId3"/>
              </a:buBlip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Si un quadrilatère est un rectangle, alors ses diagonales sont de même longueur.</a:t>
            </a:r>
          </a:p>
          <a:p>
            <a:pPr marL="981159" indent="-570441" algn="l" defTabSz="449833">
              <a:buSzPct val="45000"/>
              <a:buBlip>
                <a:blip r:embed="rId3"/>
              </a:buBlip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Si un quadrilatère est un losange, alors ses diagonales sont perpendiculaires.</a:t>
            </a:r>
          </a:p>
          <a:p>
            <a:pPr marL="981159" indent="-570441" algn="l" defTabSz="449833">
              <a:buSzPct val="45000"/>
              <a:buBlip>
                <a:blip r:embed="rId3"/>
              </a:buBlip>
              <a:defRPr sz="4619" u="none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Si un quadrilatère est un carré, alors ses diagonales sont perpendiculaires et de même longueur.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1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Rectangle"/>
          <p:cNvSpPr>
            <a:spLocks noGrp="1"/>
          </p:cNvSpPr>
          <p:nvPr>
            <p:ph type="ctrTitle"/>
          </p:nvPr>
        </p:nvSpPr>
        <p:spPr>
          <a:xfrm>
            <a:off x="1565989" y="34785"/>
            <a:ext cx="10464801" cy="1239776"/>
          </a:xfrm>
          <a:prstGeom prst="rect">
            <a:avLst/>
          </a:prstGeom>
        </p:spPr>
        <p:txBody>
          <a:bodyPr anchor="ctr">
            <a:normAutofit fontScale="90000"/>
          </a:bodyPr>
          <a:lstStyle>
            <a:lvl1pPr defTabSz="490727">
              <a:defRPr sz="7560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Rectangle</a:t>
            </a:r>
          </a:p>
        </p:txBody>
      </p:sp>
      <p:graphicFrame>
        <p:nvGraphicFramePr>
          <p:cNvPr id="145" name="Tableau"/>
          <p:cNvGraphicFramePr/>
          <p:nvPr/>
        </p:nvGraphicFramePr>
        <p:xfrm>
          <a:off x="1255177" y="1224154"/>
          <a:ext cx="11638924" cy="838301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804261"/>
                <a:gridCol w="3307787"/>
                <a:gridCol w="5526876"/>
              </a:tblGrid>
              <a:tr h="603250">
                <a:tc>
                  <a:txBody>
                    <a:bodyPr/>
                    <a:lstStyle/>
                    <a:p>
                      <a:pPr>
                        <a:defRPr sz="28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Utiliser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Propriétés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Exemples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089150"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quadrilatère ayant 3 angles droits.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rPr b="1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 </a:t>
                      </a:r>
                      <a:r>
                        <a:t>un quadrilatère a trois angles droits,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</a:t>
                      </a:r>
                      <a:r>
                        <a:t> c’est un rectangle.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DAB = ABC = BCD = 90° </a:t>
                      </a:r>
                    </a:p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rectangle.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3081923"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parallélogramme ayant ses diagonales de même longueur.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t> un parallélogramme a ses diagonales de même longueur,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</a:t>
                      </a:r>
                      <a:r>
                        <a:t> c’est un rectangle.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parallélogramme (ses diagonales [AC] et [BD] ont le même milieu O) et AC = BD, </a:t>
                      </a:r>
                    </a:p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rectangle.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608691"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parallélogramme ayant un angle droit.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t> un parallélogramme a un angle droit,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</a:t>
                      </a:r>
                      <a:r>
                        <a:t> c’est un rectangle.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8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parallélogramme (ses diagonales [AC] et [BD] ont le même milieu O) et BCD = 90°, donc ABCD est un rectangle.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148" name="Grouper"/>
          <p:cNvGrpSpPr/>
          <p:nvPr/>
        </p:nvGrpSpPr>
        <p:grpSpPr>
          <a:xfrm>
            <a:off x="8149790" y="2283690"/>
            <a:ext cx="761396" cy="173410"/>
            <a:chOff x="0" y="0"/>
            <a:chExt cx="761394" cy="173408"/>
          </a:xfrm>
        </p:grpSpPr>
        <p:sp>
          <p:nvSpPr>
            <p:cNvPr id="146" name="Ligne"/>
            <p:cNvSpPr/>
            <p:nvPr/>
          </p:nvSpPr>
          <p:spPr>
            <a:xfrm flipV="1">
              <a:off x="0" y="-1"/>
              <a:ext cx="389180" cy="173410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  <p:sp>
          <p:nvSpPr>
            <p:cNvPr id="147" name="Ligne"/>
            <p:cNvSpPr/>
            <p:nvPr/>
          </p:nvSpPr>
          <p:spPr>
            <a:xfrm flipH="1" flipV="1">
              <a:off x="372215" y="0"/>
              <a:ext cx="389180" cy="173409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</p:grpSp>
      <p:grpSp>
        <p:nvGrpSpPr>
          <p:cNvPr id="151" name="Grouper"/>
          <p:cNvGrpSpPr/>
          <p:nvPr/>
        </p:nvGrpSpPr>
        <p:grpSpPr>
          <a:xfrm>
            <a:off x="9306325" y="2283690"/>
            <a:ext cx="761396" cy="173410"/>
            <a:chOff x="0" y="0"/>
            <a:chExt cx="761394" cy="173408"/>
          </a:xfrm>
        </p:grpSpPr>
        <p:sp>
          <p:nvSpPr>
            <p:cNvPr id="149" name="Ligne"/>
            <p:cNvSpPr/>
            <p:nvPr/>
          </p:nvSpPr>
          <p:spPr>
            <a:xfrm flipV="1">
              <a:off x="0" y="-1"/>
              <a:ext cx="389180" cy="173410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  <p:sp>
          <p:nvSpPr>
            <p:cNvPr id="150" name="Ligne"/>
            <p:cNvSpPr/>
            <p:nvPr/>
          </p:nvSpPr>
          <p:spPr>
            <a:xfrm flipH="1" flipV="1">
              <a:off x="372215" y="0"/>
              <a:ext cx="389180" cy="173409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</p:grpSp>
      <p:grpSp>
        <p:nvGrpSpPr>
          <p:cNvPr id="154" name="Grouper"/>
          <p:cNvGrpSpPr/>
          <p:nvPr/>
        </p:nvGrpSpPr>
        <p:grpSpPr>
          <a:xfrm>
            <a:off x="10327668" y="2283690"/>
            <a:ext cx="761396" cy="173410"/>
            <a:chOff x="0" y="0"/>
            <a:chExt cx="761394" cy="173408"/>
          </a:xfrm>
        </p:grpSpPr>
        <p:sp>
          <p:nvSpPr>
            <p:cNvPr id="152" name="Ligne"/>
            <p:cNvSpPr/>
            <p:nvPr/>
          </p:nvSpPr>
          <p:spPr>
            <a:xfrm flipV="1">
              <a:off x="0" y="-1"/>
              <a:ext cx="389180" cy="173410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  <p:sp>
          <p:nvSpPr>
            <p:cNvPr id="153" name="Ligne"/>
            <p:cNvSpPr/>
            <p:nvPr/>
          </p:nvSpPr>
          <p:spPr>
            <a:xfrm flipH="1" flipV="1">
              <a:off x="372215" y="0"/>
              <a:ext cx="389180" cy="173409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</p:grpSp>
      <p:grpSp>
        <p:nvGrpSpPr>
          <p:cNvPr id="157" name="Grouper"/>
          <p:cNvGrpSpPr/>
          <p:nvPr/>
        </p:nvGrpSpPr>
        <p:grpSpPr>
          <a:xfrm>
            <a:off x="10912239" y="8275917"/>
            <a:ext cx="761396" cy="173410"/>
            <a:chOff x="0" y="0"/>
            <a:chExt cx="761394" cy="173408"/>
          </a:xfrm>
        </p:grpSpPr>
        <p:sp>
          <p:nvSpPr>
            <p:cNvPr id="155" name="Ligne"/>
            <p:cNvSpPr/>
            <p:nvPr/>
          </p:nvSpPr>
          <p:spPr>
            <a:xfrm flipV="1">
              <a:off x="0" y="-1"/>
              <a:ext cx="389180" cy="173410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  <p:sp>
          <p:nvSpPr>
            <p:cNvPr id="156" name="Ligne"/>
            <p:cNvSpPr/>
            <p:nvPr/>
          </p:nvSpPr>
          <p:spPr>
            <a:xfrm flipH="1" flipV="1">
              <a:off x="372215" y="0"/>
              <a:ext cx="389180" cy="173409"/>
            </a:xfrm>
            <a:prstGeom prst="line">
              <a:avLst/>
            </a:prstGeom>
            <a:noFill/>
            <a:ln w="254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  <a:endParaRPr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1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Losange"/>
          <p:cNvSpPr>
            <a:spLocks noGrp="1"/>
          </p:cNvSpPr>
          <p:nvPr>
            <p:ph type="ctrTitle"/>
          </p:nvPr>
        </p:nvSpPr>
        <p:spPr>
          <a:xfrm>
            <a:off x="1565989" y="34785"/>
            <a:ext cx="10464801" cy="1239776"/>
          </a:xfrm>
          <a:prstGeom prst="rect">
            <a:avLst/>
          </a:prstGeom>
        </p:spPr>
        <p:txBody>
          <a:bodyPr anchor="ctr">
            <a:normAutofit fontScale="90000"/>
          </a:bodyPr>
          <a:lstStyle>
            <a:lvl1pPr defTabSz="490727">
              <a:defRPr sz="7560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Losange</a:t>
            </a:r>
          </a:p>
        </p:txBody>
      </p:sp>
      <p:graphicFrame>
        <p:nvGraphicFramePr>
          <p:cNvPr id="160" name="Tableau"/>
          <p:cNvGraphicFramePr/>
          <p:nvPr/>
        </p:nvGraphicFramePr>
        <p:xfrm>
          <a:off x="1163376" y="1174750"/>
          <a:ext cx="11720468" cy="845820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38440"/>
                <a:gridCol w="3421708"/>
                <a:gridCol w="5360320"/>
              </a:tblGrid>
              <a:tr h="552450">
                <a:tc>
                  <a:txBody>
                    <a:bodyPr/>
                    <a:lstStyle/>
                    <a:p>
                      <a:pPr>
                        <a:defRPr sz="26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Utiliser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Propriétés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Exemples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330450"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La définition d’un losange.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(définition)</a:t>
                      </a:r>
                    </a:p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losange est un quadrilatère qui a ses quatre côtés de même longueur.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 = BC = CD = DA </a:t>
                      </a:r>
                    </a:p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losange.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774950"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 parallélogramme ayant ses diagonales perpendiculaires.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t> un parallélogramme a ses diagonales perpendiculaires,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</a:t>
                      </a:r>
                      <a:r>
                        <a:t> c’est un losange.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parallélogramme (ses diagonales [AC] et [BD] ont le même milieu O) et (AC) et (BD) sont perpendiculaires, </a:t>
                      </a:r>
                    </a:p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losange.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800350"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Un parallélogramme ayant deux côtés consécutifs de même longueur.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Si</a:t>
                      </a:r>
                      <a:r>
                        <a:t> un parallélogramme a deux côtés consécutifs de même longueur, </a:t>
                      </a:r>
                      <a:r>
                        <a:rPr b="1" u="sng"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alors </a:t>
                      </a:r>
                      <a:r>
                        <a:t>c’est un losange.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parallélogramme (ses diagonales [AC] et [BD] ont le même milieu 0) et AB = BC, </a:t>
                      </a:r>
                    </a:p>
                    <a:p>
                      <a:pPr>
                        <a:defRPr sz="2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losange.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" grpId="1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Carré"/>
          <p:cNvSpPr>
            <a:spLocks noGrp="1"/>
          </p:cNvSpPr>
          <p:nvPr>
            <p:ph type="ctrTitle"/>
          </p:nvPr>
        </p:nvSpPr>
        <p:spPr>
          <a:xfrm>
            <a:off x="1565989" y="34785"/>
            <a:ext cx="10464801" cy="1239776"/>
          </a:xfrm>
          <a:prstGeom prst="rect">
            <a:avLst/>
          </a:prstGeom>
        </p:spPr>
        <p:txBody>
          <a:bodyPr anchor="ctr">
            <a:normAutofit fontScale="90000"/>
          </a:bodyPr>
          <a:lstStyle>
            <a:lvl1pPr defTabSz="490727">
              <a:defRPr sz="7560">
                <a:solidFill>
                  <a:srgbClr val="0096FF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r>
              <a:t>Carré</a:t>
            </a:r>
          </a:p>
        </p:txBody>
      </p:sp>
      <p:graphicFrame>
        <p:nvGraphicFramePr>
          <p:cNvPr id="163" name="Tableau"/>
          <p:cNvGraphicFramePr/>
          <p:nvPr/>
        </p:nvGraphicFramePr>
        <p:xfrm>
          <a:off x="1381186" y="2368550"/>
          <a:ext cx="11443265" cy="2946400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776346"/>
                <a:gridCol w="3288416"/>
                <a:gridCol w="5378503"/>
              </a:tblGrid>
              <a:tr h="215900">
                <a:tc>
                  <a:txBody>
                    <a:bodyPr/>
                    <a:lstStyle/>
                    <a:p>
                      <a:pPr>
                        <a:defRPr sz="30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Utiliser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0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Définition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000" b="1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algn="l">
                        <a:defRPr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La définition d’un carré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Un carré est un quadrilatère qui est à la fois un rectangle et un losange.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ABCD est un rectangle et ABCD est un losange,</a:t>
                      </a:r>
                    </a:p>
                    <a:p>
                      <a:pPr algn="l">
                        <a:defRPr sz="30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  <a:r>
                        <a:t>donc ABCD est un carré.</a:t>
                      </a:r>
                    </a:p>
                  </a:txBody>
                  <a:tcPr marL="50800" marR="50800" marT="50800" marB="50800" anchor="ctr" horzOverflow="overflow">
                    <a:lnL w="6350">
                      <a:solidFill>
                        <a:srgbClr val="000000"/>
                      </a:solidFill>
                      <a:miter lim="400000"/>
                    </a:lnL>
                    <a:lnR w="6350">
                      <a:solidFill>
                        <a:srgbClr val="000000"/>
                      </a:solidFill>
                      <a:miter lim="400000"/>
                    </a:lnR>
                    <a:lnT w="6350">
                      <a:solidFill>
                        <a:srgbClr val="000000"/>
                      </a:solidFill>
                      <a:miter lim="400000"/>
                    </a:lnT>
                    <a:lnB w="6350">
                      <a:solidFill>
                        <a:srgbClr val="000000"/>
                      </a:solidFill>
                      <a:miter lim="400000"/>
                    </a:lnB>
                    <a:solidFill>
                      <a:srgbClr val="000000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1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524344B.tmp" descr="524344B.tmp"/>
          <p:cNvPicPr>
            <a:picLocks noChangeAspect="1"/>
          </p:cNvPicPr>
          <p:nvPr/>
        </p:nvPicPr>
        <p:blipFill>
          <a:blip r:embed="rId3">
            <a:extLst/>
          </a:blip>
          <a:srcRect l="1418" r="5795"/>
          <a:stretch>
            <a:fillRect/>
          </a:stretch>
        </p:blipFill>
        <p:spPr>
          <a:xfrm>
            <a:off x="1430302" y="1975134"/>
            <a:ext cx="11343879" cy="5759186"/>
          </a:xfrm>
          <a:prstGeom prst="rect">
            <a:avLst/>
          </a:prstGeom>
          <a:ln w="12700">
            <a:miter lim="400000"/>
          </a:ln>
        </p:spPr>
      </p:pic>
      <p:sp>
        <p:nvSpPr>
          <p:cNvPr id="166" name="En résumé :"/>
          <p:cNvSpPr>
            <a:spLocks noGrp="1"/>
          </p:cNvSpPr>
          <p:nvPr>
            <p:ph type="subTitle" idx="1"/>
          </p:nvPr>
        </p:nvSpPr>
        <p:spPr>
          <a:xfrm>
            <a:off x="1464458" y="370459"/>
            <a:ext cx="11397869" cy="9300997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r>
              <a:t>En résumé :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1" animBg="1" advAuto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413</Words>
  <PresentationFormat>Personnalisé</PresentationFormat>
  <Paragraphs>72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White</vt:lpstr>
      <vt:lpstr>Séquence  15 : Parallélogramme</vt:lpstr>
      <vt:lpstr>Généralités</vt:lpstr>
      <vt:lpstr>Diapositive 3</vt:lpstr>
      <vt:lpstr>Diapositive 4</vt:lpstr>
      <vt:lpstr>Diapositive 5</vt:lpstr>
      <vt:lpstr>Diapositive 6</vt:lpstr>
      <vt:lpstr>Parallélogrammes particuliers</vt:lpstr>
      <vt:lpstr>Diapositive 8</vt:lpstr>
      <vt:lpstr>Rectangle</vt:lpstr>
      <vt:lpstr>Losange</vt:lpstr>
      <vt:lpstr>Carré</vt:lpstr>
      <vt:lpstr>Diapositive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Séquence  15 : Parallélogramme</dc:title>
  <dc:creator>RACHEL ROBIN</dc:creator>
  <cp:lastModifiedBy>rachel.robin</cp:lastModifiedBy>
  <cp:revision>1</cp:revision>
  <dcterms:modified xsi:type="dcterms:W3CDTF">2017-05-04T11:56:24Z</dcterms:modified>
</cp:coreProperties>
</file>