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8" r:id="rId2"/>
    <p:sldId id="259" r:id="rId3"/>
    <p:sldId id="260" r:id="rId4"/>
    <p:sldId id="262" r:id="rId5"/>
    <p:sldId id="261" r:id="rId6"/>
    <p:sldId id="264" r:id="rId7"/>
    <p:sldId id="267" r:id="rId8"/>
    <p:sldId id="268" r:id="rId9"/>
    <p:sldId id="265" r:id="rId10"/>
    <p:sldId id="275" r:id="rId11"/>
    <p:sldId id="274" r:id="rId12"/>
    <p:sldId id="266" r:id="rId13"/>
    <p:sldId id="277" r:id="rId14"/>
    <p:sldId id="281" r:id="rId15"/>
    <p:sldId id="283" r:id="rId16"/>
    <p:sldId id="284" r:id="rId17"/>
    <p:sldId id="285" r:id="rId18"/>
    <p:sldId id="271" r:id="rId19"/>
    <p:sldId id="272" r:id="rId20"/>
    <p:sldId id="286" r:id="rId2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héo ~ buzz buny !)" initials="t~bb!"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F436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5351" autoAdjust="0"/>
    <p:restoredTop sz="95520" autoAdjust="0"/>
  </p:normalViewPr>
  <p:slideViewPr>
    <p:cSldViewPr>
      <p:cViewPr varScale="1">
        <p:scale>
          <a:sx n="71" d="100"/>
          <a:sy n="71" d="100"/>
        </p:scale>
        <p:origin x="-19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50B45EC-7EFF-4877-A344-4F5C677608F4}" type="datetimeFigureOut">
              <a:rPr lang="fr-FR" smtClean="0"/>
              <a:pPr/>
              <a:t>04/03/2013</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071930-8DF9-4AC1-B72E-D3D9492D8CCA}" type="slidenum">
              <a:rPr lang="fr-FR" smtClean="0"/>
              <a:pPr/>
              <a:t>‹N°›</a:t>
            </a:fld>
            <a:endParaRPr lang="fr-FR" dirty="0"/>
          </a:p>
        </p:txBody>
      </p:sp>
    </p:spTree>
    <p:extLst>
      <p:ext uri="{BB962C8B-B14F-4D97-AF65-F5344CB8AC3E}">
        <p14:creationId xmlns="" xmlns:p14="http://schemas.microsoft.com/office/powerpoint/2010/main" val="1588506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F5071930-8DF9-4AC1-B72E-D3D9492D8CCA}" type="slidenum">
              <a:rPr lang="fr-FR" smtClean="0"/>
              <a:pPr/>
              <a:t>4</a:t>
            </a:fld>
            <a:endParaRPr lang="fr-F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F528908-3B30-49BD-AACE-3FA4A0084AA1}" type="datetimeFigureOut">
              <a:rPr lang="fr-FR" smtClean="0"/>
              <a:pPr/>
              <a:t>04/03/2013</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2A1132F-DE42-44AD-B5FB-EB3D59F6D5EB}" type="slidenum">
              <a:rPr lang="fr-FR" smtClean="0"/>
              <a:pPr/>
              <a:t>‹N°›</a:t>
            </a:fld>
            <a:endParaRPr lang="fr-FR" dirty="0"/>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528908-3B30-49BD-AACE-3FA4A0084AA1}" type="datetimeFigureOut">
              <a:rPr lang="fr-FR" smtClean="0"/>
              <a:pPr/>
              <a:t>04/03/2013</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A1132F-DE42-44AD-B5FB-EB3D59F6D5EB}"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wipe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9.gif"/><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png"/><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²	</a:t>
            </a:r>
            <a:endParaRPr lang="fr-FR" dirty="0"/>
          </a:p>
        </p:txBody>
      </p:sp>
      <p:pic>
        <p:nvPicPr>
          <p:cNvPr id="4" name="Espace réservé du contenu 3" descr="polution 2.jpg"/>
          <p:cNvPicPr>
            <a:picLocks noGrp="1" noChangeAspect="1"/>
          </p:cNvPicPr>
          <p:nvPr>
            <p:ph idx="1"/>
          </p:nvPr>
        </p:nvPicPr>
        <p:blipFill>
          <a:blip r:embed="rId2" cstate="print"/>
          <a:stretch>
            <a:fillRect/>
          </a:stretch>
        </p:blipFill>
        <p:spPr>
          <a:xfrm>
            <a:off x="-1" y="0"/>
            <a:ext cx="9144001" cy="6858000"/>
          </a:xfrm>
        </p:spPr>
      </p:pic>
      <p:sp>
        <p:nvSpPr>
          <p:cNvPr id="5" name="ZoneTexte 4"/>
          <p:cNvSpPr txBox="1"/>
          <p:nvPr/>
        </p:nvSpPr>
        <p:spPr>
          <a:xfrm>
            <a:off x="4427984" y="332656"/>
            <a:ext cx="4170194" cy="1323439"/>
          </a:xfrm>
          <a:prstGeom prst="rect">
            <a:avLst/>
          </a:prstGeom>
          <a:noFill/>
        </p:spPr>
        <p:txBody>
          <a:bodyPr wrap="square" rtlCol="0">
            <a:spAutoFit/>
          </a:bodyPr>
          <a:lstStyle/>
          <a:p>
            <a:r>
              <a:rPr lang="fr-FR" sz="8000" dirty="0" smtClean="0">
                <a:solidFill>
                  <a:schemeClr val="bg2">
                    <a:lumMod val="50000"/>
                  </a:schemeClr>
                </a:solidFill>
                <a:latin typeface="Gabriola" pitchFamily="82" charset="0"/>
              </a:rPr>
              <a:t>Les énergies</a:t>
            </a: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élolienne.gif"/>
          <p:cNvPicPr>
            <a:picLocks noChangeAspect="1"/>
          </p:cNvPicPr>
          <p:nvPr/>
        </p:nvPicPr>
        <p:blipFill>
          <a:blip r:embed="rId2" cstate="print"/>
          <a:stretch>
            <a:fillRect/>
          </a:stretch>
        </p:blipFill>
        <p:spPr>
          <a:xfrm>
            <a:off x="0" y="-1"/>
            <a:ext cx="9144000" cy="6858001"/>
          </a:xfrm>
          <a:prstGeom prst="rect">
            <a:avLst/>
          </a:prstGeom>
        </p:spPr>
      </p:pic>
      <p:sp>
        <p:nvSpPr>
          <p:cNvPr id="2" name="Titre 1"/>
          <p:cNvSpPr>
            <a:spLocks noGrp="1"/>
          </p:cNvSpPr>
          <p:nvPr>
            <p:ph type="title"/>
          </p:nvPr>
        </p:nvSpPr>
        <p:spPr>
          <a:xfrm>
            <a:off x="428596" y="0"/>
            <a:ext cx="8229600" cy="1214422"/>
          </a:xfrm>
        </p:spPr>
        <p:txBody>
          <a:bodyPr>
            <a:normAutofit/>
          </a:bodyPr>
          <a:lstStyle/>
          <a:p>
            <a:r>
              <a:rPr lang="fr-FR" sz="6000" dirty="0" smtClean="0">
                <a:latin typeface="Gabriola" pitchFamily="82" charset="0"/>
              </a:rPr>
              <a:t>sommaire</a:t>
            </a:r>
            <a:endParaRPr lang="fr-FR" sz="6000" dirty="0">
              <a:latin typeface="Gabriola" pitchFamily="82" charset="0"/>
            </a:endParaRPr>
          </a:p>
        </p:txBody>
      </p:sp>
      <p:sp>
        <p:nvSpPr>
          <p:cNvPr id="3" name="Espace réservé du contenu 2"/>
          <p:cNvSpPr>
            <a:spLocks noGrp="1"/>
          </p:cNvSpPr>
          <p:nvPr>
            <p:ph idx="1"/>
          </p:nvPr>
        </p:nvSpPr>
        <p:spPr>
          <a:xfrm>
            <a:off x="571472" y="1071546"/>
            <a:ext cx="8572528" cy="5429288"/>
          </a:xfrm>
        </p:spPr>
        <p:txBody>
          <a:bodyPr>
            <a:normAutofit/>
          </a:bodyPr>
          <a:lstStyle/>
          <a:p>
            <a:pPr>
              <a:buNone/>
            </a:pPr>
            <a:r>
              <a:rPr lang="fr-FR" dirty="0" smtClean="0"/>
              <a:t>     </a:t>
            </a:r>
            <a:r>
              <a:rPr lang="fr-FR" u="sng" dirty="0" smtClean="0">
                <a:latin typeface="Gabriola" pitchFamily="82" charset="0"/>
              </a:rPr>
              <a:t>Partie 1 </a:t>
            </a:r>
            <a:r>
              <a:rPr lang="fr-FR" dirty="0" smtClean="0">
                <a:latin typeface="Gabriola" pitchFamily="82" charset="0"/>
              </a:rPr>
              <a:t>:</a:t>
            </a:r>
          </a:p>
          <a:p>
            <a:pPr>
              <a:buNone/>
            </a:pPr>
            <a:r>
              <a:rPr lang="fr-FR" dirty="0" smtClean="0">
                <a:latin typeface="Gabriola" pitchFamily="82" charset="0"/>
              </a:rPr>
              <a:t>                 - introduction</a:t>
            </a:r>
          </a:p>
          <a:p>
            <a:pPr>
              <a:buNone/>
            </a:pPr>
            <a:r>
              <a:rPr lang="fr-FR" dirty="0">
                <a:latin typeface="Gabriola" pitchFamily="82" charset="0"/>
              </a:rPr>
              <a:t> </a:t>
            </a:r>
            <a:r>
              <a:rPr lang="fr-FR" dirty="0" smtClean="0">
                <a:latin typeface="Gabriola" pitchFamily="82" charset="0"/>
              </a:rPr>
              <a:t>                - énergie nucléaire</a:t>
            </a:r>
          </a:p>
          <a:p>
            <a:pPr>
              <a:buNone/>
            </a:pPr>
            <a:r>
              <a:rPr lang="fr-FR" dirty="0">
                <a:latin typeface="Gabriola" pitchFamily="82" charset="0"/>
              </a:rPr>
              <a:t> </a:t>
            </a:r>
            <a:r>
              <a:rPr lang="fr-FR" dirty="0" smtClean="0">
                <a:latin typeface="Gabriola" pitchFamily="82" charset="0"/>
              </a:rPr>
              <a:t>                - énergie renouvelable (éoliennes)</a:t>
            </a:r>
          </a:p>
          <a:p>
            <a:pPr>
              <a:buNone/>
            </a:pPr>
            <a:r>
              <a:rPr lang="fr-FR" dirty="0">
                <a:latin typeface="Gabriola" pitchFamily="82" charset="0"/>
              </a:rPr>
              <a:t> </a:t>
            </a:r>
            <a:r>
              <a:rPr lang="fr-FR" dirty="0" smtClean="0">
                <a:latin typeface="Gabriola" pitchFamily="82" charset="0"/>
              </a:rPr>
              <a:t>                - énergie fossile (pétrole)</a:t>
            </a:r>
          </a:p>
          <a:p>
            <a:pPr>
              <a:buNone/>
            </a:pPr>
            <a:r>
              <a:rPr lang="fr-FR" dirty="0" smtClean="0">
                <a:latin typeface="Gabriola" pitchFamily="82" charset="0"/>
              </a:rPr>
              <a:t>      </a:t>
            </a:r>
            <a:r>
              <a:rPr lang="fr-FR" u="sng" dirty="0" smtClean="0">
                <a:latin typeface="Gabriola" pitchFamily="82" charset="0"/>
              </a:rPr>
              <a:t>Partie 2:</a:t>
            </a:r>
            <a:r>
              <a:rPr lang="fr-FR" dirty="0" smtClean="0">
                <a:latin typeface="Gabriola" pitchFamily="82" charset="0"/>
              </a:rPr>
              <a:t> </a:t>
            </a:r>
          </a:p>
          <a:p>
            <a:pPr>
              <a:buNone/>
            </a:pPr>
            <a:r>
              <a:rPr lang="fr-FR" dirty="0">
                <a:latin typeface="Gabriola" pitchFamily="82" charset="0"/>
              </a:rPr>
              <a:t> </a:t>
            </a:r>
            <a:r>
              <a:rPr lang="fr-FR" dirty="0" smtClean="0">
                <a:latin typeface="Gabriola" pitchFamily="82" charset="0"/>
              </a:rPr>
              <a:t>                 - les conséquences de la disparition des énergies fossiles</a:t>
            </a:r>
          </a:p>
          <a:p>
            <a:pPr>
              <a:buNone/>
            </a:pPr>
            <a:r>
              <a:rPr lang="fr-FR" dirty="0">
                <a:latin typeface="Gabriola" pitchFamily="82" charset="0"/>
              </a:rPr>
              <a:t> </a:t>
            </a:r>
            <a:r>
              <a:rPr lang="fr-FR" dirty="0" smtClean="0">
                <a:latin typeface="Gabriola" pitchFamily="82" charset="0"/>
              </a:rPr>
              <a:t>                 - les coupables de cette disparition</a:t>
            </a:r>
          </a:p>
          <a:p>
            <a:pPr>
              <a:buNone/>
            </a:pPr>
            <a:r>
              <a:rPr lang="fr-FR" dirty="0">
                <a:latin typeface="Gabriola" pitchFamily="82" charset="0"/>
              </a:rPr>
              <a:t> </a:t>
            </a:r>
            <a:r>
              <a:rPr lang="fr-FR" dirty="0" smtClean="0">
                <a:latin typeface="Gabriola" pitchFamily="82" charset="0"/>
              </a:rPr>
              <a:t>                 - conclusion finale</a:t>
            </a:r>
          </a:p>
          <a:p>
            <a:pPr>
              <a:buNone/>
            </a:pPr>
            <a:endParaRPr lang="fr-FR" dirty="0" smtClean="0"/>
          </a:p>
          <a:p>
            <a:pPr>
              <a:buNone/>
            </a:pPr>
            <a:endParaRPr lang="fr-FR" dirty="0" smtClean="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0" presetClass="entr" presetSubtype="0" decel="10000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strVal val="#ppt_w+.3"/>
                                          </p:val>
                                        </p:tav>
                                        <p:tav tm="100000">
                                          <p:val>
                                            <p:strVal val="#ppt_w"/>
                                          </p:val>
                                        </p:tav>
                                      </p:tavLst>
                                    </p:anim>
                                    <p:anim calcmode="lin" valueType="num">
                                      <p:cBhvr>
                                        <p:cTn id="16"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7" dur="1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0" presetClass="entr" presetSubtype="0" decel="10000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1000" fill="hold"/>
                                        <p:tgtEl>
                                          <p:spTgt spid="3">
                                            <p:txEl>
                                              <p:pRg st="1" end="1"/>
                                            </p:txEl>
                                          </p:spTgt>
                                        </p:tgtEl>
                                        <p:attrNameLst>
                                          <p:attrName>ppt_w</p:attrName>
                                        </p:attrNameLst>
                                      </p:cBhvr>
                                      <p:tavLst>
                                        <p:tav tm="0">
                                          <p:val>
                                            <p:strVal val="#ppt_w+.3"/>
                                          </p:val>
                                        </p:tav>
                                        <p:tav tm="100000">
                                          <p:val>
                                            <p:strVal val="#ppt_w"/>
                                          </p:val>
                                        </p:tav>
                                      </p:tavLst>
                                    </p:anim>
                                    <p:anim calcmode="lin" valueType="num">
                                      <p:cBhvr>
                                        <p:cTn id="23"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4" dur="10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0" presetClass="entr" presetSubtype="0" decel="100000" fill="hold" grpId="0" nodeType="click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 calcmode="lin" valueType="num">
                                      <p:cBhvr>
                                        <p:cTn id="29" dur="1000" fill="hold"/>
                                        <p:tgtEl>
                                          <p:spTgt spid="3">
                                            <p:txEl>
                                              <p:pRg st="2" end="2"/>
                                            </p:txEl>
                                          </p:spTgt>
                                        </p:tgtEl>
                                        <p:attrNameLst>
                                          <p:attrName>ppt_w</p:attrName>
                                        </p:attrNameLst>
                                      </p:cBhvr>
                                      <p:tavLst>
                                        <p:tav tm="0">
                                          <p:val>
                                            <p:strVal val="#ppt_w+.3"/>
                                          </p:val>
                                        </p:tav>
                                        <p:tav tm="100000">
                                          <p:val>
                                            <p:strVal val="#ppt_w"/>
                                          </p:val>
                                        </p:tav>
                                      </p:tavLst>
                                    </p:anim>
                                    <p:anim calcmode="lin" valueType="num">
                                      <p:cBhvr>
                                        <p:cTn id="30"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1" dur="10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0" presetClass="entr" presetSubtype="0" decel="100000"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p:cTn id="36" dur="1000" fill="hold"/>
                                        <p:tgtEl>
                                          <p:spTgt spid="3">
                                            <p:txEl>
                                              <p:pRg st="3" end="3"/>
                                            </p:txEl>
                                          </p:spTgt>
                                        </p:tgtEl>
                                        <p:attrNameLst>
                                          <p:attrName>ppt_w</p:attrName>
                                        </p:attrNameLst>
                                      </p:cBhvr>
                                      <p:tavLst>
                                        <p:tav tm="0">
                                          <p:val>
                                            <p:strVal val="#ppt_w+.3"/>
                                          </p:val>
                                        </p:tav>
                                        <p:tav tm="100000">
                                          <p:val>
                                            <p:strVal val="#ppt_w"/>
                                          </p:val>
                                        </p:tav>
                                      </p:tavLst>
                                    </p:anim>
                                    <p:anim calcmode="lin" valueType="num">
                                      <p:cBhvr>
                                        <p:cTn id="37" dur="1000" fill="hold"/>
                                        <p:tgtEl>
                                          <p:spTgt spid="3">
                                            <p:txEl>
                                              <p:pRg st="3" end="3"/>
                                            </p:txEl>
                                          </p:spTgt>
                                        </p:tgtEl>
                                        <p:attrNameLst>
                                          <p:attrName>ppt_h</p:attrName>
                                        </p:attrNameLst>
                                      </p:cBhvr>
                                      <p:tavLst>
                                        <p:tav tm="0">
                                          <p:val>
                                            <p:strVal val="#ppt_h"/>
                                          </p:val>
                                        </p:tav>
                                        <p:tav tm="100000">
                                          <p:val>
                                            <p:strVal val="#ppt_h"/>
                                          </p:val>
                                        </p:tav>
                                      </p:tavLst>
                                    </p:anim>
                                    <p:animEffect transition="in" filter="fade">
                                      <p:cBhvr>
                                        <p:cTn id="38" dur="1000"/>
                                        <p:tgtEl>
                                          <p:spTgt spid="3">
                                            <p:txEl>
                                              <p:pRg st="3" end="3"/>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0" presetClass="entr" presetSubtype="0" decel="10000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 calcmode="lin" valueType="num">
                                      <p:cBhvr>
                                        <p:cTn id="43" dur="1000" fill="hold"/>
                                        <p:tgtEl>
                                          <p:spTgt spid="3">
                                            <p:txEl>
                                              <p:pRg st="4" end="4"/>
                                            </p:txEl>
                                          </p:spTgt>
                                        </p:tgtEl>
                                        <p:attrNameLst>
                                          <p:attrName>ppt_w</p:attrName>
                                        </p:attrNameLst>
                                      </p:cBhvr>
                                      <p:tavLst>
                                        <p:tav tm="0">
                                          <p:val>
                                            <p:strVal val="#ppt_w+.3"/>
                                          </p:val>
                                        </p:tav>
                                        <p:tav tm="100000">
                                          <p:val>
                                            <p:strVal val="#ppt_w"/>
                                          </p:val>
                                        </p:tav>
                                      </p:tavLst>
                                    </p:anim>
                                    <p:anim calcmode="lin" valueType="num">
                                      <p:cBhvr>
                                        <p:cTn id="44" dur="1000" fill="hold"/>
                                        <p:tgtEl>
                                          <p:spTgt spid="3">
                                            <p:txEl>
                                              <p:pRg st="4" end="4"/>
                                            </p:txEl>
                                          </p:spTgt>
                                        </p:tgtEl>
                                        <p:attrNameLst>
                                          <p:attrName>ppt_h</p:attrName>
                                        </p:attrNameLst>
                                      </p:cBhvr>
                                      <p:tavLst>
                                        <p:tav tm="0">
                                          <p:val>
                                            <p:strVal val="#ppt_h"/>
                                          </p:val>
                                        </p:tav>
                                        <p:tav tm="100000">
                                          <p:val>
                                            <p:strVal val="#ppt_h"/>
                                          </p:val>
                                        </p:tav>
                                      </p:tavLst>
                                    </p:anim>
                                    <p:animEffect transition="in" filter="fade">
                                      <p:cBhvr>
                                        <p:cTn id="45" dur="1000"/>
                                        <p:tgtEl>
                                          <p:spTgt spid="3">
                                            <p:txEl>
                                              <p:pRg st="4" end="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0" presetClass="entr" presetSubtype="0" decel="100000" fill="hold" grpId="0" nodeType="clickEffect">
                                  <p:stCondLst>
                                    <p:cond delay="0"/>
                                  </p:stCondLst>
                                  <p:childTnLst>
                                    <p:set>
                                      <p:cBhvr>
                                        <p:cTn id="49" dur="1" fill="hold">
                                          <p:stCondLst>
                                            <p:cond delay="0"/>
                                          </p:stCondLst>
                                        </p:cTn>
                                        <p:tgtEl>
                                          <p:spTgt spid="3">
                                            <p:txEl>
                                              <p:pRg st="5" end="5"/>
                                            </p:txEl>
                                          </p:spTgt>
                                        </p:tgtEl>
                                        <p:attrNameLst>
                                          <p:attrName>style.visibility</p:attrName>
                                        </p:attrNameLst>
                                      </p:cBhvr>
                                      <p:to>
                                        <p:strVal val="visible"/>
                                      </p:to>
                                    </p:set>
                                    <p:anim calcmode="lin" valueType="num">
                                      <p:cBhvr>
                                        <p:cTn id="50" dur="1000" fill="hold"/>
                                        <p:tgtEl>
                                          <p:spTgt spid="3">
                                            <p:txEl>
                                              <p:pRg st="5" end="5"/>
                                            </p:txEl>
                                          </p:spTgt>
                                        </p:tgtEl>
                                        <p:attrNameLst>
                                          <p:attrName>ppt_w</p:attrName>
                                        </p:attrNameLst>
                                      </p:cBhvr>
                                      <p:tavLst>
                                        <p:tav tm="0">
                                          <p:val>
                                            <p:strVal val="#ppt_w+.3"/>
                                          </p:val>
                                        </p:tav>
                                        <p:tav tm="100000">
                                          <p:val>
                                            <p:strVal val="#ppt_w"/>
                                          </p:val>
                                        </p:tav>
                                      </p:tavLst>
                                    </p:anim>
                                    <p:anim calcmode="lin" valueType="num">
                                      <p:cBhvr>
                                        <p:cTn id="51" dur="1000" fill="hold"/>
                                        <p:tgtEl>
                                          <p:spTgt spid="3">
                                            <p:txEl>
                                              <p:pRg st="5" end="5"/>
                                            </p:txEl>
                                          </p:spTgt>
                                        </p:tgtEl>
                                        <p:attrNameLst>
                                          <p:attrName>ppt_h</p:attrName>
                                        </p:attrNameLst>
                                      </p:cBhvr>
                                      <p:tavLst>
                                        <p:tav tm="0">
                                          <p:val>
                                            <p:strVal val="#ppt_h"/>
                                          </p:val>
                                        </p:tav>
                                        <p:tav tm="100000">
                                          <p:val>
                                            <p:strVal val="#ppt_h"/>
                                          </p:val>
                                        </p:tav>
                                      </p:tavLst>
                                    </p:anim>
                                    <p:animEffect transition="in" filter="fade">
                                      <p:cBhvr>
                                        <p:cTn id="52" dur="1000"/>
                                        <p:tgtEl>
                                          <p:spTgt spid="3">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0" presetClass="entr" presetSubtype="0" decel="100000" fill="hold" grpId="0" nodeType="clickEffect">
                                  <p:stCondLst>
                                    <p:cond delay="0"/>
                                  </p:stCondLst>
                                  <p:childTnLst>
                                    <p:set>
                                      <p:cBhvr>
                                        <p:cTn id="56" dur="1" fill="hold">
                                          <p:stCondLst>
                                            <p:cond delay="0"/>
                                          </p:stCondLst>
                                        </p:cTn>
                                        <p:tgtEl>
                                          <p:spTgt spid="3">
                                            <p:txEl>
                                              <p:pRg st="6" end="6"/>
                                            </p:txEl>
                                          </p:spTgt>
                                        </p:tgtEl>
                                        <p:attrNameLst>
                                          <p:attrName>style.visibility</p:attrName>
                                        </p:attrNameLst>
                                      </p:cBhvr>
                                      <p:to>
                                        <p:strVal val="visible"/>
                                      </p:to>
                                    </p:set>
                                    <p:anim calcmode="lin" valueType="num">
                                      <p:cBhvr>
                                        <p:cTn id="57" dur="1000" fill="hold"/>
                                        <p:tgtEl>
                                          <p:spTgt spid="3">
                                            <p:txEl>
                                              <p:pRg st="6" end="6"/>
                                            </p:txEl>
                                          </p:spTgt>
                                        </p:tgtEl>
                                        <p:attrNameLst>
                                          <p:attrName>ppt_w</p:attrName>
                                        </p:attrNameLst>
                                      </p:cBhvr>
                                      <p:tavLst>
                                        <p:tav tm="0">
                                          <p:val>
                                            <p:strVal val="#ppt_w+.3"/>
                                          </p:val>
                                        </p:tav>
                                        <p:tav tm="100000">
                                          <p:val>
                                            <p:strVal val="#ppt_w"/>
                                          </p:val>
                                        </p:tav>
                                      </p:tavLst>
                                    </p:anim>
                                    <p:anim calcmode="lin" valueType="num">
                                      <p:cBhvr>
                                        <p:cTn id="58" dur="1000" fill="hold"/>
                                        <p:tgtEl>
                                          <p:spTgt spid="3">
                                            <p:txEl>
                                              <p:pRg st="6" end="6"/>
                                            </p:txEl>
                                          </p:spTgt>
                                        </p:tgtEl>
                                        <p:attrNameLst>
                                          <p:attrName>ppt_h</p:attrName>
                                        </p:attrNameLst>
                                      </p:cBhvr>
                                      <p:tavLst>
                                        <p:tav tm="0">
                                          <p:val>
                                            <p:strVal val="#ppt_h"/>
                                          </p:val>
                                        </p:tav>
                                        <p:tav tm="100000">
                                          <p:val>
                                            <p:strVal val="#ppt_h"/>
                                          </p:val>
                                        </p:tav>
                                      </p:tavLst>
                                    </p:anim>
                                    <p:animEffect transition="in" filter="fade">
                                      <p:cBhvr>
                                        <p:cTn id="59" dur="1000"/>
                                        <p:tgtEl>
                                          <p:spTgt spid="3">
                                            <p:txEl>
                                              <p:pRg st="6" end="6"/>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0" presetClass="entr" presetSubtype="0" decel="100000" fill="hold" grpId="0" nodeType="clickEffect">
                                  <p:stCondLst>
                                    <p:cond delay="0"/>
                                  </p:stCondLst>
                                  <p:childTnLst>
                                    <p:set>
                                      <p:cBhvr>
                                        <p:cTn id="63" dur="1" fill="hold">
                                          <p:stCondLst>
                                            <p:cond delay="0"/>
                                          </p:stCondLst>
                                        </p:cTn>
                                        <p:tgtEl>
                                          <p:spTgt spid="3">
                                            <p:txEl>
                                              <p:pRg st="7" end="7"/>
                                            </p:txEl>
                                          </p:spTgt>
                                        </p:tgtEl>
                                        <p:attrNameLst>
                                          <p:attrName>style.visibility</p:attrName>
                                        </p:attrNameLst>
                                      </p:cBhvr>
                                      <p:to>
                                        <p:strVal val="visible"/>
                                      </p:to>
                                    </p:set>
                                    <p:anim calcmode="lin" valueType="num">
                                      <p:cBhvr>
                                        <p:cTn id="64" dur="1000" fill="hold"/>
                                        <p:tgtEl>
                                          <p:spTgt spid="3">
                                            <p:txEl>
                                              <p:pRg st="7" end="7"/>
                                            </p:txEl>
                                          </p:spTgt>
                                        </p:tgtEl>
                                        <p:attrNameLst>
                                          <p:attrName>ppt_w</p:attrName>
                                        </p:attrNameLst>
                                      </p:cBhvr>
                                      <p:tavLst>
                                        <p:tav tm="0">
                                          <p:val>
                                            <p:strVal val="#ppt_w+.3"/>
                                          </p:val>
                                        </p:tav>
                                        <p:tav tm="100000">
                                          <p:val>
                                            <p:strVal val="#ppt_w"/>
                                          </p:val>
                                        </p:tav>
                                      </p:tavLst>
                                    </p:anim>
                                    <p:anim calcmode="lin" valueType="num">
                                      <p:cBhvr>
                                        <p:cTn id="65" dur="1000" fill="hold"/>
                                        <p:tgtEl>
                                          <p:spTgt spid="3">
                                            <p:txEl>
                                              <p:pRg st="7" end="7"/>
                                            </p:txEl>
                                          </p:spTgt>
                                        </p:tgtEl>
                                        <p:attrNameLst>
                                          <p:attrName>ppt_h</p:attrName>
                                        </p:attrNameLst>
                                      </p:cBhvr>
                                      <p:tavLst>
                                        <p:tav tm="0">
                                          <p:val>
                                            <p:strVal val="#ppt_h"/>
                                          </p:val>
                                        </p:tav>
                                        <p:tav tm="100000">
                                          <p:val>
                                            <p:strVal val="#ppt_h"/>
                                          </p:val>
                                        </p:tav>
                                      </p:tavLst>
                                    </p:anim>
                                    <p:animEffect transition="in" filter="fade">
                                      <p:cBhvr>
                                        <p:cTn id="66" dur="1000"/>
                                        <p:tgtEl>
                                          <p:spTgt spid="3">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50" presetClass="entr" presetSubtype="0" decel="100000" fill="hold" grpId="0" nodeType="clickEffect">
                                  <p:stCondLst>
                                    <p:cond delay="0"/>
                                  </p:stCondLst>
                                  <p:childTnLst>
                                    <p:set>
                                      <p:cBhvr>
                                        <p:cTn id="70" dur="1" fill="hold">
                                          <p:stCondLst>
                                            <p:cond delay="0"/>
                                          </p:stCondLst>
                                        </p:cTn>
                                        <p:tgtEl>
                                          <p:spTgt spid="3">
                                            <p:txEl>
                                              <p:pRg st="8" end="8"/>
                                            </p:txEl>
                                          </p:spTgt>
                                        </p:tgtEl>
                                        <p:attrNameLst>
                                          <p:attrName>style.visibility</p:attrName>
                                        </p:attrNameLst>
                                      </p:cBhvr>
                                      <p:to>
                                        <p:strVal val="visible"/>
                                      </p:to>
                                    </p:set>
                                    <p:anim calcmode="lin" valueType="num">
                                      <p:cBhvr>
                                        <p:cTn id="71" dur="1000" fill="hold"/>
                                        <p:tgtEl>
                                          <p:spTgt spid="3">
                                            <p:txEl>
                                              <p:pRg st="8" end="8"/>
                                            </p:txEl>
                                          </p:spTgt>
                                        </p:tgtEl>
                                        <p:attrNameLst>
                                          <p:attrName>ppt_w</p:attrName>
                                        </p:attrNameLst>
                                      </p:cBhvr>
                                      <p:tavLst>
                                        <p:tav tm="0">
                                          <p:val>
                                            <p:strVal val="#ppt_w+.3"/>
                                          </p:val>
                                        </p:tav>
                                        <p:tav tm="100000">
                                          <p:val>
                                            <p:strVal val="#ppt_w"/>
                                          </p:val>
                                        </p:tav>
                                      </p:tavLst>
                                    </p:anim>
                                    <p:anim calcmode="lin" valueType="num">
                                      <p:cBhvr>
                                        <p:cTn id="72" dur="1000" fill="hold"/>
                                        <p:tgtEl>
                                          <p:spTgt spid="3">
                                            <p:txEl>
                                              <p:pRg st="8" end="8"/>
                                            </p:txEl>
                                          </p:spTgt>
                                        </p:tgtEl>
                                        <p:attrNameLst>
                                          <p:attrName>ppt_h</p:attrName>
                                        </p:attrNameLst>
                                      </p:cBhvr>
                                      <p:tavLst>
                                        <p:tav tm="0">
                                          <p:val>
                                            <p:strVal val="#ppt_h"/>
                                          </p:val>
                                        </p:tav>
                                        <p:tav tm="100000">
                                          <p:val>
                                            <p:strVal val="#ppt_h"/>
                                          </p:val>
                                        </p:tav>
                                      </p:tavLst>
                                    </p:anim>
                                    <p:animEffect transition="in" filter="fade">
                                      <p:cBhvr>
                                        <p:cTn id="73" dur="1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energie_renouvelable.jpg"/>
          <p:cNvPicPr>
            <a:picLocks noChangeAspect="1"/>
          </p:cNvPicPr>
          <p:nvPr/>
        </p:nvPicPr>
        <p:blipFill>
          <a:blip r:embed="rId2" cstate="print"/>
          <a:stretch>
            <a:fillRect/>
          </a:stretch>
        </p:blipFill>
        <p:spPr>
          <a:xfrm>
            <a:off x="0" y="0"/>
            <a:ext cx="9201946" cy="6858000"/>
          </a:xfrm>
          <a:prstGeom prst="rect">
            <a:avLst/>
          </a:prstGeom>
        </p:spPr>
      </p:pic>
      <p:sp>
        <p:nvSpPr>
          <p:cNvPr id="2" name="Titre 1"/>
          <p:cNvSpPr>
            <a:spLocks noGrp="1"/>
          </p:cNvSpPr>
          <p:nvPr>
            <p:ph type="title"/>
          </p:nvPr>
        </p:nvSpPr>
        <p:spPr>
          <a:xfrm>
            <a:off x="571472" y="0"/>
            <a:ext cx="8229600" cy="1143000"/>
          </a:xfrm>
        </p:spPr>
        <p:txBody>
          <a:bodyPr>
            <a:normAutofit/>
          </a:bodyPr>
          <a:lstStyle/>
          <a:p>
            <a:r>
              <a:rPr lang="fr-FR" dirty="0" smtClean="0">
                <a:latin typeface="Gabriola" pitchFamily="82" charset="0"/>
              </a:rPr>
              <a:t>Introduction</a:t>
            </a:r>
            <a:endParaRPr lang="fr-FR" dirty="0">
              <a:latin typeface="Gabriola" pitchFamily="82" charset="0"/>
            </a:endParaRPr>
          </a:p>
        </p:txBody>
      </p:sp>
      <p:sp>
        <p:nvSpPr>
          <p:cNvPr id="3" name="Espace réservé du contenu 2"/>
          <p:cNvSpPr>
            <a:spLocks noGrp="1"/>
          </p:cNvSpPr>
          <p:nvPr>
            <p:ph idx="1"/>
          </p:nvPr>
        </p:nvSpPr>
        <p:spPr>
          <a:xfrm>
            <a:off x="428596" y="1071546"/>
            <a:ext cx="8229600" cy="5093758"/>
          </a:xfrm>
        </p:spPr>
        <p:txBody>
          <a:bodyPr>
            <a:normAutofit fontScale="92500" lnSpcReduction="20000"/>
          </a:bodyPr>
          <a:lstStyle/>
          <a:p>
            <a:pPr>
              <a:buNone/>
            </a:pPr>
            <a:r>
              <a:rPr lang="fr-FR" u="sng" dirty="0" smtClean="0">
                <a:latin typeface="Gabriola" pitchFamily="82" charset="0"/>
              </a:rPr>
              <a:t>Énergie fossile: </a:t>
            </a:r>
            <a:r>
              <a:rPr lang="fr-FR" dirty="0" smtClean="0"/>
              <a:t> </a:t>
            </a:r>
            <a:r>
              <a:rPr lang="fr-FR" dirty="0" smtClean="0">
                <a:latin typeface="Gabriola" pitchFamily="82" charset="0"/>
              </a:rPr>
              <a:t>issus de la méthanisation d’êtres vivants morts et enfouis dans le sol depuis plusieurs millions d’années. Il s’agit du pétrole, du charbon et du gaz naturel. Ces sources d'énergies ne sont pas renouvelables car elles demandent des millions d'années pour se reformer et parce qu'elles sont utilisées beaucoup plus vite que le temps nécessaire pour recréer les réserves.</a:t>
            </a:r>
          </a:p>
          <a:p>
            <a:pPr>
              <a:buNone/>
            </a:pPr>
            <a:r>
              <a:rPr lang="fr-FR" u="sng" dirty="0" smtClean="0">
                <a:latin typeface="Gabriola" pitchFamily="82" charset="0"/>
              </a:rPr>
              <a:t>Énergie renouvelable</a:t>
            </a:r>
            <a:r>
              <a:rPr lang="fr-FR" u="sng" dirty="0" smtClean="0"/>
              <a:t>:</a:t>
            </a:r>
            <a:r>
              <a:rPr lang="fr-FR" dirty="0" smtClean="0"/>
              <a:t> </a:t>
            </a:r>
            <a:r>
              <a:rPr lang="fr-FR" dirty="0" smtClean="0">
                <a:latin typeface="Gabriola" pitchFamily="82" charset="0"/>
              </a:rPr>
              <a:t>Les énergies renouvelables sont des formes d‘énergie dont la consommation ne diminue pas la ressource à l'échelle humaine</a:t>
            </a:r>
            <a:r>
              <a:rPr lang="fr-FR" dirty="0" smtClean="0"/>
              <a:t>. </a:t>
            </a:r>
          </a:p>
          <a:p>
            <a:pPr>
              <a:buNone/>
            </a:pPr>
            <a:r>
              <a:rPr lang="fr-FR" u="sng" dirty="0" smtClean="0">
                <a:latin typeface="Gabriola" pitchFamily="82" charset="0"/>
              </a:rPr>
              <a:t>Énergie nucléaire:</a:t>
            </a:r>
            <a:r>
              <a:rPr lang="fr-FR" dirty="0" smtClean="0">
                <a:latin typeface="Gabriola" pitchFamily="82" charset="0"/>
              </a:rPr>
              <a:t>  Energie produite par les réacteurs des centrales nucléaires au sein desquels une réaction en chaîne (fission nucléaire avec l'uranium comme matériau fissile) est contrôlée.</a:t>
            </a:r>
            <a:endParaRPr lang="fr-FR" u="sng" dirty="0" smtClean="0">
              <a:latin typeface="Gabriola" pitchFamily="82" charset="0"/>
            </a:endParaRPr>
          </a:p>
          <a:p>
            <a:pPr>
              <a:buNone/>
            </a:pPr>
            <a:endParaRPr lang="fr-FR" u="sng" dirty="0"/>
          </a:p>
        </p:txBody>
      </p:sp>
      <p:pic>
        <p:nvPicPr>
          <p:cNvPr id="15" name="Picture 14" descr="gaznaturel.jpg"/>
          <p:cNvPicPr>
            <a:picLocks noChangeAspect="1"/>
          </p:cNvPicPr>
          <p:nvPr/>
        </p:nvPicPr>
        <p:blipFill>
          <a:blip r:embed="rId3" cstate="print"/>
          <a:stretch>
            <a:fillRect/>
          </a:stretch>
        </p:blipFill>
        <p:spPr>
          <a:xfrm>
            <a:off x="0" y="0"/>
            <a:ext cx="4492231" cy="2928935"/>
          </a:xfrm>
          <a:prstGeom prst="rect">
            <a:avLst/>
          </a:prstGeom>
        </p:spPr>
      </p:pic>
      <p:pic>
        <p:nvPicPr>
          <p:cNvPr id="16" name="Picture 15" descr="Liquefaction-charbon.jpg"/>
          <p:cNvPicPr>
            <a:picLocks noChangeAspect="1"/>
          </p:cNvPicPr>
          <p:nvPr/>
        </p:nvPicPr>
        <p:blipFill>
          <a:blip r:embed="rId4" cstate="print"/>
          <a:stretch>
            <a:fillRect/>
          </a:stretch>
        </p:blipFill>
        <p:spPr>
          <a:xfrm>
            <a:off x="2987824" y="0"/>
            <a:ext cx="6363230" cy="5286388"/>
          </a:xfrm>
          <a:prstGeom prst="rect">
            <a:avLst/>
          </a:prstGeom>
        </p:spPr>
      </p:pic>
      <p:pic>
        <p:nvPicPr>
          <p:cNvPr id="17" name="Picture 16" descr="petrole-sale-ki-pu-de-total.jpg"/>
          <p:cNvPicPr>
            <a:picLocks noChangeAspect="1"/>
          </p:cNvPicPr>
          <p:nvPr/>
        </p:nvPicPr>
        <p:blipFill>
          <a:blip r:embed="rId5" cstate="print"/>
          <a:stretch>
            <a:fillRect/>
          </a:stretch>
        </p:blipFill>
        <p:spPr>
          <a:xfrm>
            <a:off x="0" y="1781175"/>
            <a:ext cx="7620000" cy="5076825"/>
          </a:xfrm>
          <a:prstGeom prst="rect">
            <a:avLst/>
          </a:prstGeom>
        </p:spPr>
      </p:pic>
      <p:sp>
        <p:nvSpPr>
          <p:cNvPr id="9" name="TextBox 8"/>
          <p:cNvSpPr txBox="1"/>
          <p:nvPr/>
        </p:nvSpPr>
        <p:spPr>
          <a:xfrm>
            <a:off x="539552" y="5661248"/>
            <a:ext cx="2880320" cy="369332"/>
          </a:xfrm>
          <a:prstGeom prst="rect">
            <a:avLst/>
          </a:prstGeom>
          <a:noFill/>
        </p:spPr>
        <p:txBody>
          <a:bodyPr wrap="square" rtlCol="0">
            <a:spAutoFit/>
          </a:bodyPr>
          <a:lstStyle/>
          <a:p>
            <a:endParaRPr lang="fr-FR"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22"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5"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29"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30" dur="10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49" presetClass="entr" presetSubtype="0" decel="100000" fill="hold" nodeType="click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 calcmode="lin" valueType="num">
                                      <p:cBhvr>
                                        <p:cTn id="37" dur="500" fill="hold"/>
                                        <p:tgtEl>
                                          <p:spTgt spid="15"/>
                                        </p:tgtEl>
                                        <p:attrNameLst>
                                          <p:attrName>style.rotation</p:attrName>
                                        </p:attrNameLst>
                                      </p:cBhvr>
                                      <p:tavLst>
                                        <p:tav tm="0">
                                          <p:val>
                                            <p:fltVal val="360"/>
                                          </p:val>
                                        </p:tav>
                                        <p:tav tm="100000">
                                          <p:val>
                                            <p:fltVal val="0"/>
                                          </p:val>
                                        </p:tav>
                                      </p:tavLst>
                                    </p:anim>
                                    <p:animEffect transition="in" filter="fade">
                                      <p:cBhvr>
                                        <p:cTn id="38" dur="500"/>
                                        <p:tgtEl>
                                          <p:spTgt spid="15"/>
                                        </p:tgtEl>
                                      </p:cBhvr>
                                    </p:animEffect>
                                  </p:childTnLst>
                                </p:cTn>
                              </p:par>
                            </p:childTnLst>
                          </p:cTn>
                        </p:par>
                      </p:childTnLst>
                    </p:cTn>
                  </p:par>
                  <p:par>
                    <p:cTn id="39" fill="hold">
                      <p:stCondLst>
                        <p:cond delay="indefinite"/>
                      </p:stCondLst>
                      <p:childTnLst>
                        <p:par>
                          <p:cTn id="40" fill="hold">
                            <p:stCondLst>
                              <p:cond delay="0"/>
                            </p:stCondLst>
                            <p:childTnLst>
                              <p:par>
                                <p:cTn id="41" presetID="49" presetClass="entr" presetSubtype="0" decel="100000"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 calcmode="lin" valueType="num">
                                      <p:cBhvr>
                                        <p:cTn id="45" dur="500" fill="hold"/>
                                        <p:tgtEl>
                                          <p:spTgt spid="16"/>
                                        </p:tgtEl>
                                        <p:attrNameLst>
                                          <p:attrName>style.rotation</p:attrName>
                                        </p:attrNameLst>
                                      </p:cBhvr>
                                      <p:tavLst>
                                        <p:tav tm="0">
                                          <p:val>
                                            <p:fltVal val="360"/>
                                          </p:val>
                                        </p:tav>
                                        <p:tav tm="100000">
                                          <p:val>
                                            <p:fltVal val="0"/>
                                          </p:val>
                                        </p:tav>
                                      </p:tavLst>
                                    </p:anim>
                                    <p:animEffect transition="in" filter="fade">
                                      <p:cBhvr>
                                        <p:cTn id="46" dur="500"/>
                                        <p:tgtEl>
                                          <p:spTgt spid="16"/>
                                        </p:tgtEl>
                                      </p:cBhvr>
                                    </p:animEffect>
                                  </p:childTnLst>
                                </p:cTn>
                              </p:par>
                            </p:childTnLst>
                          </p:cTn>
                        </p:par>
                      </p:childTnLst>
                    </p:cTn>
                  </p:par>
                  <p:par>
                    <p:cTn id="47" fill="hold">
                      <p:stCondLst>
                        <p:cond delay="indefinite"/>
                      </p:stCondLst>
                      <p:childTnLst>
                        <p:par>
                          <p:cTn id="48" fill="hold">
                            <p:stCondLst>
                              <p:cond delay="0"/>
                            </p:stCondLst>
                            <p:childTnLst>
                              <p:par>
                                <p:cTn id="49" presetID="49" presetClass="entr" presetSubtype="0" decel="100000"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p:cTn id="51" dur="500" fill="hold"/>
                                        <p:tgtEl>
                                          <p:spTgt spid="17"/>
                                        </p:tgtEl>
                                        <p:attrNameLst>
                                          <p:attrName>ppt_w</p:attrName>
                                        </p:attrNameLst>
                                      </p:cBhvr>
                                      <p:tavLst>
                                        <p:tav tm="0">
                                          <p:val>
                                            <p:fltVal val="0"/>
                                          </p:val>
                                        </p:tav>
                                        <p:tav tm="100000">
                                          <p:val>
                                            <p:strVal val="#ppt_w"/>
                                          </p:val>
                                        </p:tav>
                                      </p:tavLst>
                                    </p:anim>
                                    <p:anim calcmode="lin" valueType="num">
                                      <p:cBhvr>
                                        <p:cTn id="52" dur="500" fill="hold"/>
                                        <p:tgtEl>
                                          <p:spTgt spid="17"/>
                                        </p:tgtEl>
                                        <p:attrNameLst>
                                          <p:attrName>ppt_h</p:attrName>
                                        </p:attrNameLst>
                                      </p:cBhvr>
                                      <p:tavLst>
                                        <p:tav tm="0">
                                          <p:val>
                                            <p:fltVal val="0"/>
                                          </p:val>
                                        </p:tav>
                                        <p:tav tm="100000">
                                          <p:val>
                                            <p:strVal val="#ppt_h"/>
                                          </p:val>
                                        </p:tav>
                                      </p:tavLst>
                                    </p:anim>
                                    <p:anim calcmode="lin" valueType="num">
                                      <p:cBhvr>
                                        <p:cTn id="53" dur="500" fill="hold"/>
                                        <p:tgtEl>
                                          <p:spTgt spid="17"/>
                                        </p:tgtEl>
                                        <p:attrNameLst>
                                          <p:attrName>style.rotation</p:attrName>
                                        </p:attrNameLst>
                                      </p:cBhvr>
                                      <p:tavLst>
                                        <p:tav tm="0">
                                          <p:val>
                                            <p:fltVal val="360"/>
                                          </p:val>
                                        </p:tav>
                                        <p:tav tm="100000">
                                          <p:val>
                                            <p:fltVal val="0"/>
                                          </p:val>
                                        </p:tav>
                                      </p:tavLst>
                                    </p:anim>
                                    <p:animEffect transition="in" filter="fade">
                                      <p:cBhvr>
                                        <p:cTn id="5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èche droite 3"/>
          <p:cNvSpPr/>
          <p:nvPr/>
        </p:nvSpPr>
        <p:spPr>
          <a:xfrm>
            <a:off x="285720" y="2143116"/>
            <a:ext cx="8715436" cy="22145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cxnSp>
        <p:nvCxnSpPr>
          <p:cNvPr id="6" name="Connecteur droit 5"/>
          <p:cNvCxnSpPr/>
          <p:nvPr/>
        </p:nvCxnSpPr>
        <p:spPr>
          <a:xfrm rot="5400000">
            <a:off x="-392147" y="2750339"/>
            <a:ext cx="2070908" cy="794"/>
          </a:xfrm>
          <a:prstGeom prst="line">
            <a:avLst/>
          </a:prstGeom>
          <a:ln/>
        </p:spPr>
        <p:style>
          <a:lnRef idx="1">
            <a:schemeClr val="dk1"/>
          </a:lnRef>
          <a:fillRef idx="0">
            <a:schemeClr val="dk1"/>
          </a:fillRef>
          <a:effectRef idx="0">
            <a:schemeClr val="dk1"/>
          </a:effectRef>
          <a:fontRef idx="minor">
            <a:schemeClr val="tx1"/>
          </a:fontRef>
        </p:style>
      </p:cxnSp>
      <p:sp>
        <p:nvSpPr>
          <p:cNvPr id="7" name="ZoneTexte 6"/>
          <p:cNvSpPr txBox="1"/>
          <p:nvPr/>
        </p:nvSpPr>
        <p:spPr>
          <a:xfrm>
            <a:off x="642910" y="1785926"/>
            <a:ext cx="2000264" cy="1200329"/>
          </a:xfrm>
          <a:prstGeom prst="rect">
            <a:avLst/>
          </a:prstGeom>
          <a:noFill/>
        </p:spPr>
        <p:txBody>
          <a:bodyPr wrap="square" rtlCol="0">
            <a:spAutoFit/>
          </a:bodyPr>
          <a:lstStyle/>
          <a:p>
            <a:r>
              <a:rPr lang="fr-FR" dirty="0" smtClean="0">
                <a:solidFill>
                  <a:schemeClr val="accent1"/>
                </a:solidFill>
                <a:latin typeface="Gabriola" pitchFamily="82" charset="0"/>
              </a:rPr>
              <a:t>1789: découverte de l’uranium par </a:t>
            </a:r>
            <a:r>
              <a:rPr lang="fr-FR" dirty="0" err="1" smtClean="0">
                <a:solidFill>
                  <a:schemeClr val="accent1"/>
                </a:solidFill>
                <a:latin typeface="Gabriola" pitchFamily="82" charset="0"/>
              </a:rPr>
              <a:t>Kaproth</a:t>
            </a:r>
            <a:endParaRPr lang="fr-FR" dirty="0" smtClean="0">
              <a:solidFill>
                <a:schemeClr val="accent1"/>
              </a:solidFill>
              <a:latin typeface="Gabriola" pitchFamily="82" charset="0"/>
            </a:endParaRPr>
          </a:p>
          <a:p>
            <a:endParaRPr lang="fr-FR" dirty="0" smtClean="0"/>
          </a:p>
          <a:p>
            <a:endParaRPr lang="fr-FR" dirty="0"/>
          </a:p>
        </p:txBody>
      </p:sp>
      <p:cxnSp>
        <p:nvCxnSpPr>
          <p:cNvPr id="9" name="Connecteur droit 8"/>
          <p:cNvCxnSpPr/>
          <p:nvPr/>
        </p:nvCxnSpPr>
        <p:spPr>
          <a:xfrm rot="5400000">
            <a:off x="821505" y="3679033"/>
            <a:ext cx="1929620" cy="794"/>
          </a:xfrm>
          <a:prstGeom prst="line">
            <a:avLst/>
          </a:prstGeom>
        </p:spPr>
        <p:style>
          <a:lnRef idx="1">
            <a:schemeClr val="dk1"/>
          </a:lnRef>
          <a:fillRef idx="0">
            <a:schemeClr val="dk1"/>
          </a:fillRef>
          <a:effectRef idx="0">
            <a:schemeClr val="dk1"/>
          </a:effectRef>
          <a:fontRef idx="minor">
            <a:schemeClr val="tx1"/>
          </a:fontRef>
        </p:style>
      </p:cxnSp>
      <p:sp>
        <p:nvSpPr>
          <p:cNvPr id="17" name="ZoneTexte 16"/>
          <p:cNvSpPr txBox="1"/>
          <p:nvPr/>
        </p:nvSpPr>
        <p:spPr>
          <a:xfrm>
            <a:off x="1857356" y="3857628"/>
            <a:ext cx="2428892" cy="1200329"/>
          </a:xfrm>
          <a:prstGeom prst="rect">
            <a:avLst/>
          </a:prstGeom>
          <a:noFill/>
        </p:spPr>
        <p:txBody>
          <a:bodyPr wrap="square" rtlCol="0">
            <a:spAutoFit/>
          </a:bodyPr>
          <a:lstStyle/>
          <a:p>
            <a:r>
              <a:rPr lang="fr-FR" dirty="0" smtClean="0">
                <a:solidFill>
                  <a:schemeClr val="tx2">
                    <a:lumMod val="60000"/>
                    <a:lumOff val="40000"/>
                  </a:schemeClr>
                </a:solidFill>
                <a:latin typeface="Gabriola" pitchFamily="82" charset="0"/>
              </a:rPr>
              <a:t>1896: Le physicien français Becquerel découvre </a:t>
            </a:r>
            <a:br>
              <a:rPr lang="fr-FR" dirty="0" smtClean="0">
                <a:solidFill>
                  <a:schemeClr val="tx2">
                    <a:lumMod val="60000"/>
                    <a:lumOff val="40000"/>
                  </a:schemeClr>
                </a:solidFill>
                <a:latin typeface="Gabriola" pitchFamily="82" charset="0"/>
              </a:rPr>
            </a:br>
            <a:r>
              <a:rPr lang="fr-FR" dirty="0" smtClean="0">
                <a:solidFill>
                  <a:schemeClr val="tx2">
                    <a:lumMod val="60000"/>
                    <a:lumOff val="40000"/>
                  </a:schemeClr>
                </a:solidFill>
                <a:latin typeface="Gabriola" pitchFamily="82" charset="0"/>
              </a:rPr>
              <a:t>la radioactivité naturelle. </a:t>
            </a:r>
            <a:r>
              <a:rPr lang="fr-FR" dirty="0" smtClean="0">
                <a:solidFill>
                  <a:schemeClr val="tx2">
                    <a:lumMod val="60000"/>
                    <a:lumOff val="40000"/>
                  </a:schemeClr>
                </a:solidFill>
              </a:rPr>
              <a:t/>
            </a:r>
            <a:br>
              <a:rPr lang="fr-FR" dirty="0" smtClean="0">
                <a:solidFill>
                  <a:schemeClr val="tx2">
                    <a:lumMod val="60000"/>
                    <a:lumOff val="40000"/>
                  </a:schemeClr>
                </a:solidFill>
              </a:rPr>
            </a:br>
            <a:endParaRPr lang="fr-FR" dirty="0">
              <a:solidFill>
                <a:schemeClr val="tx2">
                  <a:lumMod val="60000"/>
                  <a:lumOff val="40000"/>
                </a:schemeClr>
              </a:solidFill>
            </a:endParaRPr>
          </a:p>
        </p:txBody>
      </p:sp>
      <p:sp>
        <p:nvSpPr>
          <p:cNvPr id="18" name="Rectangle 17"/>
          <p:cNvSpPr/>
          <p:nvPr/>
        </p:nvSpPr>
        <p:spPr>
          <a:xfrm>
            <a:off x="2643174" y="1357298"/>
            <a:ext cx="3214710" cy="1200329"/>
          </a:xfrm>
          <a:prstGeom prst="rect">
            <a:avLst/>
          </a:prstGeom>
        </p:spPr>
        <p:txBody>
          <a:bodyPr wrap="square">
            <a:spAutoFit/>
          </a:bodyPr>
          <a:lstStyle/>
          <a:p>
            <a:r>
              <a:rPr lang="fr-FR" dirty="0" smtClean="0">
                <a:solidFill>
                  <a:schemeClr val="tx2">
                    <a:lumMod val="60000"/>
                    <a:lumOff val="40000"/>
                  </a:schemeClr>
                </a:solidFill>
                <a:latin typeface="Gabriola" pitchFamily="82" charset="0"/>
              </a:rPr>
              <a:t>1901</a:t>
            </a:r>
            <a:br>
              <a:rPr lang="fr-FR" dirty="0" smtClean="0">
                <a:solidFill>
                  <a:schemeClr val="tx2">
                    <a:lumMod val="60000"/>
                    <a:lumOff val="40000"/>
                  </a:schemeClr>
                </a:solidFill>
                <a:latin typeface="Gabriola" pitchFamily="82" charset="0"/>
              </a:rPr>
            </a:br>
            <a:r>
              <a:rPr lang="fr-FR" dirty="0" smtClean="0">
                <a:solidFill>
                  <a:schemeClr val="tx2">
                    <a:lumMod val="60000"/>
                    <a:lumOff val="40000"/>
                  </a:schemeClr>
                </a:solidFill>
                <a:latin typeface="Gabriola" pitchFamily="82" charset="0"/>
              </a:rPr>
              <a:t>Premières tentatives d'utilisation du radium à des fins thérapeutiques par Henri Becquerel et Pierre Curie.</a:t>
            </a:r>
            <a:endParaRPr lang="fr-FR" dirty="0">
              <a:solidFill>
                <a:schemeClr val="tx2">
                  <a:lumMod val="60000"/>
                  <a:lumOff val="40000"/>
                </a:schemeClr>
              </a:solidFill>
              <a:latin typeface="Gabriola" pitchFamily="82" charset="0"/>
            </a:endParaRPr>
          </a:p>
        </p:txBody>
      </p:sp>
      <p:sp>
        <p:nvSpPr>
          <p:cNvPr id="20" name="Rectangle 19"/>
          <p:cNvSpPr/>
          <p:nvPr/>
        </p:nvSpPr>
        <p:spPr>
          <a:xfrm>
            <a:off x="4071934" y="3857628"/>
            <a:ext cx="2571768" cy="1200329"/>
          </a:xfrm>
          <a:prstGeom prst="rect">
            <a:avLst/>
          </a:prstGeom>
        </p:spPr>
        <p:txBody>
          <a:bodyPr wrap="square">
            <a:spAutoFit/>
          </a:bodyPr>
          <a:lstStyle/>
          <a:p>
            <a:r>
              <a:rPr lang="fr-FR" dirty="0" smtClean="0">
                <a:solidFill>
                  <a:schemeClr val="tx2">
                    <a:lumMod val="60000"/>
                    <a:lumOff val="40000"/>
                  </a:schemeClr>
                </a:solidFill>
                <a:latin typeface="Gabriola" pitchFamily="82" charset="0"/>
              </a:rPr>
              <a:t>1934</a:t>
            </a:r>
            <a:br>
              <a:rPr lang="fr-FR" dirty="0" smtClean="0">
                <a:solidFill>
                  <a:schemeClr val="tx2">
                    <a:lumMod val="60000"/>
                    <a:lumOff val="40000"/>
                  </a:schemeClr>
                </a:solidFill>
                <a:latin typeface="Gabriola" pitchFamily="82" charset="0"/>
              </a:rPr>
            </a:br>
            <a:r>
              <a:rPr lang="fr-FR" dirty="0" smtClean="0">
                <a:solidFill>
                  <a:schemeClr val="tx2">
                    <a:lumMod val="60000"/>
                    <a:lumOff val="40000"/>
                  </a:schemeClr>
                </a:solidFill>
                <a:latin typeface="Gabriola" pitchFamily="82" charset="0"/>
              </a:rPr>
              <a:t>Découverte de la radioactivité artificielle par Irène et Frédéric Joliot-Curie.</a:t>
            </a:r>
            <a:endParaRPr lang="fr-FR" dirty="0">
              <a:solidFill>
                <a:schemeClr val="tx2">
                  <a:lumMod val="60000"/>
                  <a:lumOff val="40000"/>
                </a:schemeClr>
              </a:solidFill>
              <a:latin typeface="Gabriola" pitchFamily="82" charset="0"/>
            </a:endParaRPr>
          </a:p>
        </p:txBody>
      </p:sp>
      <p:sp>
        <p:nvSpPr>
          <p:cNvPr id="21" name="Rectangle 20"/>
          <p:cNvSpPr/>
          <p:nvPr/>
        </p:nvSpPr>
        <p:spPr>
          <a:xfrm>
            <a:off x="5500694" y="1500174"/>
            <a:ext cx="4572000" cy="923330"/>
          </a:xfrm>
          <a:prstGeom prst="rect">
            <a:avLst/>
          </a:prstGeom>
        </p:spPr>
        <p:txBody>
          <a:bodyPr>
            <a:spAutoFit/>
          </a:bodyPr>
          <a:lstStyle/>
          <a:p>
            <a:r>
              <a:rPr lang="fr-FR" dirty="0" smtClean="0">
                <a:solidFill>
                  <a:schemeClr val="tx2">
                    <a:lumMod val="60000"/>
                    <a:lumOff val="40000"/>
                  </a:schemeClr>
                </a:solidFill>
                <a:latin typeface="Gabriola" pitchFamily="82" charset="0"/>
              </a:rPr>
              <a:t>1942</a:t>
            </a:r>
            <a:br>
              <a:rPr lang="fr-FR" dirty="0" smtClean="0">
                <a:solidFill>
                  <a:schemeClr val="tx2">
                    <a:lumMod val="60000"/>
                    <a:lumOff val="40000"/>
                  </a:schemeClr>
                </a:solidFill>
                <a:latin typeface="Gabriola" pitchFamily="82" charset="0"/>
              </a:rPr>
            </a:br>
            <a:r>
              <a:rPr lang="fr-FR" dirty="0" smtClean="0">
                <a:solidFill>
                  <a:schemeClr val="tx2">
                    <a:lumMod val="60000"/>
                    <a:lumOff val="40000"/>
                  </a:schemeClr>
                </a:solidFill>
                <a:latin typeface="Gabriola" pitchFamily="82" charset="0"/>
              </a:rPr>
              <a:t>Premier réacteur nucléaire mis en route </a:t>
            </a:r>
            <a:br>
              <a:rPr lang="fr-FR" dirty="0" smtClean="0">
                <a:solidFill>
                  <a:schemeClr val="tx2">
                    <a:lumMod val="60000"/>
                    <a:lumOff val="40000"/>
                  </a:schemeClr>
                </a:solidFill>
                <a:latin typeface="Gabriola" pitchFamily="82" charset="0"/>
              </a:rPr>
            </a:br>
            <a:r>
              <a:rPr lang="fr-FR" dirty="0" smtClean="0">
                <a:solidFill>
                  <a:schemeClr val="tx2">
                    <a:lumMod val="60000"/>
                    <a:lumOff val="40000"/>
                  </a:schemeClr>
                </a:solidFill>
                <a:latin typeface="Gabriola" pitchFamily="82" charset="0"/>
              </a:rPr>
              <a:t>à Chicago, aux Etats-Unis. </a:t>
            </a:r>
            <a:endParaRPr lang="fr-FR" dirty="0">
              <a:solidFill>
                <a:schemeClr val="tx2">
                  <a:lumMod val="60000"/>
                  <a:lumOff val="40000"/>
                </a:schemeClr>
              </a:solidFill>
              <a:latin typeface="Gabriola" pitchFamily="82" charset="0"/>
            </a:endParaRPr>
          </a:p>
        </p:txBody>
      </p:sp>
      <p:cxnSp>
        <p:nvCxnSpPr>
          <p:cNvPr id="11" name="Connecteur droit 10"/>
          <p:cNvCxnSpPr/>
          <p:nvPr/>
        </p:nvCxnSpPr>
        <p:spPr>
          <a:xfrm rot="5400000">
            <a:off x="1428331" y="2571347"/>
            <a:ext cx="2428892" cy="794"/>
          </a:xfrm>
          <a:prstGeom prst="line">
            <a:avLst/>
          </a:prstGeom>
          <a:ln/>
        </p:spPr>
        <p:style>
          <a:lnRef idx="1">
            <a:schemeClr val="dk1"/>
          </a:lnRef>
          <a:fillRef idx="0">
            <a:schemeClr val="dk1"/>
          </a:fillRef>
          <a:effectRef idx="0">
            <a:schemeClr val="dk1"/>
          </a:effectRef>
          <a:fontRef idx="minor">
            <a:schemeClr val="tx1"/>
          </a:fontRef>
        </p:style>
      </p:cxnSp>
      <p:cxnSp>
        <p:nvCxnSpPr>
          <p:cNvPr id="13" name="Connecteur droit 12"/>
          <p:cNvCxnSpPr/>
          <p:nvPr/>
        </p:nvCxnSpPr>
        <p:spPr>
          <a:xfrm rot="5400000">
            <a:off x="2750728" y="3892950"/>
            <a:ext cx="2357454" cy="794"/>
          </a:xfrm>
          <a:prstGeom prst="line">
            <a:avLst/>
          </a:prstGeom>
          <a:ln/>
        </p:spPr>
        <p:style>
          <a:lnRef idx="1">
            <a:schemeClr val="dk1"/>
          </a:lnRef>
          <a:fillRef idx="0">
            <a:schemeClr val="dk1"/>
          </a:fillRef>
          <a:effectRef idx="0">
            <a:schemeClr val="dk1"/>
          </a:effectRef>
          <a:fontRef idx="minor">
            <a:schemeClr val="tx1"/>
          </a:fontRef>
        </p:style>
      </p:cxnSp>
      <p:cxnSp>
        <p:nvCxnSpPr>
          <p:cNvPr id="14" name="Connecteur droit 13"/>
          <p:cNvCxnSpPr/>
          <p:nvPr/>
        </p:nvCxnSpPr>
        <p:spPr>
          <a:xfrm rot="5400000">
            <a:off x="4322761" y="2749545"/>
            <a:ext cx="2070908" cy="794"/>
          </a:xfrm>
          <a:prstGeom prst="line">
            <a:avLst/>
          </a:prstGeom>
          <a:ln/>
        </p:spPr>
        <p:style>
          <a:lnRef idx="1">
            <a:schemeClr val="dk1"/>
          </a:lnRef>
          <a:fillRef idx="0">
            <a:schemeClr val="dk1"/>
          </a:fillRef>
          <a:effectRef idx="0">
            <a:schemeClr val="dk1"/>
          </a:effectRef>
          <a:fontRef idx="minor">
            <a:schemeClr val="tx1"/>
          </a:fontRef>
        </p:style>
      </p:cxnSp>
      <p:sp>
        <p:nvSpPr>
          <p:cNvPr id="25" name="ZoneTexte 24"/>
          <p:cNvSpPr txBox="1"/>
          <p:nvPr/>
        </p:nvSpPr>
        <p:spPr>
          <a:xfrm>
            <a:off x="6429388" y="3786190"/>
            <a:ext cx="2500330" cy="1477328"/>
          </a:xfrm>
          <a:prstGeom prst="rect">
            <a:avLst/>
          </a:prstGeom>
          <a:noFill/>
        </p:spPr>
        <p:txBody>
          <a:bodyPr wrap="square" rtlCol="0">
            <a:spAutoFit/>
          </a:bodyPr>
          <a:lstStyle/>
          <a:p>
            <a:r>
              <a:rPr lang="fr-FR" dirty="0" smtClean="0">
                <a:solidFill>
                  <a:schemeClr val="accent1"/>
                </a:solidFill>
                <a:latin typeface="Gabriola" pitchFamily="82" charset="0"/>
              </a:rPr>
              <a:t>1945</a:t>
            </a:r>
            <a:br>
              <a:rPr lang="fr-FR" dirty="0" smtClean="0">
                <a:solidFill>
                  <a:schemeClr val="accent1"/>
                </a:solidFill>
                <a:latin typeface="Gabriola" pitchFamily="82" charset="0"/>
              </a:rPr>
            </a:br>
            <a:endParaRPr lang="fr-FR" dirty="0" smtClean="0">
              <a:solidFill>
                <a:schemeClr val="accent1"/>
              </a:solidFill>
              <a:latin typeface="Gabriola" pitchFamily="82" charset="0"/>
            </a:endParaRPr>
          </a:p>
          <a:p>
            <a:r>
              <a:rPr lang="fr-FR" dirty="0" smtClean="0">
                <a:solidFill>
                  <a:schemeClr val="accent1"/>
                </a:solidFill>
                <a:latin typeface="Gabriola" pitchFamily="82" charset="0"/>
              </a:rPr>
              <a:t>Deux bombes atomiques sont lancées sur les villes japonaises Hiroshima et Nagasaki.</a:t>
            </a:r>
          </a:p>
        </p:txBody>
      </p:sp>
      <p:cxnSp>
        <p:nvCxnSpPr>
          <p:cNvPr id="26" name="Connecteur droit 25"/>
          <p:cNvCxnSpPr/>
          <p:nvPr/>
        </p:nvCxnSpPr>
        <p:spPr>
          <a:xfrm rot="5400000">
            <a:off x="5072463" y="4071545"/>
            <a:ext cx="2714644" cy="794"/>
          </a:xfrm>
          <a:prstGeom prst="line">
            <a:avLst/>
          </a:prstGeom>
          <a:ln/>
        </p:spPr>
        <p:style>
          <a:lnRef idx="1">
            <a:schemeClr val="dk1"/>
          </a:lnRef>
          <a:fillRef idx="0">
            <a:schemeClr val="dk1"/>
          </a:fillRef>
          <a:effectRef idx="0">
            <a:schemeClr val="dk1"/>
          </a:effectRef>
          <a:fontRef idx="minor">
            <a:schemeClr val="tx1"/>
          </a:fontRef>
        </p:style>
      </p:cxnSp>
      <p:sp>
        <p:nvSpPr>
          <p:cNvPr id="30" name="ZoneTexte 29"/>
          <p:cNvSpPr txBox="1"/>
          <p:nvPr/>
        </p:nvSpPr>
        <p:spPr>
          <a:xfrm>
            <a:off x="1214414" y="214290"/>
            <a:ext cx="6929486" cy="646331"/>
          </a:xfrm>
          <a:prstGeom prst="rect">
            <a:avLst/>
          </a:prstGeom>
          <a:noFill/>
        </p:spPr>
        <p:txBody>
          <a:bodyPr wrap="square" rtlCol="0">
            <a:spAutoFit/>
          </a:bodyPr>
          <a:lstStyle/>
          <a:p>
            <a:r>
              <a:rPr lang="fr-FR" sz="3600" u="sng" dirty="0" smtClean="0">
                <a:solidFill>
                  <a:schemeClr val="accent2"/>
                </a:solidFill>
              </a:rPr>
              <a:t>Partie 1:</a:t>
            </a:r>
            <a:r>
              <a:rPr lang="fr-FR" sz="3600" dirty="0" smtClean="0">
                <a:solidFill>
                  <a:schemeClr val="accent2"/>
                </a:solidFill>
              </a:rPr>
              <a:t> histoire du nucléaire</a:t>
            </a:r>
            <a:endParaRPr lang="fr-FR" sz="3600" dirty="0">
              <a:solidFill>
                <a:schemeClr val="accent2"/>
              </a:solidFill>
            </a:endParaRPr>
          </a:p>
        </p:txBody>
      </p:sp>
      <p:pic>
        <p:nvPicPr>
          <p:cNvPr id="16" name="Picture 15" descr="radioactivite_i01.png"/>
          <p:cNvPicPr>
            <a:picLocks noChangeAspect="1"/>
          </p:cNvPicPr>
          <p:nvPr/>
        </p:nvPicPr>
        <p:blipFill>
          <a:blip r:embed="rId3" cstate="print"/>
          <a:stretch>
            <a:fillRect/>
          </a:stretch>
        </p:blipFill>
        <p:spPr>
          <a:xfrm>
            <a:off x="0" y="0"/>
            <a:ext cx="4718957" cy="6858000"/>
          </a:xfrm>
          <a:prstGeom prst="rect">
            <a:avLst/>
          </a:prstGeom>
        </p:spPr>
      </p:pic>
      <p:pic>
        <p:nvPicPr>
          <p:cNvPr id="19" name="Picture 18" descr="3Radioactivite_Nucleaire_html_6b5f6c84.png"/>
          <p:cNvPicPr>
            <a:picLocks noChangeAspect="1"/>
          </p:cNvPicPr>
          <p:nvPr/>
        </p:nvPicPr>
        <p:blipFill>
          <a:blip r:embed="rId4" cstate="print"/>
          <a:stretch>
            <a:fillRect/>
          </a:stretch>
        </p:blipFill>
        <p:spPr>
          <a:xfrm>
            <a:off x="0" y="1628800"/>
            <a:ext cx="9144000" cy="4380614"/>
          </a:xfrm>
          <a:prstGeom prst="rect">
            <a:avLst/>
          </a:prstGeom>
        </p:spPr>
      </p:pic>
      <p:pic>
        <p:nvPicPr>
          <p:cNvPr id="22" name="Picture 21" descr="pwr.gif"/>
          <p:cNvPicPr>
            <a:picLocks noChangeAspect="1"/>
          </p:cNvPicPr>
          <p:nvPr/>
        </p:nvPicPr>
        <p:blipFill>
          <a:blip r:embed="rId5" cstate="print"/>
          <a:stretch>
            <a:fillRect/>
          </a:stretch>
        </p:blipFill>
        <p:spPr>
          <a:xfrm>
            <a:off x="0" y="332656"/>
            <a:ext cx="9324528" cy="6336704"/>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05"/>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 calcmode="lin" valueType="num">
                                      <p:cBhvr>
                                        <p:cTn id="9" dur="500" fill="hold"/>
                                        <p:tgtEl>
                                          <p:spTgt spid="4"/>
                                        </p:tgtEl>
                                        <p:attrNameLst>
                                          <p:attrName>ppt_x</p:attrName>
                                        </p:attrNameLst>
                                      </p:cBhvr>
                                      <p:tavLst>
                                        <p:tav tm="0">
                                          <p:val>
                                            <p:strVal val="#ppt_x-.2"/>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50" presetClass="entr" presetSubtype="0" decel="10000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1000" fill="hold"/>
                                        <p:tgtEl>
                                          <p:spTgt spid="7"/>
                                        </p:tgtEl>
                                        <p:attrNameLst>
                                          <p:attrName>ppt_w</p:attrName>
                                        </p:attrNameLst>
                                      </p:cBhvr>
                                      <p:tavLst>
                                        <p:tav tm="0">
                                          <p:val>
                                            <p:strVal val="#ppt_w+.3"/>
                                          </p:val>
                                        </p:tav>
                                        <p:tav tm="100000">
                                          <p:val>
                                            <p:strVal val="#ppt_w"/>
                                          </p:val>
                                        </p:tav>
                                      </p:tavLst>
                                    </p:anim>
                                    <p:anim calcmode="lin" valueType="num">
                                      <p:cBhvr>
                                        <p:cTn id="17" dur="1000" fill="hold"/>
                                        <p:tgtEl>
                                          <p:spTgt spid="7"/>
                                        </p:tgtEl>
                                        <p:attrNameLst>
                                          <p:attrName>ppt_h</p:attrName>
                                        </p:attrNameLst>
                                      </p:cBhvr>
                                      <p:tavLst>
                                        <p:tav tm="0">
                                          <p:val>
                                            <p:strVal val="#ppt_h"/>
                                          </p:val>
                                        </p:tav>
                                        <p:tav tm="100000">
                                          <p:val>
                                            <p:strVal val="#ppt_h"/>
                                          </p:val>
                                        </p:tav>
                                      </p:tavLst>
                                    </p:anim>
                                    <p:animEffect transition="in" filter="fade">
                                      <p:cBhvr>
                                        <p:cTn id="18" dur="10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50" presetClass="entr" presetSubtype="0" decel="100000" fill="hold" grpId="0" nodeType="clickEffect">
                                  <p:stCondLst>
                                    <p:cond delay="0"/>
                                  </p:stCondLst>
                                  <p:childTnLst>
                                    <p:set>
                                      <p:cBhvr>
                                        <p:cTn id="22" dur="1" fill="hold">
                                          <p:stCondLst>
                                            <p:cond delay="0"/>
                                          </p:stCondLst>
                                        </p:cTn>
                                        <p:tgtEl>
                                          <p:spTgt spid="17"/>
                                        </p:tgtEl>
                                        <p:attrNameLst>
                                          <p:attrName>style.visibility</p:attrName>
                                        </p:attrNameLst>
                                      </p:cBhvr>
                                      <p:to>
                                        <p:strVal val="visible"/>
                                      </p:to>
                                    </p:set>
                                    <p:anim calcmode="lin" valueType="num">
                                      <p:cBhvr>
                                        <p:cTn id="23" dur="1000" fill="hold"/>
                                        <p:tgtEl>
                                          <p:spTgt spid="17"/>
                                        </p:tgtEl>
                                        <p:attrNameLst>
                                          <p:attrName>ppt_w</p:attrName>
                                        </p:attrNameLst>
                                      </p:cBhvr>
                                      <p:tavLst>
                                        <p:tav tm="0">
                                          <p:val>
                                            <p:strVal val="#ppt_w+.3"/>
                                          </p:val>
                                        </p:tav>
                                        <p:tav tm="100000">
                                          <p:val>
                                            <p:strVal val="#ppt_w"/>
                                          </p:val>
                                        </p:tav>
                                      </p:tavLst>
                                    </p:anim>
                                    <p:anim calcmode="lin" valueType="num">
                                      <p:cBhvr>
                                        <p:cTn id="24" dur="1000" fill="hold"/>
                                        <p:tgtEl>
                                          <p:spTgt spid="17"/>
                                        </p:tgtEl>
                                        <p:attrNameLst>
                                          <p:attrName>ppt_h</p:attrName>
                                        </p:attrNameLst>
                                      </p:cBhvr>
                                      <p:tavLst>
                                        <p:tav tm="0">
                                          <p:val>
                                            <p:strVal val="#ppt_h"/>
                                          </p:val>
                                        </p:tav>
                                        <p:tav tm="100000">
                                          <p:val>
                                            <p:strVal val="#ppt_h"/>
                                          </p:val>
                                        </p:tav>
                                      </p:tavLst>
                                    </p:anim>
                                    <p:animEffect transition="in" filter="fade">
                                      <p:cBhvr>
                                        <p:cTn id="25" dur="10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50" presetClass="entr" presetSubtype="0" decel="100000"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1000" fill="hold"/>
                                        <p:tgtEl>
                                          <p:spTgt spid="18"/>
                                        </p:tgtEl>
                                        <p:attrNameLst>
                                          <p:attrName>ppt_w</p:attrName>
                                        </p:attrNameLst>
                                      </p:cBhvr>
                                      <p:tavLst>
                                        <p:tav tm="0">
                                          <p:val>
                                            <p:strVal val="#ppt_w+.3"/>
                                          </p:val>
                                        </p:tav>
                                        <p:tav tm="100000">
                                          <p:val>
                                            <p:strVal val="#ppt_w"/>
                                          </p:val>
                                        </p:tav>
                                      </p:tavLst>
                                    </p:anim>
                                    <p:anim calcmode="lin" valueType="num">
                                      <p:cBhvr>
                                        <p:cTn id="31" dur="1000" fill="hold"/>
                                        <p:tgtEl>
                                          <p:spTgt spid="18"/>
                                        </p:tgtEl>
                                        <p:attrNameLst>
                                          <p:attrName>ppt_h</p:attrName>
                                        </p:attrNameLst>
                                      </p:cBhvr>
                                      <p:tavLst>
                                        <p:tav tm="0">
                                          <p:val>
                                            <p:strVal val="#ppt_h"/>
                                          </p:val>
                                        </p:tav>
                                        <p:tav tm="100000">
                                          <p:val>
                                            <p:strVal val="#ppt_h"/>
                                          </p:val>
                                        </p:tav>
                                      </p:tavLst>
                                    </p:anim>
                                    <p:animEffect transition="in" filter="fade">
                                      <p:cBhvr>
                                        <p:cTn id="32" dur="10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50" presetClass="entr" presetSubtype="0" decel="100000" fill="hold" grpId="0" nodeType="click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strVal val="#ppt_w+.3"/>
                                          </p:val>
                                        </p:tav>
                                        <p:tav tm="100000">
                                          <p:val>
                                            <p:strVal val="#ppt_w"/>
                                          </p:val>
                                        </p:tav>
                                      </p:tavLst>
                                    </p:anim>
                                    <p:anim calcmode="lin" valueType="num">
                                      <p:cBhvr>
                                        <p:cTn id="38" dur="1000" fill="hold"/>
                                        <p:tgtEl>
                                          <p:spTgt spid="20"/>
                                        </p:tgtEl>
                                        <p:attrNameLst>
                                          <p:attrName>ppt_h</p:attrName>
                                        </p:attrNameLst>
                                      </p:cBhvr>
                                      <p:tavLst>
                                        <p:tav tm="0">
                                          <p:val>
                                            <p:strVal val="#ppt_h"/>
                                          </p:val>
                                        </p:tav>
                                        <p:tav tm="100000">
                                          <p:val>
                                            <p:strVal val="#ppt_h"/>
                                          </p:val>
                                        </p:tav>
                                      </p:tavLst>
                                    </p:anim>
                                    <p:animEffect transition="in" filter="fade">
                                      <p:cBhvr>
                                        <p:cTn id="39" dur="1000"/>
                                        <p:tgtEl>
                                          <p:spTgt spid="20"/>
                                        </p:tgtEl>
                                      </p:cBhvr>
                                    </p:animEffect>
                                  </p:childTnLst>
                                </p:cTn>
                              </p:par>
                            </p:childTnLst>
                          </p:cTn>
                        </p:par>
                      </p:childTnLst>
                    </p:cTn>
                  </p:par>
                  <p:par>
                    <p:cTn id="40" fill="hold">
                      <p:stCondLst>
                        <p:cond delay="indefinite"/>
                      </p:stCondLst>
                      <p:childTnLst>
                        <p:par>
                          <p:cTn id="41" fill="hold">
                            <p:stCondLst>
                              <p:cond delay="0"/>
                            </p:stCondLst>
                            <p:childTnLst>
                              <p:par>
                                <p:cTn id="42" presetID="50" presetClass="entr" presetSubtype="0" decel="100000"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1000" fill="hold"/>
                                        <p:tgtEl>
                                          <p:spTgt spid="21"/>
                                        </p:tgtEl>
                                        <p:attrNameLst>
                                          <p:attrName>ppt_w</p:attrName>
                                        </p:attrNameLst>
                                      </p:cBhvr>
                                      <p:tavLst>
                                        <p:tav tm="0">
                                          <p:val>
                                            <p:strVal val="#ppt_w+.3"/>
                                          </p:val>
                                        </p:tav>
                                        <p:tav tm="100000">
                                          <p:val>
                                            <p:strVal val="#ppt_w"/>
                                          </p:val>
                                        </p:tav>
                                      </p:tavLst>
                                    </p:anim>
                                    <p:anim calcmode="lin" valueType="num">
                                      <p:cBhvr>
                                        <p:cTn id="45" dur="1000" fill="hold"/>
                                        <p:tgtEl>
                                          <p:spTgt spid="21"/>
                                        </p:tgtEl>
                                        <p:attrNameLst>
                                          <p:attrName>ppt_h</p:attrName>
                                        </p:attrNameLst>
                                      </p:cBhvr>
                                      <p:tavLst>
                                        <p:tav tm="0">
                                          <p:val>
                                            <p:strVal val="#ppt_h"/>
                                          </p:val>
                                        </p:tav>
                                        <p:tav tm="100000">
                                          <p:val>
                                            <p:strVal val="#ppt_h"/>
                                          </p:val>
                                        </p:tav>
                                      </p:tavLst>
                                    </p:anim>
                                    <p:animEffect transition="in" filter="fade">
                                      <p:cBhvr>
                                        <p:cTn id="46" dur="1000"/>
                                        <p:tgtEl>
                                          <p:spTgt spid="21"/>
                                        </p:tgtEl>
                                      </p:cBhvr>
                                    </p:animEffect>
                                  </p:childTnLst>
                                </p:cTn>
                              </p:par>
                            </p:childTnLst>
                          </p:cTn>
                        </p:par>
                      </p:childTnLst>
                    </p:cTn>
                  </p:par>
                  <p:par>
                    <p:cTn id="47" fill="hold">
                      <p:stCondLst>
                        <p:cond delay="indefinite"/>
                      </p:stCondLst>
                      <p:childTnLst>
                        <p:par>
                          <p:cTn id="48" fill="hold">
                            <p:stCondLst>
                              <p:cond delay="0"/>
                            </p:stCondLst>
                            <p:childTnLst>
                              <p:par>
                                <p:cTn id="49" presetID="50" presetClass="entr" presetSubtype="0" decel="100000" fill="hold" grpId="0" nodeType="click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1000" fill="hold"/>
                                        <p:tgtEl>
                                          <p:spTgt spid="25"/>
                                        </p:tgtEl>
                                        <p:attrNameLst>
                                          <p:attrName>ppt_w</p:attrName>
                                        </p:attrNameLst>
                                      </p:cBhvr>
                                      <p:tavLst>
                                        <p:tav tm="0">
                                          <p:val>
                                            <p:strVal val="#ppt_w+.3"/>
                                          </p:val>
                                        </p:tav>
                                        <p:tav tm="100000">
                                          <p:val>
                                            <p:strVal val="#ppt_w"/>
                                          </p:val>
                                        </p:tav>
                                      </p:tavLst>
                                    </p:anim>
                                    <p:anim calcmode="lin" valueType="num">
                                      <p:cBhvr>
                                        <p:cTn id="52" dur="1000" fill="hold"/>
                                        <p:tgtEl>
                                          <p:spTgt spid="25"/>
                                        </p:tgtEl>
                                        <p:attrNameLst>
                                          <p:attrName>ppt_h</p:attrName>
                                        </p:attrNameLst>
                                      </p:cBhvr>
                                      <p:tavLst>
                                        <p:tav tm="0">
                                          <p:val>
                                            <p:strVal val="#ppt_h"/>
                                          </p:val>
                                        </p:tav>
                                        <p:tav tm="100000">
                                          <p:val>
                                            <p:strVal val="#ppt_h"/>
                                          </p:val>
                                        </p:tav>
                                      </p:tavLst>
                                    </p:anim>
                                    <p:animEffect transition="in" filter="fade">
                                      <p:cBhvr>
                                        <p:cTn id="53" dur="1000"/>
                                        <p:tgtEl>
                                          <p:spTgt spid="25"/>
                                        </p:tgtEl>
                                      </p:cBhvr>
                                    </p:animEffect>
                                  </p:childTnLst>
                                </p:cTn>
                              </p:par>
                            </p:childTnLst>
                          </p:cTn>
                        </p:par>
                      </p:childTnLst>
                    </p:cTn>
                  </p:par>
                  <p:par>
                    <p:cTn id="54" fill="hold">
                      <p:stCondLst>
                        <p:cond delay="indefinite"/>
                      </p:stCondLst>
                      <p:childTnLst>
                        <p:par>
                          <p:cTn id="55" fill="hold">
                            <p:stCondLst>
                              <p:cond delay="0"/>
                            </p:stCondLst>
                            <p:childTnLst>
                              <p:par>
                                <p:cTn id="56" presetID="49" presetClass="entr" presetSubtype="0" decel="100000" fill="hold" nodeType="click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p:cTn id="58" dur="500" fill="hold"/>
                                        <p:tgtEl>
                                          <p:spTgt spid="16"/>
                                        </p:tgtEl>
                                        <p:attrNameLst>
                                          <p:attrName>ppt_w</p:attrName>
                                        </p:attrNameLst>
                                      </p:cBhvr>
                                      <p:tavLst>
                                        <p:tav tm="0">
                                          <p:val>
                                            <p:fltVal val="0"/>
                                          </p:val>
                                        </p:tav>
                                        <p:tav tm="100000">
                                          <p:val>
                                            <p:strVal val="#ppt_w"/>
                                          </p:val>
                                        </p:tav>
                                      </p:tavLst>
                                    </p:anim>
                                    <p:anim calcmode="lin" valueType="num">
                                      <p:cBhvr>
                                        <p:cTn id="59" dur="500" fill="hold"/>
                                        <p:tgtEl>
                                          <p:spTgt spid="16"/>
                                        </p:tgtEl>
                                        <p:attrNameLst>
                                          <p:attrName>ppt_h</p:attrName>
                                        </p:attrNameLst>
                                      </p:cBhvr>
                                      <p:tavLst>
                                        <p:tav tm="0">
                                          <p:val>
                                            <p:fltVal val="0"/>
                                          </p:val>
                                        </p:tav>
                                        <p:tav tm="100000">
                                          <p:val>
                                            <p:strVal val="#ppt_h"/>
                                          </p:val>
                                        </p:tav>
                                      </p:tavLst>
                                    </p:anim>
                                    <p:anim calcmode="lin" valueType="num">
                                      <p:cBhvr>
                                        <p:cTn id="60" dur="500" fill="hold"/>
                                        <p:tgtEl>
                                          <p:spTgt spid="16"/>
                                        </p:tgtEl>
                                        <p:attrNameLst>
                                          <p:attrName>style.rotation</p:attrName>
                                        </p:attrNameLst>
                                      </p:cBhvr>
                                      <p:tavLst>
                                        <p:tav tm="0">
                                          <p:val>
                                            <p:fltVal val="360"/>
                                          </p:val>
                                        </p:tav>
                                        <p:tav tm="100000">
                                          <p:val>
                                            <p:fltVal val="0"/>
                                          </p:val>
                                        </p:tav>
                                      </p:tavLst>
                                    </p:anim>
                                    <p:animEffect transition="in" filter="fade">
                                      <p:cBhvr>
                                        <p:cTn id="61" dur="500"/>
                                        <p:tgtEl>
                                          <p:spTgt spid="16"/>
                                        </p:tgtEl>
                                      </p:cBhvr>
                                    </p:animEffect>
                                  </p:childTnLst>
                                </p:cTn>
                              </p:par>
                            </p:childTnLst>
                          </p:cTn>
                        </p:par>
                      </p:childTnLst>
                    </p:cTn>
                  </p:par>
                  <p:par>
                    <p:cTn id="62" fill="hold">
                      <p:stCondLst>
                        <p:cond delay="indefinite"/>
                      </p:stCondLst>
                      <p:childTnLst>
                        <p:par>
                          <p:cTn id="63" fill="hold">
                            <p:stCondLst>
                              <p:cond delay="0"/>
                            </p:stCondLst>
                            <p:childTnLst>
                              <p:par>
                                <p:cTn id="64" presetID="49" presetClass="entr" presetSubtype="0" decel="100000" fill="hold" nodeType="click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p:cTn id="66" dur="500" fill="hold"/>
                                        <p:tgtEl>
                                          <p:spTgt spid="19"/>
                                        </p:tgtEl>
                                        <p:attrNameLst>
                                          <p:attrName>ppt_w</p:attrName>
                                        </p:attrNameLst>
                                      </p:cBhvr>
                                      <p:tavLst>
                                        <p:tav tm="0">
                                          <p:val>
                                            <p:fltVal val="0"/>
                                          </p:val>
                                        </p:tav>
                                        <p:tav tm="100000">
                                          <p:val>
                                            <p:strVal val="#ppt_w"/>
                                          </p:val>
                                        </p:tav>
                                      </p:tavLst>
                                    </p:anim>
                                    <p:anim calcmode="lin" valueType="num">
                                      <p:cBhvr>
                                        <p:cTn id="67" dur="500" fill="hold"/>
                                        <p:tgtEl>
                                          <p:spTgt spid="19"/>
                                        </p:tgtEl>
                                        <p:attrNameLst>
                                          <p:attrName>ppt_h</p:attrName>
                                        </p:attrNameLst>
                                      </p:cBhvr>
                                      <p:tavLst>
                                        <p:tav tm="0">
                                          <p:val>
                                            <p:fltVal val="0"/>
                                          </p:val>
                                        </p:tav>
                                        <p:tav tm="100000">
                                          <p:val>
                                            <p:strVal val="#ppt_h"/>
                                          </p:val>
                                        </p:tav>
                                      </p:tavLst>
                                    </p:anim>
                                    <p:anim calcmode="lin" valueType="num">
                                      <p:cBhvr>
                                        <p:cTn id="68" dur="500" fill="hold"/>
                                        <p:tgtEl>
                                          <p:spTgt spid="19"/>
                                        </p:tgtEl>
                                        <p:attrNameLst>
                                          <p:attrName>style.rotation</p:attrName>
                                        </p:attrNameLst>
                                      </p:cBhvr>
                                      <p:tavLst>
                                        <p:tav tm="0">
                                          <p:val>
                                            <p:fltVal val="360"/>
                                          </p:val>
                                        </p:tav>
                                        <p:tav tm="100000">
                                          <p:val>
                                            <p:fltVal val="0"/>
                                          </p:val>
                                        </p:tav>
                                      </p:tavLst>
                                    </p:anim>
                                    <p:animEffect transition="in" filter="fade">
                                      <p:cBhvr>
                                        <p:cTn id="69" dur="500"/>
                                        <p:tgtEl>
                                          <p:spTgt spid="19"/>
                                        </p:tgtEl>
                                      </p:cBhvr>
                                    </p:animEffect>
                                  </p:childTnLst>
                                </p:cTn>
                              </p:par>
                            </p:childTnLst>
                          </p:cTn>
                        </p:par>
                      </p:childTnLst>
                    </p:cTn>
                  </p:par>
                  <p:par>
                    <p:cTn id="70" fill="hold">
                      <p:stCondLst>
                        <p:cond delay="indefinite"/>
                      </p:stCondLst>
                      <p:childTnLst>
                        <p:par>
                          <p:cTn id="71" fill="hold">
                            <p:stCondLst>
                              <p:cond delay="0"/>
                            </p:stCondLst>
                            <p:childTnLst>
                              <p:par>
                                <p:cTn id="72" presetID="49" presetClass="entr" presetSubtype="0" decel="100000" fill="hold" nodeType="click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p:cTn id="74" dur="500" fill="hold"/>
                                        <p:tgtEl>
                                          <p:spTgt spid="22"/>
                                        </p:tgtEl>
                                        <p:attrNameLst>
                                          <p:attrName>ppt_w</p:attrName>
                                        </p:attrNameLst>
                                      </p:cBhvr>
                                      <p:tavLst>
                                        <p:tav tm="0">
                                          <p:val>
                                            <p:fltVal val="0"/>
                                          </p:val>
                                        </p:tav>
                                        <p:tav tm="100000">
                                          <p:val>
                                            <p:strVal val="#ppt_w"/>
                                          </p:val>
                                        </p:tav>
                                      </p:tavLst>
                                    </p:anim>
                                    <p:anim calcmode="lin" valueType="num">
                                      <p:cBhvr>
                                        <p:cTn id="75" dur="500" fill="hold"/>
                                        <p:tgtEl>
                                          <p:spTgt spid="22"/>
                                        </p:tgtEl>
                                        <p:attrNameLst>
                                          <p:attrName>ppt_h</p:attrName>
                                        </p:attrNameLst>
                                      </p:cBhvr>
                                      <p:tavLst>
                                        <p:tav tm="0">
                                          <p:val>
                                            <p:fltVal val="0"/>
                                          </p:val>
                                        </p:tav>
                                        <p:tav tm="100000">
                                          <p:val>
                                            <p:strVal val="#ppt_h"/>
                                          </p:val>
                                        </p:tav>
                                      </p:tavLst>
                                    </p:anim>
                                    <p:anim calcmode="lin" valueType="num">
                                      <p:cBhvr>
                                        <p:cTn id="76" dur="500" fill="hold"/>
                                        <p:tgtEl>
                                          <p:spTgt spid="22"/>
                                        </p:tgtEl>
                                        <p:attrNameLst>
                                          <p:attrName>style.rotation</p:attrName>
                                        </p:attrNameLst>
                                      </p:cBhvr>
                                      <p:tavLst>
                                        <p:tav tm="0">
                                          <p:val>
                                            <p:fltVal val="360"/>
                                          </p:val>
                                        </p:tav>
                                        <p:tav tm="100000">
                                          <p:val>
                                            <p:fltVal val="0"/>
                                          </p:val>
                                        </p:tav>
                                      </p:tavLst>
                                    </p:anim>
                                    <p:animEffect transition="in" filter="fade">
                                      <p:cBhvr>
                                        <p:cTn id="7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17" grpId="0"/>
      <p:bldP spid="18" grpId="0"/>
      <p:bldP spid="20" grpId="0"/>
      <p:bldP spid="21"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nuclaire-en-chine.jpg"/>
          <p:cNvPicPr>
            <a:picLocks noChangeAspect="1"/>
          </p:cNvPicPr>
          <p:nvPr/>
        </p:nvPicPr>
        <p:blipFill>
          <a:blip r:embed="rId2" cstate="print"/>
          <a:stretch>
            <a:fillRect/>
          </a:stretch>
        </p:blipFill>
        <p:spPr>
          <a:xfrm>
            <a:off x="-1" y="0"/>
            <a:ext cx="9144001" cy="6858000"/>
          </a:xfrm>
          <a:prstGeom prst="rect">
            <a:avLst/>
          </a:prstGeom>
        </p:spPr>
      </p:pic>
      <p:sp>
        <p:nvSpPr>
          <p:cNvPr id="2" name="Titre 1"/>
          <p:cNvSpPr>
            <a:spLocks noGrp="1"/>
          </p:cNvSpPr>
          <p:nvPr>
            <p:ph type="title"/>
          </p:nvPr>
        </p:nvSpPr>
        <p:spPr/>
        <p:txBody>
          <a:bodyPr/>
          <a:lstStyle/>
          <a:p>
            <a:r>
              <a:rPr lang="fr-FR" u="sng" dirty="0" smtClean="0">
                <a:solidFill>
                  <a:schemeClr val="accent2"/>
                </a:solidFill>
              </a:rPr>
              <a:t>Partie 1:</a:t>
            </a:r>
            <a:r>
              <a:rPr lang="fr-FR" dirty="0" smtClean="0">
                <a:solidFill>
                  <a:schemeClr val="accent2"/>
                </a:solidFill>
              </a:rPr>
              <a:t> l’énergie nucléaire</a:t>
            </a:r>
            <a:endParaRPr lang="fr-FR" dirty="0">
              <a:solidFill>
                <a:schemeClr val="accent2"/>
              </a:solidFill>
            </a:endParaRPr>
          </a:p>
        </p:txBody>
      </p:sp>
      <p:sp>
        <p:nvSpPr>
          <p:cNvPr id="3" name="Espace réservé du contenu 2"/>
          <p:cNvSpPr>
            <a:spLocks noGrp="1"/>
          </p:cNvSpPr>
          <p:nvPr>
            <p:ph idx="1"/>
          </p:nvPr>
        </p:nvSpPr>
        <p:spPr/>
        <p:txBody>
          <a:bodyPr>
            <a:normAutofit fontScale="92500" lnSpcReduction="20000"/>
          </a:bodyPr>
          <a:lstStyle/>
          <a:p>
            <a:r>
              <a:rPr lang="fr-FR" dirty="0" smtClean="0">
                <a:solidFill>
                  <a:schemeClr val="accent3"/>
                </a:solidFill>
                <a:latin typeface="Gabriola" pitchFamily="82" charset="0"/>
              </a:rPr>
              <a:t>Pourquoi utilisons-nous l’énergie nucléaire? Sommes-nous dépendant d’elle? Est-elle dangereuse pour les hommes ou pour l’environnement?</a:t>
            </a:r>
          </a:p>
          <a:p>
            <a:endParaRPr lang="fr-FR" dirty="0" smtClean="0">
              <a:solidFill>
                <a:schemeClr val="accent3"/>
              </a:solidFill>
              <a:latin typeface="Gabriola" pitchFamily="82" charset="0"/>
            </a:endParaRPr>
          </a:p>
          <a:p>
            <a:pPr>
              <a:buNone/>
            </a:pPr>
            <a:endParaRPr lang="fr-FR" dirty="0">
              <a:solidFill>
                <a:schemeClr val="accent3"/>
              </a:solidFill>
              <a:latin typeface="Gabriola" pitchFamily="82" charset="0"/>
            </a:endParaRPr>
          </a:p>
          <a:p>
            <a:pPr>
              <a:buNone/>
            </a:pPr>
            <a:r>
              <a:rPr lang="fr-FR" dirty="0" smtClean="0">
                <a:solidFill>
                  <a:schemeClr val="accent3"/>
                </a:solidFill>
                <a:latin typeface="Gabriola" pitchFamily="82" charset="0"/>
              </a:rPr>
              <a:t>     </a:t>
            </a:r>
            <a:r>
              <a:rPr lang="fr-FR" dirty="0" smtClean="0">
                <a:latin typeface="Gabriola" pitchFamily="82" charset="0"/>
              </a:rPr>
              <a:t>A/ </a:t>
            </a:r>
            <a:r>
              <a:rPr lang="fr-FR" u="sng" dirty="0" smtClean="0">
                <a:latin typeface="Gabriola" pitchFamily="82" charset="0"/>
              </a:rPr>
              <a:t>A la base de l’énergie nucléaire.</a:t>
            </a:r>
            <a:endParaRPr lang="fr-FR" u="sng" dirty="0">
              <a:latin typeface="Gabriola" pitchFamily="82" charset="0"/>
            </a:endParaRPr>
          </a:p>
          <a:p>
            <a:pPr>
              <a:buNone/>
            </a:pPr>
            <a:r>
              <a:rPr lang="fr-FR" dirty="0" smtClean="0">
                <a:solidFill>
                  <a:schemeClr val="accent3"/>
                </a:solidFill>
                <a:latin typeface="Gabriola" pitchFamily="82" charset="0"/>
              </a:rPr>
              <a:t>    </a:t>
            </a:r>
            <a:r>
              <a:rPr lang="fr-FR" dirty="0" smtClean="0">
                <a:solidFill>
                  <a:schemeClr val="accent1"/>
                </a:solidFill>
                <a:latin typeface="Gabriola" pitchFamily="82" charset="0"/>
              </a:rPr>
              <a:t>l’énergie appelée « nucléaire » vient </a:t>
            </a:r>
            <a:r>
              <a:rPr lang="fr-FR" smtClean="0">
                <a:solidFill>
                  <a:schemeClr val="accent1"/>
                </a:solidFill>
                <a:latin typeface="Gabriola" pitchFamily="82" charset="0"/>
              </a:rPr>
              <a:t>d’un minerait </a:t>
            </a:r>
            <a:r>
              <a:rPr lang="fr-FR" dirty="0" smtClean="0">
                <a:solidFill>
                  <a:schemeClr val="accent1"/>
                </a:solidFill>
                <a:latin typeface="Gabriola" pitchFamily="82" charset="0"/>
              </a:rPr>
              <a:t>nommé « uranium » qui s’extrait via des puits souterrains ou sous-marin. C’est en 1789 que le chimiste prussien Klaproth découvre l'Uranium</a:t>
            </a:r>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428596" y="285728"/>
            <a:ext cx="7929618" cy="1323439"/>
          </a:xfrm>
          <a:prstGeom prst="rect">
            <a:avLst/>
          </a:prstGeom>
          <a:noFill/>
        </p:spPr>
        <p:txBody>
          <a:bodyPr wrap="square" rtlCol="0">
            <a:spAutoFit/>
          </a:bodyPr>
          <a:lstStyle/>
          <a:p>
            <a:r>
              <a:rPr lang="fr-FR" sz="2000" dirty="0" smtClean="0">
                <a:latin typeface="Gabriola" pitchFamily="82" charset="0"/>
              </a:rPr>
              <a:t>De cette découverte sera  inventé l’énergie nucléaire, ceci sera aussi une révolution, pour cause aujourd’hui le monde compte </a:t>
            </a:r>
            <a:r>
              <a:rPr lang="fr-FR" sz="2000" b="1" dirty="0" smtClean="0">
                <a:latin typeface="Gabriola" pitchFamily="82" charset="0"/>
              </a:rPr>
              <a:t>437 réacteurs nucléaires </a:t>
            </a:r>
            <a:r>
              <a:rPr lang="fr-FR" sz="2000" dirty="0" smtClean="0">
                <a:latin typeface="Gabriola" pitchFamily="82" charset="0"/>
              </a:rPr>
              <a:t>qui produisent </a:t>
            </a:r>
            <a:r>
              <a:rPr lang="fr-FR" sz="2000" b="1" dirty="0" smtClean="0">
                <a:latin typeface="Gabriola" pitchFamily="82" charset="0"/>
              </a:rPr>
              <a:t>16% </a:t>
            </a:r>
            <a:r>
              <a:rPr lang="fr-FR" sz="2000" dirty="0" smtClean="0">
                <a:latin typeface="Gabriola" pitchFamily="82" charset="0"/>
              </a:rPr>
              <a:t>de</a:t>
            </a:r>
            <a:r>
              <a:rPr lang="fr-FR" sz="2000" b="1" dirty="0" smtClean="0">
                <a:latin typeface="Gabriola" pitchFamily="82" charset="0"/>
              </a:rPr>
              <a:t> </a:t>
            </a:r>
            <a:r>
              <a:rPr lang="fr-FR" sz="2000" dirty="0" smtClean="0">
                <a:latin typeface="Gabriola" pitchFamily="82" charset="0"/>
              </a:rPr>
              <a:t>l’électricité mondial dans </a:t>
            </a:r>
            <a:r>
              <a:rPr lang="fr-FR" sz="2000" b="1" dirty="0" smtClean="0">
                <a:latin typeface="Gabriola" pitchFamily="82" charset="0"/>
              </a:rPr>
              <a:t>32 pays </a:t>
            </a:r>
            <a:r>
              <a:rPr lang="fr-FR" sz="2000" dirty="0" smtClean="0">
                <a:latin typeface="Gabriola" pitchFamily="82" charset="0"/>
              </a:rPr>
              <a:t>différents. La France est le deuxième pays de production de l’énergie nucléaire. En France notre électricité est produite à </a:t>
            </a:r>
            <a:r>
              <a:rPr lang="fr-FR" sz="2000" b="1" dirty="0" smtClean="0">
                <a:latin typeface="Gabriola" pitchFamily="82" charset="0"/>
              </a:rPr>
              <a:t>78,4%</a:t>
            </a:r>
            <a:r>
              <a:rPr lang="fr-FR" sz="2000" dirty="0" smtClean="0"/>
              <a:t> </a:t>
            </a:r>
            <a:r>
              <a:rPr lang="fr-FR" sz="2000" dirty="0" smtClean="0">
                <a:latin typeface="Gabriola" pitchFamily="82" charset="0"/>
              </a:rPr>
              <a:t>par le nucléaire, ce qui est énorme.</a:t>
            </a:r>
            <a:endParaRPr lang="fr-FR" sz="2000" dirty="0">
              <a:latin typeface="Gabriola" pitchFamily="82" charset="0"/>
            </a:endParaRPr>
          </a:p>
        </p:txBody>
      </p:sp>
      <p:pic>
        <p:nvPicPr>
          <p:cNvPr id="1026" name="Picture 2"/>
          <p:cNvPicPr>
            <a:picLocks noChangeAspect="1" noChangeArrowheads="1"/>
          </p:cNvPicPr>
          <p:nvPr/>
        </p:nvPicPr>
        <p:blipFill>
          <a:blip r:embed="rId2" cstate="print"/>
          <a:srcRect/>
          <a:stretch>
            <a:fillRect/>
          </a:stretch>
        </p:blipFill>
        <p:spPr bwMode="auto">
          <a:xfrm>
            <a:off x="785786" y="1643050"/>
            <a:ext cx="7286676" cy="4715586"/>
          </a:xfrm>
          <a:prstGeom prst="rect">
            <a:avLst/>
          </a:prstGeom>
          <a:noFill/>
          <a:ln w="9525">
            <a:noFill/>
            <a:miter lim="800000"/>
            <a:headEnd/>
            <a:tailEnd/>
          </a:ln>
          <a:effectLst/>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ppt_w</p:attrName>
                                        </p:attrNameLst>
                                      </p:cBhvr>
                                      <p:tavLst>
                                        <p:tav tm="0">
                                          <p:val>
                                            <p:fltVal val="0"/>
                                          </p:val>
                                        </p:tav>
                                        <p:tav tm="100000">
                                          <p:val>
                                            <p:strVal val="#ppt_w"/>
                                          </p:val>
                                        </p:tav>
                                      </p:tavLst>
                                    </p:anim>
                                    <p:anim calcmode="lin" valueType="num">
                                      <p:cBhvr>
                                        <p:cTn id="8" dur="500" fill="hold"/>
                                        <p:tgtEl>
                                          <p:spTgt spid="1026"/>
                                        </p:tgtEl>
                                        <p:attrNameLst>
                                          <p:attrName>ppt_h</p:attrName>
                                        </p:attrNameLst>
                                      </p:cBhvr>
                                      <p:tavLst>
                                        <p:tav tm="0">
                                          <p:val>
                                            <p:fltVal val="0"/>
                                          </p:val>
                                        </p:tav>
                                        <p:tav tm="100000">
                                          <p:val>
                                            <p:strVal val="#ppt_h"/>
                                          </p:val>
                                        </p:tav>
                                      </p:tavLst>
                                    </p:anim>
                                    <p:anim calcmode="lin" valueType="num">
                                      <p:cBhvr>
                                        <p:cTn id="9" dur="500" fill="hold"/>
                                        <p:tgtEl>
                                          <p:spTgt spid="1026"/>
                                        </p:tgtEl>
                                        <p:attrNameLst>
                                          <p:attrName>style.rotation</p:attrName>
                                        </p:attrNameLst>
                                      </p:cBhvr>
                                      <p:tavLst>
                                        <p:tav tm="0">
                                          <p:val>
                                            <p:fltVal val="360"/>
                                          </p:val>
                                        </p:tav>
                                        <p:tav tm="100000">
                                          <p:val>
                                            <p:fltVal val="0"/>
                                          </p:val>
                                        </p:tav>
                                      </p:tavLst>
                                    </p:anim>
                                    <p:animEffect transition="in" filter="fade">
                                      <p:cBhvr>
                                        <p:cTn id="10"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reacteur.jpg"/>
          <p:cNvPicPr>
            <a:picLocks noChangeAspect="1"/>
          </p:cNvPicPr>
          <p:nvPr/>
        </p:nvPicPr>
        <p:blipFill>
          <a:blip r:embed="rId2" cstate="print"/>
          <a:stretch>
            <a:fillRect/>
          </a:stretch>
        </p:blipFill>
        <p:spPr>
          <a:xfrm>
            <a:off x="4056" y="0"/>
            <a:ext cx="9139944" cy="6858000"/>
          </a:xfrm>
          <a:prstGeom prst="rect">
            <a:avLst/>
          </a:prstGeom>
        </p:spPr>
      </p:pic>
      <p:sp>
        <p:nvSpPr>
          <p:cNvPr id="3" name="Sous-titre 2"/>
          <p:cNvSpPr>
            <a:spLocks noGrp="1"/>
          </p:cNvSpPr>
          <p:nvPr>
            <p:ph type="subTitle" idx="1"/>
          </p:nvPr>
        </p:nvSpPr>
        <p:spPr>
          <a:xfrm>
            <a:off x="357158" y="1357298"/>
            <a:ext cx="7643866" cy="2571768"/>
          </a:xfrm>
          <a:ln/>
        </p:spPr>
        <p:style>
          <a:lnRef idx="1">
            <a:schemeClr val="accent1"/>
          </a:lnRef>
          <a:fillRef idx="2">
            <a:schemeClr val="accent1"/>
          </a:fillRef>
          <a:effectRef idx="1">
            <a:schemeClr val="accent1"/>
          </a:effectRef>
          <a:fontRef idx="minor">
            <a:schemeClr val="dk1"/>
          </a:fontRef>
        </p:style>
        <p:txBody>
          <a:bodyPr>
            <a:normAutofit fontScale="85000" lnSpcReduction="20000"/>
          </a:bodyPr>
          <a:lstStyle/>
          <a:p>
            <a:r>
              <a:rPr lang="fr-FR" dirty="0" smtClean="0">
                <a:solidFill>
                  <a:schemeClr val="tx1"/>
                </a:solidFill>
                <a:latin typeface="Gabriola" pitchFamily="82" charset="0"/>
              </a:rPr>
              <a:t>En France comme dans le monde, nous nous sommes appropriés cette énergie en construisant toujours plus de centrales et en sommes devenus dépendant car depuis des dizaines d’années, cette même énergie nommée nucléaire produit avec une grande facilité notre électricité en grand nombre. Aujourd’hui cette énergie pose de graves problèmes environnementaux et les associations formées contre cela luttent pour faire remplacer et disparaitre le nucléaire.</a:t>
            </a:r>
            <a:endParaRPr lang="fr-FR" dirty="0">
              <a:solidFill>
                <a:schemeClr val="tx1"/>
              </a:solidFill>
              <a:latin typeface="Gabriola" pitchFamily="82" charset="0"/>
            </a:endParaRPr>
          </a:p>
        </p:txBody>
      </p:sp>
      <p:sp>
        <p:nvSpPr>
          <p:cNvPr id="4" name="ZoneTexte 3"/>
          <p:cNvSpPr txBox="1"/>
          <p:nvPr/>
        </p:nvSpPr>
        <p:spPr>
          <a:xfrm>
            <a:off x="571472" y="571480"/>
            <a:ext cx="2071702" cy="523220"/>
          </a:xfrm>
          <a:prstGeom prst="rect">
            <a:avLst/>
          </a:prstGeom>
          <a:noFill/>
        </p:spPr>
        <p:txBody>
          <a:bodyPr wrap="square" rtlCol="0">
            <a:spAutoFit/>
          </a:bodyPr>
          <a:lstStyle/>
          <a:p>
            <a:r>
              <a:rPr lang="fr-FR" sz="2800" u="sng" dirty="0" smtClean="0">
                <a:solidFill>
                  <a:schemeClr val="tx1">
                    <a:lumMod val="50000"/>
                    <a:lumOff val="50000"/>
                  </a:schemeClr>
                </a:solidFill>
                <a:latin typeface="Gabriola" pitchFamily="82" charset="0"/>
              </a:rPr>
              <a:t>Conclusion</a:t>
            </a:r>
            <a:r>
              <a:rPr lang="fr-FR" sz="2800" u="sng" dirty="0" smtClean="0">
                <a:solidFill>
                  <a:schemeClr val="tx1">
                    <a:lumMod val="50000"/>
                    <a:lumOff val="50000"/>
                  </a:schemeClr>
                </a:solidFill>
              </a:rPr>
              <a:t>:</a:t>
            </a:r>
            <a:endParaRPr lang="fr-FR" sz="2800" u="sng" dirty="0">
              <a:solidFill>
                <a:schemeClr val="tx1">
                  <a:lumMod val="50000"/>
                  <a:lumOff val="50000"/>
                </a:schemeClr>
              </a:solidFill>
            </a:endParaRPr>
          </a:p>
        </p:txBody>
      </p:sp>
      <p:sp>
        <p:nvSpPr>
          <p:cNvPr id="6" name="ZoneTexte 5"/>
          <p:cNvSpPr txBox="1"/>
          <p:nvPr/>
        </p:nvSpPr>
        <p:spPr>
          <a:xfrm>
            <a:off x="251520" y="5733256"/>
            <a:ext cx="5929354" cy="954107"/>
          </a:xfrm>
          <a:prstGeom prst="rect">
            <a:avLst/>
          </a:prstGeom>
          <a:noFill/>
        </p:spPr>
        <p:txBody>
          <a:bodyPr wrap="square" rtlCol="0">
            <a:spAutoFit/>
          </a:bodyPr>
          <a:lstStyle/>
          <a:p>
            <a:r>
              <a:rPr lang="fr-FR" sz="2800" dirty="0" smtClean="0">
                <a:solidFill>
                  <a:schemeClr val="accent3"/>
                </a:solidFill>
                <a:latin typeface="Gabriola" pitchFamily="82" charset="0"/>
              </a:rPr>
              <a:t>Quelles sont les problèmes causés par l’énergie nucléaire?</a:t>
            </a:r>
            <a:endParaRPr lang="fr-FR" sz="2800" dirty="0">
              <a:solidFill>
                <a:schemeClr val="accent3"/>
              </a:solidFill>
              <a:latin typeface="Gabriola" pitchFamily="82" charset="0"/>
            </a:endParaRPr>
          </a:p>
        </p:txBody>
      </p:sp>
      <p:sp>
        <p:nvSpPr>
          <p:cNvPr id="8" name="ZoneTexte 7"/>
          <p:cNvSpPr txBox="1"/>
          <p:nvPr/>
        </p:nvSpPr>
        <p:spPr>
          <a:xfrm>
            <a:off x="611560" y="4365104"/>
            <a:ext cx="4643470" cy="523220"/>
          </a:xfrm>
          <a:prstGeom prst="rect">
            <a:avLst/>
          </a:prstGeom>
          <a:noFill/>
        </p:spPr>
        <p:txBody>
          <a:bodyPr wrap="square" rtlCol="0">
            <a:spAutoFit/>
          </a:bodyPr>
          <a:lstStyle/>
          <a:p>
            <a:r>
              <a:rPr lang="fr-FR" sz="2800" dirty="0" smtClean="0">
                <a:latin typeface="Gabriola" pitchFamily="82" charset="0"/>
              </a:rPr>
              <a:t>B/ </a:t>
            </a:r>
            <a:r>
              <a:rPr lang="fr-FR" sz="2800" u="sng" dirty="0" smtClean="0">
                <a:latin typeface="Gabriola" pitchFamily="82" charset="0"/>
              </a:rPr>
              <a:t>une énergie dévastatrice </a:t>
            </a:r>
            <a:endParaRPr lang="fr-FR" sz="2800" u="sng" dirty="0">
              <a:latin typeface="Gabriola" pitchFamily="82"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strips(downLeft)">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5"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5" dur="1000" fill="hold"/>
                                        <p:tgtEl>
                                          <p:spTgt spid="6"/>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6" grpId="0"/>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385471.jpg"/>
          <p:cNvPicPr>
            <a:picLocks noChangeAspect="1"/>
          </p:cNvPicPr>
          <p:nvPr/>
        </p:nvPicPr>
        <p:blipFill>
          <a:blip r:embed="rId2" cstate="print"/>
          <a:stretch>
            <a:fillRect/>
          </a:stretch>
        </p:blipFill>
        <p:spPr>
          <a:xfrm>
            <a:off x="0" y="0"/>
            <a:ext cx="9144000" cy="6858000"/>
          </a:xfrm>
          <a:prstGeom prst="rect">
            <a:avLst/>
          </a:prstGeom>
        </p:spPr>
      </p:pic>
      <p:sp>
        <p:nvSpPr>
          <p:cNvPr id="8" name="ZoneTexte 7"/>
          <p:cNvSpPr txBox="1"/>
          <p:nvPr/>
        </p:nvSpPr>
        <p:spPr>
          <a:xfrm>
            <a:off x="714348" y="142852"/>
            <a:ext cx="7929618" cy="1846659"/>
          </a:xfrm>
          <a:prstGeom prst="rect">
            <a:avLst/>
          </a:prstGeom>
          <a:noFill/>
        </p:spPr>
        <p:txBody>
          <a:bodyPr wrap="square" rtlCol="0">
            <a:spAutoFit/>
          </a:bodyPr>
          <a:lstStyle/>
          <a:p>
            <a:endParaRPr lang="fr-FR" u="sng" dirty="0" smtClean="0"/>
          </a:p>
          <a:p>
            <a:r>
              <a:rPr lang="fr-FR" sz="2400" u="sng" dirty="0" smtClean="0">
                <a:solidFill>
                  <a:schemeClr val="bg1"/>
                </a:solidFill>
                <a:latin typeface="Gabriola" pitchFamily="82" charset="0"/>
              </a:rPr>
              <a:t>Radioactivité:</a:t>
            </a:r>
            <a:r>
              <a:rPr lang="fr-FR" sz="2400" dirty="0" smtClean="0">
                <a:solidFill>
                  <a:schemeClr val="bg1"/>
                </a:solidFill>
                <a:latin typeface="Gabriola" pitchFamily="82" charset="0"/>
              </a:rPr>
              <a:t>   la radioactivité est une forme de radiation ( énergie transmise par les rayons), la radioactivité devient présente lorsqu’un objet dit radioactif se fissure (comme l’uranium) alors cette objet libère des minuscule particules qui entrent dans notre corps et le détruise</a:t>
            </a:r>
            <a:endParaRPr lang="fr-FR" sz="2400" u="sng" dirty="0">
              <a:solidFill>
                <a:schemeClr val="bg1"/>
              </a:solidFill>
              <a:latin typeface="Gabriola" pitchFamily="82" charset="0"/>
            </a:endParaRPr>
          </a:p>
        </p:txBody>
      </p:sp>
      <p:sp>
        <p:nvSpPr>
          <p:cNvPr id="5" name="ZoneTexte 4"/>
          <p:cNvSpPr txBox="1"/>
          <p:nvPr/>
        </p:nvSpPr>
        <p:spPr>
          <a:xfrm>
            <a:off x="1115616" y="2636912"/>
            <a:ext cx="6120680" cy="1569660"/>
          </a:xfrm>
          <a:prstGeom prst="rect">
            <a:avLst/>
          </a:prstGeom>
          <a:noFill/>
          <a:ln>
            <a:solidFill>
              <a:schemeClr val="bg1"/>
            </a:solidFill>
          </a:ln>
        </p:spPr>
        <p:txBody>
          <a:bodyPr wrap="square" rtlCol="0">
            <a:spAutoFit/>
          </a:bodyPr>
          <a:lstStyle/>
          <a:p>
            <a:r>
              <a:rPr lang="fr-FR" sz="2400" dirty="0" smtClean="0">
                <a:solidFill>
                  <a:schemeClr val="bg1"/>
                </a:solidFill>
                <a:latin typeface="Gabriola" pitchFamily="82" charset="0"/>
              </a:rPr>
              <a:t>Le nucléaire est une énergie dangereuse et nous le reconnaissons à présent, malheureusement le mal est déjà installée, des terres sont polluées, des Hommes et animaux sont contaminés aussi.</a:t>
            </a:r>
            <a:endParaRPr lang="fr-FR" sz="2400" dirty="0">
              <a:solidFill>
                <a:schemeClr val="bg1"/>
              </a:solidFill>
              <a:latin typeface="Gabriola" pitchFamily="82" charset="0"/>
            </a:endParaRPr>
          </a:p>
        </p:txBody>
      </p:sp>
      <p:sp>
        <p:nvSpPr>
          <p:cNvPr id="2" name="TextBox 1"/>
          <p:cNvSpPr txBox="1"/>
          <p:nvPr/>
        </p:nvSpPr>
        <p:spPr>
          <a:xfrm>
            <a:off x="1117467" y="1954923"/>
            <a:ext cx="1512168" cy="523220"/>
          </a:xfrm>
          <a:prstGeom prst="rect">
            <a:avLst/>
          </a:prstGeom>
          <a:noFill/>
        </p:spPr>
        <p:txBody>
          <a:bodyPr wrap="square" rtlCol="0">
            <a:spAutoFit/>
          </a:bodyPr>
          <a:lstStyle/>
          <a:p>
            <a:r>
              <a:rPr lang="fr-FR" sz="2800" u="sng" dirty="0" smtClean="0">
                <a:solidFill>
                  <a:schemeClr val="bg1"/>
                </a:solidFill>
                <a:latin typeface="Gabriola" pitchFamily="82" charset="0"/>
              </a:rPr>
              <a:t>conclusion</a:t>
            </a:r>
            <a:endParaRPr lang="fr-FR" sz="2800" u="sng" dirty="0">
              <a:solidFill>
                <a:schemeClr val="bg1"/>
              </a:solidFill>
              <a:latin typeface="Gabriola" pitchFamily="82" charset="0"/>
            </a:endParaRPr>
          </a:p>
        </p:txBody>
      </p:sp>
      <p:pic>
        <p:nvPicPr>
          <p:cNvPr id="9" name="Picture 8" descr="fukushima-ocean-radioactivite.jpg"/>
          <p:cNvPicPr>
            <a:picLocks noChangeAspect="1"/>
          </p:cNvPicPr>
          <p:nvPr/>
        </p:nvPicPr>
        <p:blipFill>
          <a:blip r:embed="rId3" cstate="print"/>
          <a:stretch>
            <a:fillRect/>
          </a:stretch>
        </p:blipFill>
        <p:spPr>
          <a:xfrm>
            <a:off x="539552" y="908720"/>
            <a:ext cx="7953375" cy="5267325"/>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8" presetClass="entr" presetSubtype="0" accel="10000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strVal val="#ppt_w*2.5"/>
                                          </p:val>
                                        </p:tav>
                                        <p:tav tm="100000">
                                          <p:val>
                                            <p:strVal val="#ppt_w"/>
                                          </p:val>
                                        </p:tav>
                                      </p:tavLst>
                                    </p:anim>
                                    <p:anim calcmode="lin" valueType="num">
                                      <p:cBhvr>
                                        <p:cTn id="8" dur="500" fill="hold"/>
                                        <p:tgtEl>
                                          <p:spTgt spid="8"/>
                                        </p:tgtEl>
                                        <p:attrNameLst>
                                          <p:attrName>ppt_h</p:attrName>
                                        </p:attrNameLst>
                                      </p:cBhvr>
                                      <p:tavLst>
                                        <p:tav tm="0">
                                          <p:val>
                                            <p:strVal val="#ppt_h*0.01"/>
                                          </p:val>
                                        </p:tav>
                                        <p:tav tm="100000">
                                          <p:val>
                                            <p:strVal val="#ppt_h"/>
                                          </p:val>
                                        </p:tav>
                                      </p:tavLst>
                                    </p:anim>
                                    <p:anim calcmode="lin" valueType="num">
                                      <p:cBhvr>
                                        <p:cTn id="9" dur="500" fill="hold"/>
                                        <p:tgtEl>
                                          <p:spTgt spid="8"/>
                                        </p:tgtEl>
                                        <p:attrNameLst>
                                          <p:attrName>ppt_x</p:attrName>
                                        </p:attrNameLst>
                                      </p:cBhvr>
                                      <p:tavLst>
                                        <p:tav tm="0">
                                          <p:val>
                                            <p:strVal val="#ppt_x"/>
                                          </p:val>
                                        </p:tav>
                                        <p:tav tm="100000">
                                          <p:val>
                                            <p:strVal val="#ppt_x"/>
                                          </p:val>
                                        </p:tav>
                                      </p:tavLst>
                                    </p:anim>
                                    <p:anim calcmode="lin" valueType="num">
                                      <p:cBhvr>
                                        <p:cTn id="10" dur="500" fill="hold"/>
                                        <p:tgtEl>
                                          <p:spTgt spid="8"/>
                                        </p:tgtEl>
                                        <p:attrNameLst>
                                          <p:attrName>ppt_y</p:attrName>
                                        </p:attrNameLst>
                                      </p:cBhvr>
                                      <p:tavLst>
                                        <p:tav tm="0">
                                          <p:val>
                                            <p:strVal val="#ppt_h+1"/>
                                          </p:val>
                                        </p:tav>
                                        <p:tav tm="100000">
                                          <p:val>
                                            <p:strVal val="#ppt_y"/>
                                          </p:val>
                                        </p:tav>
                                      </p:tavLst>
                                    </p:anim>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56" presetClass="entr" presetSubtype="0" fill="hold" grpId="0" nodeType="clickEffect">
                                  <p:stCondLst>
                                    <p:cond delay="0"/>
                                  </p:stCondLst>
                                  <p:iterate type="lt">
                                    <p:tmPct val="10000"/>
                                  </p:iterate>
                                  <p:childTnLst>
                                    <p:set>
                                      <p:cBhvr>
                                        <p:cTn id="15" dur="1" fill="hold">
                                          <p:stCondLst>
                                            <p:cond delay="0"/>
                                          </p:stCondLst>
                                        </p:cTn>
                                        <p:tgtEl>
                                          <p:spTgt spid="2"/>
                                        </p:tgtEl>
                                        <p:attrNameLst>
                                          <p:attrName>style.visibility</p:attrName>
                                        </p:attrNameLst>
                                      </p:cBhvr>
                                      <p:to>
                                        <p:strVal val="visible"/>
                                      </p:to>
                                    </p:set>
                                    <p:anim by="(-#ppt_w*2)" calcmode="lin" valueType="num">
                                      <p:cBhvr rctx="PPT">
                                        <p:cTn id="16" dur="500" autoRev="1" fill="hold">
                                          <p:stCondLst>
                                            <p:cond delay="0"/>
                                          </p:stCondLst>
                                        </p:cTn>
                                        <p:tgtEl>
                                          <p:spTgt spid="2"/>
                                        </p:tgtEl>
                                        <p:attrNameLst>
                                          <p:attrName>ppt_w</p:attrName>
                                        </p:attrNameLst>
                                      </p:cBhvr>
                                    </p:anim>
                                    <p:anim by="(#ppt_w*0.50)" calcmode="lin" valueType="num">
                                      <p:cBhvr>
                                        <p:cTn id="17" dur="500" decel="50000" autoRev="1" fill="hold">
                                          <p:stCondLst>
                                            <p:cond delay="0"/>
                                          </p:stCondLst>
                                        </p:cTn>
                                        <p:tgtEl>
                                          <p:spTgt spid="2"/>
                                        </p:tgtEl>
                                        <p:attrNameLst>
                                          <p:attrName>ppt_x</p:attrName>
                                        </p:attrNameLst>
                                      </p:cBhvr>
                                    </p:anim>
                                    <p:anim from="(-#ppt_h/2)" to="(#ppt_y)" calcmode="lin" valueType="num">
                                      <p:cBhvr>
                                        <p:cTn id="18" dur="1000" fill="hold">
                                          <p:stCondLst>
                                            <p:cond delay="0"/>
                                          </p:stCondLst>
                                        </p:cTn>
                                        <p:tgtEl>
                                          <p:spTgt spid="2"/>
                                        </p:tgtEl>
                                        <p:attrNameLst>
                                          <p:attrName>ppt_y</p:attrName>
                                        </p:attrNameLst>
                                      </p:cBhvr>
                                    </p:anim>
                                    <p:animRot by="21600000">
                                      <p:cBhvr>
                                        <p:cTn id="19" dur="1000" fill="hold">
                                          <p:stCondLst>
                                            <p:cond delay="0"/>
                                          </p:stCondLst>
                                        </p:cTn>
                                        <p:tgtEl>
                                          <p:spTgt spid="2"/>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58" presetClass="entr" presetSubtype="0" accel="10000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strVal val="#ppt_w*2.5"/>
                                          </p:val>
                                        </p:tav>
                                        <p:tav tm="100000">
                                          <p:val>
                                            <p:strVal val="#ppt_w"/>
                                          </p:val>
                                        </p:tav>
                                      </p:tavLst>
                                    </p:anim>
                                    <p:anim calcmode="lin" valueType="num">
                                      <p:cBhvr>
                                        <p:cTn id="25" dur="500" fill="hold"/>
                                        <p:tgtEl>
                                          <p:spTgt spid="5"/>
                                        </p:tgtEl>
                                        <p:attrNameLst>
                                          <p:attrName>ppt_h</p:attrName>
                                        </p:attrNameLst>
                                      </p:cBhvr>
                                      <p:tavLst>
                                        <p:tav tm="0">
                                          <p:val>
                                            <p:strVal val="#ppt_h*0.01"/>
                                          </p:val>
                                        </p:tav>
                                        <p:tav tm="100000">
                                          <p:val>
                                            <p:strVal val="#ppt_h"/>
                                          </p:val>
                                        </p:tav>
                                      </p:tavLst>
                                    </p:anim>
                                    <p:anim calcmode="lin" valueType="num">
                                      <p:cBhvr>
                                        <p:cTn id="26" dur="500" fill="hold"/>
                                        <p:tgtEl>
                                          <p:spTgt spid="5"/>
                                        </p:tgtEl>
                                        <p:attrNameLst>
                                          <p:attrName>ppt_x</p:attrName>
                                        </p:attrNameLst>
                                      </p:cBhvr>
                                      <p:tavLst>
                                        <p:tav tm="0">
                                          <p:val>
                                            <p:strVal val="#ppt_x"/>
                                          </p:val>
                                        </p:tav>
                                        <p:tav tm="100000">
                                          <p:val>
                                            <p:strVal val="#ppt_x"/>
                                          </p:val>
                                        </p:tav>
                                      </p:tavLst>
                                    </p:anim>
                                    <p:anim calcmode="lin" valueType="num">
                                      <p:cBhvr>
                                        <p:cTn id="27" dur="500" fill="hold"/>
                                        <p:tgtEl>
                                          <p:spTgt spid="5"/>
                                        </p:tgtEl>
                                        <p:attrNameLst>
                                          <p:attrName>ppt_y</p:attrName>
                                        </p:attrNameLst>
                                      </p:cBhvr>
                                      <p:tavLst>
                                        <p:tav tm="0">
                                          <p:val>
                                            <p:strVal val="#ppt_h+1"/>
                                          </p:val>
                                        </p:tav>
                                        <p:tav tm="100000">
                                          <p:val>
                                            <p:strVal val="#ppt_y"/>
                                          </p:val>
                                        </p:tav>
                                      </p:tavLst>
                                    </p:anim>
                                    <p:animEffect transition="in" filter="fade">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49" presetClass="entr" presetSubtype="0" decel="10000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 calcmode="lin" valueType="num">
                                      <p:cBhvr>
                                        <p:cTn id="35" dur="500" fill="hold"/>
                                        <p:tgtEl>
                                          <p:spTgt spid="9"/>
                                        </p:tgtEl>
                                        <p:attrNameLst>
                                          <p:attrName>style.rotation</p:attrName>
                                        </p:attrNameLst>
                                      </p:cBhvr>
                                      <p:tavLst>
                                        <p:tav tm="0">
                                          <p:val>
                                            <p:fltVal val="360"/>
                                          </p:val>
                                        </p:tav>
                                        <p:tav tm="100000">
                                          <p:val>
                                            <p:fltVal val="0"/>
                                          </p:val>
                                        </p:tav>
                                      </p:tavLst>
                                    </p:anim>
                                    <p:animEffect transition="in" filter="fade">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5" grpId="0" animBg="1"/>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eolienne3.jpg"/>
          <p:cNvPicPr>
            <a:picLocks noChangeAspect="1"/>
          </p:cNvPicPr>
          <p:nvPr/>
        </p:nvPicPr>
        <p:blipFill>
          <a:blip r:embed="rId2" cstate="print"/>
          <a:stretch>
            <a:fillRect/>
          </a:stretch>
        </p:blipFill>
        <p:spPr>
          <a:xfrm>
            <a:off x="0" y="0"/>
            <a:ext cx="9144000" cy="6858000"/>
          </a:xfrm>
          <a:prstGeom prst="rect">
            <a:avLst/>
          </a:prstGeom>
        </p:spPr>
      </p:pic>
      <p:sp>
        <p:nvSpPr>
          <p:cNvPr id="2" name="Titre 1"/>
          <p:cNvSpPr>
            <a:spLocks noGrp="1"/>
          </p:cNvSpPr>
          <p:nvPr>
            <p:ph type="title"/>
          </p:nvPr>
        </p:nvSpPr>
        <p:spPr/>
        <p:txBody>
          <a:bodyPr/>
          <a:lstStyle/>
          <a:p>
            <a:r>
              <a:rPr lang="fr-FR" u="sng" dirty="0" smtClean="0">
                <a:solidFill>
                  <a:schemeClr val="accent2"/>
                </a:solidFill>
              </a:rPr>
              <a:t>Partie 1:</a:t>
            </a:r>
            <a:r>
              <a:rPr lang="fr-FR" dirty="0" smtClean="0">
                <a:solidFill>
                  <a:schemeClr val="accent2"/>
                </a:solidFill>
              </a:rPr>
              <a:t> l’énergie renouvelable</a:t>
            </a:r>
            <a:endParaRPr lang="fr-FR" dirty="0">
              <a:solidFill>
                <a:schemeClr val="accent2"/>
              </a:solidFill>
            </a:endParaRPr>
          </a:p>
        </p:txBody>
      </p:sp>
      <p:sp>
        <p:nvSpPr>
          <p:cNvPr id="3" name="Espace réservé du contenu 2"/>
          <p:cNvSpPr>
            <a:spLocks noGrp="1"/>
          </p:cNvSpPr>
          <p:nvPr>
            <p:ph idx="1"/>
          </p:nvPr>
        </p:nvSpPr>
        <p:spPr/>
        <p:txBody>
          <a:bodyPr>
            <a:normAutofit lnSpcReduction="10000"/>
          </a:bodyPr>
          <a:lstStyle/>
          <a:p>
            <a:pPr>
              <a:buNone/>
            </a:pPr>
            <a:r>
              <a:rPr lang="fr-FR" dirty="0" smtClean="0">
                <a:latin typeface="Gabriola" pitchFamily="82" charset="0"/>
              </a:rPr>
              <a:t>Exemple pris: les éoliennes</a:t>
            </a:r>
          </a:p>
          <a:p>
            <a:r>
              <a:rPr lang="fr-FR" dirty="0" smtClean="0">
                <a:solidFill>
                  <a:schemeClr val="accent3">
                    <a:lumMod val="75000"/>
                  </a:schemeClr>
                </a:solidFill>
                <a:latin typeface="Gabriola" pitchFamily="82" charset="0"/>
              </a:rPr>
              <a:t>Pourquoi avons-nous été amené à utiliser l’énergie éolienne? Et quels sont les avantages de celle-ci?</a:t>
            </a:r>
          </a:p>
          <a:p>
            <a:endParaRPr lang="fr-FR" u="sng" dirty="0" smtClean="0">
              <a:latin typeface="Gabriola" pitchFamily="82" charset="0"/>
            </a:endParaRPr>
          </a:p>
          <a:p>
            <a:pPr>
              <a:buNone/>
            </a:pPr>
            <a:r>
              <a:rPr lang="fr-FR" u="sng" dirty="0" smtClean="0">
                <a:latin typeface="Gabriola" pitchFamily="82" charset="0"/>
              </a:rPr>
              <a:t>A/ une énergie nouvelle</a:t>
            </a:r>
          </a:p>
          <a:p>
            <a:pPr>
              <a:buNone/>
            </a:pPr>
            <a:r>
              <a:rPr lang="fr-FR" dirty="0" smtClean="0">
                <a:solidFill>
                  <a:schemeClr val="tx2"/>
                </a:solidFill>
                <a:latin typeface="Gabriola" pitchFamily="82" charset="0"/>
              </a:rPr>
              <a:t>Malgré que cette énergie soit très récente nous l’utilisons depuis</a:t>
            </a:r>
          </a:p>
          <a:p>
            <a:pPr>
              <a:buNone/>
            </a:pPr>
            <a:r>
              <a:rPr lang="fr-FR" dirty="0" smtClean="0">
                <a:solidFill>
                  <a:schemeClr val="tx2"/>
                </a:solidFill>
                <a:latin typeface="Gabriola" pitchFamily="82" charset="0"/>
              </a:rPr>
              <a:t>l’antiquité avec les moulins, les bateaux à voiles…. etc.</a:t>
            </a:r>
          </a:p>
          <a:p>
            <a:pPr>
              <a:buNone/>
            </a:pPr>
            <a:r>
              <a:rPr lang="fr-FR" dirty="0" smtClean="0">
                <a:solidFill>
                  <a:schemeClr val="tx2"/>
                </a:solidFill>
                <a:latin typeface="Gabriola" pitchFamily="82" charset="0"/>
              </a:rPr>
              <a:t>Aujourd’hui plus que jamais nous en avons besoin.</a:t>
            </a:r>
          </a:p>
          <a:p>
            <a:endParaRPr lang="fr-FR" dirty="0" smtClean="0">
              <a:solidFill>
                <a:schemeClr val="accent3">
                  <a:lumMod val="75000"/>
                </a:schemeClr>
              </a:solidFill>
              <a:latin typeface="Gabriola" pitchFamily="82" charset="0"/>
            </a:endParaRPr>
          </a:p>
          <a:p>
            <a:pPr>
              <a:buNone/>
            </a:pPr>
            <a:endParaRPr lang="fr-FR" dirty="0" smtClean="0"/>
          </a:p>
          <a:p>
            <a:pPr>
              <a:buNone/>
            </a:pPr>
            <a:endParaRPr lang="fr-FR" dirty="0"/>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grpId="0" nodeType="click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9" presetClass="entr" presetSubtype="0" decel="10000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ntr" presetSubtype="0" decel="10000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p:cTn id="22"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4"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5" dur="5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9" presetClass="entr" presetSubtype="0" decel="10000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2" dur="500" fill="hold"/>
                                        <p:tgtEl>
                                          <p:spTgt spid="3">
                                            <p:txEl>
                                              <p:pRg st="3" end="3"/>
                                            </p:txEl>
                                          </p:spTgt>
                                        </p:tgtEl>
                                        <p:attrNameLst>
                                          <p:attrName>style.rotation</p:attrName>
                                        </p:attrNameLst>
                                      </p:cBhvr>
                                      <p:tavLst>
                                        <p:tav tm="0">
                                          <p:val>
                                            <p:fltVal val="360"/>
                                          </p:val>
                                        </p:tav>
                                        <p:tav tm="100000">
                                          <p:val>
                                            <p:fltVal val="0"/>
                                          </p:val>
                                        </p:tav>
                                      </p:tavLst>
                                    </p:anim>
                                    <p:animEffect transition="in" filter="fade">
                                      <p:cBhvr>
                                        <p:cTn id="33" dur="500"/>
                                        <p:tgtEl>
                                          <p:spTgt spid="3">
                                            <p:txEl>
                                              <p:pRg st="3" end="3"/>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49" presetClass="entr" presetSubtype="0" decel="100000" fill="hold" grpId="0"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 calcmode="lin" valueType="num">
                                      <p:cBhvr>
                                        <p:cTn id="3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0"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41" dur="500"/>
                                        <p:tgtEl>
                                          <p:spTgt spid="3">
                                            <p:txEl>
                                              <p:pRg st="4" end="4"/>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49" presetClass="entr" presetSubtype="0" decel="100000" fill="hold" grpId="0" nodeType="clickEffect">
                                  <p:stCondLst>
                                    <p:cond delay="0"/>
                                  </p:stCondLst>
                                  <p:childTnLst>
                                    <p:set>
                                      <p:cBhvr>
                                        <p:cTn id="45" dur="1" fill="hold">
                                          <p:stCondLst>
                                            <p:cond delay="0"/>
                                          </p:stCondLst>
                                        </p:cTn>
                                        <p:tgtEl>
                                          <p:spTgt spid="3">
                                            <p:txEl>
                                              <p:pRg st="5" end="5"/>
                                            </p:txEl>
                                          </p:spTgt>
                                        </p:tgtEl>
                                        <p:attrNameLst>
                                          <p:attrName>style.visibility</p:attrName>
                                        </p:attrNameLst>
                                      </p:cBhvr>
                                      <p:to>
                                        <p:strVal val="visible"/>
                                      </p:to>
                                    </p:set>
                                    <p:anim calcmode="lin" valueType="num">
                                      <p:cBhvr>
                                        <p:cTn id="46"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7" dur="5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8" dur="500" fill="hold"/>
                                        <p:tgtEl>
                                          <p:spTgt spid="3">
                                            <p:txEl>
                                              <p:pRg st="5" end="5"/>
                                            </p:txEl>
                                          </p:spTgt>
                                        </p:tgtEl>
                                        <p:attrNameLst>
                                          <p:attrName>style.rotation</p:attrName>
                                        </p:attrNameLst>
                                      </p:cBhvr>
                                      <p:tavLst>
                                        <p:tav tm="0">
                                          <p:val>
                                            <p:fltVal val="360"/>
                                          </p:val>
                                        </p:tav>
                                        <p:tav tm="100000">
                                          <p:val>
                                            <p:fltVal val="0"/>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49" presetClass="entr" presetSubtype="0" decel="10000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 calcmode="lin" valueType="num">
                                      <p:cBhvr>
                                        <p:cTn id="56" dur="500" fill="hold"/>
                                        <p:tgtEl>
                                          <p:spTgt spid="3">
                                            <p:txEl>
                                              <p:pRg st="6" end="6"/>
                                            </p:txEl>
                                          </p:spTgt>
                                        </p:tgtEl>
                                        <p:attrNameLst>
                                          <p:attrName>style.rotation</p:attrName>
                                        </p:attrNameLst>
                                      </p:cBhvr>
                                      <p:tavLst>
                                        <p:tav tm="0">
                                          <p:val>
                                            <p:fltVal val="360"/>
                                          </p:val>
                                        </p:tav>
                                        <p:tav tm="100000">
                                          <p:val>
                                            <p:fltVal val="0"/>
                                          </p:val>
                                        </p:tav>
                                      </p:tavLst>
                                    </p:anim>
                                    <p:animEffect transition="in" filter="fade">
                                      <p:cBhvr>
                                        <p:cTn id="5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oliennes.jp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fr-FR" u="sng" dirty="0" smtClean="0">
                <a:solidFill>
                  <a:schemeClr val="accent2"/>
                </a:solidFill>
              </a:rPr>
              <a:t>Partie 1:</a:t>
            </a:r>
            <a:r>
              <a:rPr lang="fr-FR" dirty="0" smtClean="0">
                <a:solidFill>
                  <a:schemeClr val="accent2"/>
                </a:solidFill>
              </a:rPr>
              <a:t> l’énergie renouvelable</a:t>
            </a:r>
            <a:endParaRPr lang="fr-FR" dirty="0"/>
          </a:p>
        </p:txBody>
      </p:sp>
      <p:sp>
        <p:nvSpPr>
          <p:cNvPr id="3" name="Content Placeholder 2"/>
          <p:cNvSpPr>
            <a:spLocks noGrp="1"/>
          </p:cNvSpPr>
          <p:nvPr>
            <p:ph idx="1"/>
          </p:nvPr>
        </p:nvSpPr>
        <p:spPr>
          <a:xfrm>
            <a:off x="457200" y="1600200"/>
            <a:ext cx="8229600" cy="4997152"/>
          </a:xfrm>
        </p:spPr>
        <p:txBody>
          <a:bodyPr>
            <a:normAutofit/>
          </a:bodyPr>
          <a:lstStyle/>
          <a:p>
            <a:pPr>
              <a:buNone/>
            </a:pPr>
            <a:r>
              <a:rPr lang="fr-FR" u="sng" dirty="0" smtClean="0">
                <a:latin typeface="Gabriola" pitchFamily="82" charset="0"/>
              </a:rPr>
              <a:t>Énergie éolienne: </a:t>
            </a:r>
            <a:r>
              <a:rPr lang="fr-FR" dirty="0" smtClean="0">
                <a:latin typeface="Gabriola" pitchFamily="82" charset="0"/>
              </a:rPr>
              <a:t>l'énergie éolienne est l'énergie produite par le vent. Cette énergie mécanique est exploitée grâce à des hélices installées au sommet de pylônes et qui tournent sous l'action du vent. La rotation des hélices actionne un système produisant de l'électricité.</a:t>
            </a:r>
          </a:p>
          <a:p>
            <a:pPr>
              <a:buNone/>
            </a:pPr>
            <a:endParaRPr lang="fr-FR" dirty="0" smtClean="0">
              <a:latin typeface="Gabriola" pitchFamily="82" charset="0"/>
            </a:endParaRPr>
          </a:p>
        </p:txBody>
      </p:sp>
      <p:pic>
        <p:nvPicPr>
          <p:cNvPr id="5" name="Picture 4" descr="schema-eolienne.jpg"/>
          <p:cNvPicPr>
            <a:picLocks noChangeAspect="1"/>
          </p:cNvPicPr>
          <p:nvPr/>
        </p:nvPicPr>
        <p:blipFill>
          <a:blip r:embed="rId3" cstate="print"/>
          <a:stretch>
            <a:fillRect/>
          </a:stretch>
        </p:blipFill>
        <p:spPr>
          <a:xfrm>
            <a:off x="1835696" y="404664"/>
            <a:ext cx="5384382" cy="5976664"/>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3">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9" presetClass="entr" presetSubtype="0" decel="10000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 calcmode="lin" valueType="num">
                                      <p:cBhvr>
                                        <p:cTn id="16" dur="500" fill="hold"/>
                                        <p:tgtEl>
                                          <p:spTgt spid="5"/>
                                        </p:tgtEl>
                                        <p:attrNameLst>
                                          <p:attrName>style.rotation</p:attrName>
                                        </p:attrNameLst>
                                      </p:cBhvr>
                                      <p:tavLst>
                                        <p:tav tm="0">
                                          <p:val>
                                            <p:fltVal val="360"/>
                                          </p:val>
                                        </p:tav>
                                        <p:tav tm="100000">
                                          <p:val>
                                            <p:fltVal val="0"/>
                                          </p:val>
                                        </p:tav>
                                      </p:tavLst>
                                    </p:anim>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Hywind-eolienne-offshore-flottante_StatoilHydro-2.jpg"/>
          <p:cNvPicPr>
            <a:picLocks noChangeAspect="1"/>
          </p:cNvPicPr>
          <p:nvPr/>
        </p:nvPicPr>
        <p:blipFill>
          <a:blip r:embed="rId2" cstate="print"/>
          <a:stretch>
            <a:fillRect/>
          </a:stretch>
        </p:blipFill>
        <p:spPr>
          <a:xfrm>
            <a:off x="0" y="0"/>
            <a:ext cx="9144000" cy="6858000"/>
          </a:xfrm>
          <a:prstGeom prst="rect">
            <a:avLst/>
          </a:prstGeom>
        </p:spPr>
      </p:pic>
      <p:sp>
        <p:nvSpPr>
          <p:cNvPr id="4" name="TextBox 3"/>
          <p:cNvSpPr txBox="1"/>
          <p:nvPr/>
        </p:nvSpPr>
        <p:spPr>
          <a:xfrm>
            <a:off x="467544" y="692696"/>
            <a:ext cx="2088232" cy="584775"/>
          </a:xfrm>
          <a:prstGeom prst="rect">
            <a:avLst/>
          </a:prstGeom>
          <a:noFill/>
        </p:spPr>
        <p:txBody>
          <a:bodyPr wrap="square" rtlCol="0">
            <a:spAutoFit/>
          </a:bodyPr>
          <a:lstStyle/>
          <a:p>
            <a:r>
              <a:rPr lang="fr-FR" sz="3200" u="sng" dirty="0" smtClean="0">
                <a:solidFill>
                  <a:schemeClr val="accent2"/>
                </a:solidFill>
                <a:latin typeface="Gabriola" pitchFamily="82" charset="0"/>
              </a:rPr>
              <a:t>conclusion:</a:t>
            </a:r>
            <a:endParaRPr lang="fr-FR" sz="3200" u="sng" dirty="0">
              <a:solidFill>
                <a:schemeClr val="accent2"/>
              </a:solidFill>
              <a:latin typeface="Gabriola" pitchFamily="82" charset="0"/>
            </a:endParaRPr>
          </a:p>
        </p:txBody>
      </p:sp>
      <p:sp>
        <p:nvSpPr>
          <p:cNvPr id="5" name="TextBox 4"/>
          <p:cNvSpPr txBox="1"/>
          <p:nvPr/>
        </p:nvSpPr>
        <p:spPr>
          <a:xfrm>
            <a:off x="395536" y="1412776"/>
            <a:ext cx="7920880" cy="3539430"/>
          </a:xfrm>
          <a:prstGeom prst="rect">
            <a:avLst/>
          </a:prstGeom>
          <a:noFill/>
          <a:ln>
            <a:solidFill>
              <a:schemeClr val="accent2"/>
            </a:solidFill>
          </a:ln>
        </p:spPr>
        <p:txBody>
          <a:bodyPr wrap="square" rtlCol="0">
            <a:spAutoFit/>
          </a:bodyPr>
          <a:lstStyle/>
          <a:p>
            <a:r>
              <a:rPr lang="fr-FR" sz="3200" dirty="0" smtClean="0">
                <a:solidFill>
                  <a:schemeClr val="bg1"/>
                </a:solidFill>
                <a:latin typeface="Gabriola" pitchFamily="82" charset="0"/>
              </a:rPr>
              <a:t>A cause de la crise environnementale que nous vivons, les gouvernements et notamment la France ont décidé de remplacer peux à peux l’énergie nucléaire par des énergies renouvelables comme l’éolien. Cette énergie ne pollue pas, elle fonctionne grâce à l’énergie du vent, elle est donc renouvelable. Malgré  ces efforts, cela reste insuffisant car l’énergie nucléaire reste la principale source d’électricité</a:t>
            </a:r>
            <a:endParaRPr lang="fr-FR" sz="3200" dirty="0">
              <a:solidFill>
                <a:schemeClr val="bg1"/>
              </a:solidFill>
              <a:latin typeface="Gabriola" pitchFamily="82" charset="0"/>
            </a:endParaRPr>
          </a:p>
        </p:txBody>
      </p:sp>
      <p:pic>
        <p:nvPicPr>
          <p:cNvPr id="1026" name="Picture 2"/>
          <p:cNvPicPr>
            <a:picLocks noChangeAspect="1" noChangeArrowheads="1"/>
          </p:cNvPicPr>
          <p:nvPr/>
        </p:nvPicPr>
        <p:blipFill>
          <a:blip r:embed="rId3" cstate="print"/>
          <a:srcRect l="14109" t="15375" r="11731" b="12766"/>
          <a:stretch>
            <a:fillRect/>
          </a:stretch>
        </p:blipFill>
        <p:spPr bwMode="auto">
          <a:xfrm>
            <a:off x="11823" y="980728"/>
            <a:ext cx="9132177" cy="4974992"/>
          </a:xfrm>
          <a:prstGeom prst="rect">
            <a:avLst/>
          </a:prstGeom>
          <a:noFill/>
          <a:ln w="9525">
            <a:noFill/>
            <a:miter lim="800000"/>
            <a:headEnd/>
            <a:tailEnd/>
          </a:ln>
        </p:spPr>
      </p:pic>
      <p:pic>
        <p:nvPicPr>
          <p:cNvPr id="8" name="Picture 7" descr="eoliennes4.jpg"/>
          <p:cNvPicPr>
            <a:picLocks noChangeAspect="1"/>
          </p:cNvPicPr>
          <p:nvPr/>
        </p:nvPicPr>
        <p:blipFill>
          <a:blip r:embed="rId4" cstate="print"/>
          <a:stretch>
            <a:fillRect/>
          </a:stretch>
        </p:blipFill>
        <p:spPr>
          <a:xfrm>
            <a:off x="0" y="548679"/>
            <a:ext cx="9144000" cy="5623617"/>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3"/>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0" presetClass="entr" presetSubtype="0" decel="10000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3"/>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49" presetClass="entr" presetSubtype="0" decel="10000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500" fill="hold"/>
                                        <p:tgtEl>
                                          <p:spTgt spid="1026"/>
                                        </p:tgtEl>
                                        <p:attrNameLst>
                                          <p:attrName>ppt_w</p:attrName>
                                        </p:attrNameLst>
                                      </p:cBhvr>
                                      <p:tavLst>
                                        <p:tav tm="0">
                                          <p:val>
                                            <p:fltVal val="0"/>
                                          </p:val>
                                        </p:tav>
                                        <p:tav tm="100000">
                                          <p:val>
                                            <p:strVal val="#ppt_w"/>
                                          </p:val>
                                        </p:tav>
                                      </p:tavLst>
                                    </p:anim>
                                    <p:anim calcmode="lin" valueType="num">
                                      <p:cBhvr>
                                        <p:cTn id="22" dur="500" fill="hold"/>
                                        <p:tgtEl>
                                          <p:spTgt spid="1026"/>
                                        </p:tgtEl>
                                        <p:attrNameLst>
                                          <p:attrName>ppt_h</p:attrName>
                                        </p:attrNameLst>
                                      </p:cBhvr>
                                      <p:tavLst>
                                        <p:tav tm="0">
                                          <p:val>
                                            <p:fltVal val="0"/>
                                          </p:val>
                                        </p:tav>
                                        <p:tav tm="100000">
                                          <p:val>
                                            <p:strVal val="#ppt_h"/>
                                          </p:val>
                                        </p:tav>
                                      </p:tavLst>
                                    </p:anim>
                                    <p:anim calcmode="lin" valueType="num">
                                      <p:cBhvr>
                                        <p:cTn id="23" dur="500" fill="hold"/>
                                        <p:tgtEl>
                                          <p:spTgt spid="1026"/>
                                        </p:tgtEl>
                                        <p:attrNameLst>
                                          <p:attrName>style.rotation</p:attrName>
                                        </p:attrNameLst>
                                      </p:cBhvr>
                                      <p:tavLst>
                                        <p:tav tm="0">
                                          <p:val>
                                            <p:fltVal val="360"/>
                                          </p:val>
                                        </p:tav>
                                        <p:tav tm="100000">
                                          <p:val>
                                            <p:fltVal val="0"/>
                                          </p:val>
                                        </p:tav>
                                      </p:tavLst>
                                    </p:anim>
                                    <p:animEffect transition="in" filter="fade">
                                      <p:cBhvr>
                                        <p:cTn id="24" dur="500"/>
                                        <p:tgtEl>
                                          <p:spTgt spid="1026"/>
                                        </p:tgtEl>
                                      </p:cBhvr>
                                    </p:animEffect>
                                  </p:childTnLst>
                                </p:cTn>
                              </p:par>
                            </p:childTnLst>
                          </p:cTn>
                        </p:par>
                      </p:childTnLst>
                    </p:cTn>
                  </p:par>
                  <p:par>
                    <p:cTn id="25" fill="hold">
                      <p:stCondLst>
                        <p:cond delay="indefinite"/>
                      </p:stCondLst>
                      <p:childTnLst>
                        <p:par>
                          <p:cTn id="26" fill="hold">
                            <p:stCondLst>
                              <p:cond delay="0"/>
                            </p:stCondLst>
                            <p:childTnLst>
                              <p:par>
                                <p:cTn id="27" presetID="49" presetClass="entr" presetSubtype="0" decel="100000" fill="hold"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 calcmode="lin" valueType="num">
                                      <p:cBhvr>
                                        <p:cTn id="31" dur="500" fill="hold"/>
                                        <p:tgtEl>
                                          <p:spTgt spid="8"/>
                                        </p:tgtEl>
                                        <p:attrNameLst>
                                          <p:attrName>style.rotation</p:attrName>
                                        </p:attrNameLst>
                                      </p:cBhvr>
                                      <p:tavLst>
                                        <p:tav tm="0">
                                          <p:val>
                                            <p:fltVal val="360"/>
                                          </p:val>
                                        </p:tav>
                                        <p:tav tm="100000">
                                          <p:val>
                                            <p:fltVal val="0"/>
                                          </p:val>
                                        </p:tav>
                                      </p:tavLst>
                                    </p:anim>
                                    <p:animEffect transition="in" filter="fade">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1329763999_iran.jpg"/>
          <p:cNvPicPr>
            <a:picLocks noChangeAspect="1"/>
          </p:cNvPicPr>
          <p:nvPr/>
        </p:nvPicPr>
        <p:blipFill>
          <a:blip r:embed="rId2" cstate="print"/>
          <a:stretch>
            <a:fillRect/>
          </a:stretch>
        </p:blipFill>
        <p:spPr>
          <a:xfrm>
            <a:off x="0" y="0"/>
            <a:ext cx="9144000" cy="6858000"/>
          </a:xfrm>
          <a:prstGeom prst="rect">
            <a:avLst/>
          </a:prstGeom>
        </p:spPr>
      </p:pic>
      <p:sp>
        <p:nvSpPr>
          <p:cNvPr id="2" name="Titre 1"/>
          <p:cNvSpPr>
            <a:spLocks noGrp="1"/>
          </p:cNvSpPr>
          <p:nvPr>
            <p:ph type="title"/>
          </p:nvPr>
        </p:nvSpPr>
        <p:spPr/>
        <p:txBody>
          <a:bodyPr/>
          <a:lstStyle/>
          <a:p>
            <a:r>
              <a:rPr lang="fr-FR" dirty="0" smtClean="0">
                <a:solidFill>
                  <a:schemeClr val="accent2"/>
                </a:solidFill>
              </a:rPr>
              <a:t>Partie 1: l’énergie fossile </a:t>
            </a:r>
            <a:endParaRPr lang="fr-FR" dirty="0">
              <a:solidFill>
                <a:schemeClr val="accent2"/>
              </a:solidFill>
            </a:endParaRPr>
          </a:p>
        </p:txBody>
      </p:sp>
      <p:sp>
        <p:nvSpPr>
          <p:cNvPr id="3" name="Espace réservé du contenu 2"/>
          <p:cNvSpPr>
            <a:spLocks noGrp="1"/>
          </p:cNvSpPr>
          <p:nvPr>
            <p:ph idx="1"/>
          </p:nvPr>
        </p:nvSpPr>
        <p:spPr/>
        <p:txBody>
          <a:bodyPr/>
          <a:lstStyle/>
          <a:p>
            <a:pPr>
              <a:buNone/>
            </a:pPr>
            <a:r>
              <a:rPr lang="fr-FR" dirty="0" smtClean="0">
                <a:latin typeface="Gabriola" pitchFamily="82" charset="0"/>
              </a:rPr>
              <a:t>Exemple pris: le pétrole</a:t>
            </a:r>
          </a:p>
          <a:p>
            <a:pPr>
              <a:buNone/>
            </a:pPr>
            <a:r>
              <a:rPr lang="fr-FR" dirty="0" smtClean="0">
                <a:solidFill>
                  <a:schemeClr val="accent3"/>
                </a:solidFill>
                <a:latin typeface="Gabriola" pitchFamily="82" charset="0"/>
              </a:rPr>
              <a:t>Pourquoi utilisons-nous autant de pétrole? Sommes-nous dépendant de lui?</a:t>
            </a:r>
            <a:endParaRPr lang="fr-FR" dirty="0">
              <a:solidFill>
                <a:schemeClr val="accent3"/>
              </a:solidFill>
              <a:latin typeface="Gabriola" pitchFamily="82" charset="0"/>
            </a:endParaRPr>
          </a:p>
        </p:txBody>
      </p:sp>
      <p:sp>
        <p:nvSpPr>
          <p:cNvPr id="5" name="TextBox 4"/>
          <p:cNvSpPr txBox="1"/>
          <p:nvPr/>
        </p:nvSpPr>
        <p:spPr>
          <a:xfrm>
            <a:off x="539552" y="3933056"/>
            <a:ext cx="6192688" cy="461665"/>
          </a:xfrm>
          <a:prstGeom prst="rect">
            <a:avLst/>
          </a:prstGeom>
          <a:noFill/>
        </p:spPr>
        <p:txBody>
          <a:bodyPr wrap="square" rtlCol="0">
            <a:spAutoFit/>
          </a:bodyPr>
          <a:lstStyle/>
          <a:p>
            <a:r>
              <a:rPr lang="fr-FR" sz="2400" u="sng" dirty="0" smtClean="0">
                <a:solidFill>
                  <a:schemeClr val="tx1">
                    <a:lumMod val="65000"/>
                    <a:lumOff val="35000"/>
                  </a:schemeClr>
                </a:solidFill>
                <a:latin typeface="Gabriola" pitchFamily="82" charset="0"/>
              </a:rPr>
              <a:t>A/ à la base de  l’or noire</a:t>
            </a:r>
            <a:endParaRPr lang="fr-FR" sz="2400" u="sng" dirty="0">
              <a:solidFill>
                <a:schemeClr val="tx1">
                  <a:lumMod val="65000"/>
                  <a:lumOff val="35000"/>
                </a:schemeClr>
              </a:solidFill>
              <a:latin typeface="Gabriola" pitchFamily="82" charset="0"/>
            </a:endParaRPr>
          </a:p>
        </p:txBody>
      </p:sp>
      <p:sp>
        <p:nvSpPr>
          <p:cNvPr id="6" name="Rectangle 5"/>
          <p:cNvSpPr/>
          <p:nvPr/>
        </p:nvSpPr>
        <p:spPr>
          <a:xfrm>
            <a:off x="467544" y="4365104"/>
            <a:ext cx="8496944" cy="1569660"/>
          </a:xfrm>
          <a:prstGeom prst="rect">
            <a:avLst/>
          </a:prstGeom>
        </p:spPr>
        <p:txBody>
          <a:bodyPr wrap="square">
            <a:spAutoFit/>
          </a:bodyPr>
          <a:lstStyle/>
          <a:p>
            <a:r>
              <a:rPr lang="fr-FR" sz="2400" dirty="0" smtClean="0">
                <a:solidFill>
                  <a:schemeClr val="bg2"/>
                </a:solidFill>
                <a:latin typeface="Gabriola" pitchFamily="82" charset="0"/>
              </a:rPr>
              <a:t>Le pétrole est un combustible fossile dont la formation date d’environ 20 à 350 millions d’années. Aussi appelé « huile » ou « pétrole brut », il provient de la décomposition d’organismes marins (principalement le plancton) accumulés dans des bassins sédimentaires, au fond des océans, des lacs et des deltas.</a:t>
            </a:r>
          </a:p>
        </p:txBody>
      </p:sp>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etrole.jp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fr-FR" dirty="0" smtClean="0">
                <a:solidFill>
                  <a:schemeClr val="accent2"/>
                </a:solidFill>
              </a:rPr>
              <a:t>Partie 1: l’énergie fossile </a:t>
            </a:r>
            <a:endParaRPr lang="fr-FR" dirty="0"/>
          </a:p>
        </p:txBody>
      </p:sp>
      <p:sp>
        <p:nvSpPr>
          <p:cNvPr id="3" name="Content Placeholder 2"/>
          <p:cNvSpPr>
            <a:spLocks noGrp="1"/>
          </p:cNvSpPr>
          <p:nvPr>
            <p:ph idx="1"/>
          </p:nvPr>
        </p:nvSpPr>
        <p:spPr>
          <a:xfrm>
            <a:off x="539552" y="2420888"/>
            <a:ext cx="8229600" cy="3888432"/>
          </a:xfrm>
        </p:spPr>
        <p:txBody>
          <a:bodyPr>
            <a:normAutofit/>
          </a:bodyPr>
          <a:lstStyle/>
          <a:p>
            <a:pPr>
              <a:buNone/>
            </a:pPr>
            <a:r>
              <a:rPr lang="fr-FR" b="1" dirty="0" smtClean="0">
                <a:solidFill>
                  <a:schemeClr val="bg1"/>
                </a:solidFill>
              </a:rPr>
              <a:t>    </a:t>
            </a:r>
            <a:r>
              <a:rPr lang="fr-FR" b="1" dirty="0" smtClean="0">
                <a:solidFill>
                  <a:schemeClr val="tx2"/>
                </a:solidFill>
                <a:latin typeface="Gabriola" pitchFamily="82" charset="0"/>
              </a:rPr>
              <a:t>Le pétrole est une énergie fossile, utilisée notamment dans les transports et la pétrochimie. Découvert au milieu du XIXe siècle, il se présente sous la forme d’une huile minérale. Le pétrole est la principale source d’énergie utilisée par l’homme : en 2005, la production mondiale de pétrole a atteint 84 millions de barils par jour.</a:t>
            </a:r>
          </a:p>
          <a:p>
            <a:endParaRPr lang="fr-FR" dirty="0"/>
          </a:p>
        </p:txBody>
      </p:sp>
      <p:sp>
        <p:nvSpPr>
          <p:cNvPr id="6" name="TextBox 5"/>
          <p:cNvSpPr txBox="1"/>
          <p:nvPr/>
        </p:nvSpPr>
        <p:spPr>
          <a:xfrm>
            <a:off x="1115616" y="1556792"/>
            <a:ext cx="4842992" cy="646331"/>
          </a:xfrm>
          <a:prstGeom prst="rect">
            <a:avLst/>
          </a:prstGeom>
          <a:noFill/>
        </p:spPr>
        <p:txBody>
          <a:bodyPr wrap="none" rtlCol="0">
            <a:spAutoFit/>
          </a:bodyPr>
          <a:lstStyle/>
          <a:p>
            <a:r>
              <a:rPr lang="fr-FR" sz="3600" u="sng" dirty="0" smtClean="0">
                <a:solidFill>
                  <a:schemeClr val="bg1"/>
                </a:solidFill>
                <a:latin typeface="Gabriola" pitchFamily="82" charset="0"/>
              </a:rPr>
              <a:t>B/ une société rendu dépendante</a:t>
            </a:r>
            <a:endParaRPr lang="fr-FR" sz="3600" u="sng" dirty="0">
              <a:solidFill>
                <a:schemeClr val="bg1"/>
              </a:solidFill>
              <a:latin typeface="Gabriola" pitchFamily="82" charset="0"/>
            </a:endParaRPr>
          </a:p>
        </p:txBody>
      </p:sp>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908720"/>
            <a:ext cx="2880320" cy="724942"/>
          </a:xfrm>
        </p:spPr>
        <p:txBody>
          <a:bodyPr>
            <a:normAutofit fontScale="90000"/>
          </a:bodyPr>
          <a:lstStyle/>
          <a:p>
            <a:r>
              <a:rPr lang="fr-FR" u="sng" dirty="0" smtClean="0">
                <a:latin typeface="Gabriola" pitchFamily="82" charset="0"/>
              </a:rPr>
              <a:t>C/l’extraction</a:t>
            </a:r>
            <a:r>
              <a:rPr lang="fr-FR" dirty="0" smtClean="0"/>
              <a:t> </a:t>
            </a:r>
            <a:endParaRPr lang="fr-FR" dirty="0"/>
          </a:p>
        </p:txBody>
      </p:sp>
      <p:sp>
        <p:nvSpPr>
          <p:cNvPr id="3" name="Content Placeholder 2"/>
          <p:cNvSpPr>
            <a:spLocks noGrp="1"/>
          </p:cNvSpPr>
          <p:nvPr>
            <p:ph idx="1"/>
          </p:nvPr>
        </p:nvSpPr>
        <p:spPr/>
        <p:txBody>
          <a:bodyPr/>
          <a:lstStyle/>
          <a:p>
            <a:pPr>
              <a:buNone/>
            </a:pPr>
            <a:r>
              <a:rPr lang="fr-FR" dirty="0" smtClean="0">
                <a:latin typeface="Gabriola" pitchFamily="82" charset="0"/>
              </a:rPr>
              <a:t>Une fois le pétrole sortie du gisement,</a:t>
            </a:r>
          </a:p>
        </p:txBody>
      </p:sp>
      <p:sp>
        <p:nvSpPr>
          <p:cNvPr id="5" name="TextBox 4"/>
          <p:cNvSpPr txBox="1"/>
          <p:nvPr/>
        </p:nvSpPr>
        <p:spPr>
          <a:xfrm>
            <a:off x="467544" y="2204864"/>
            <a:ext cx="6120680" cy="584775"/>
          </a:xfrm>
          <a:prstGeom prst="rect">
            <a:avLst/>
          </a:prstGeom>
          <a:noFill/>
        </p:spPr>
        <p:txBody>
          <a:bodyPr wrap="square" rtlCol="0">
            <a:spAutoFit/>
          </a:bodyPr>
          <a:lstStyle/>
          <a:p>
            <a:r>
              <a:rPr lang="fr-FR" sz="3200" dirty="0" smtClean="0">
                <a:latin typeface="Gabriola" pitchFamily="82" charset="0"/>
              </a:rPr>
              <a:t>il est transporté par des oléoducs,</a:t>
            </a:r>
          </a:p>
        </p:txBody>
      </p:sp>
      <p:sp>
        <p:nvSpPr>
          <p:cNvPr id="9" name="TextBox 8"/>
          <p:cNvSpPr txBox="1"/>
          <p:nvPr/>
        </p:nvSpPr>
        <p:spPr>
          <a:xfrm>
            <a:off x="467544" y="2780928"/>
            <a:ext cx="4968552" cy="646331"/>
          </a:xfrm>
          <a:prstGeom prst="rect">
            <a:avLst/>
          </a:prstGeom>
          <a:noFill/>
        </p:spPr>
        <p:txBody>
          <a:bodyPr wrap="square" rtlCol="0">
            <a:spAutoFit/>
          </a:bodyPr>
          <a:lstStyle/>
          <a:p>
            <a:r>
              <a:rPr lang="fr-FR" sz="3600" dirty="0" smtClean="0">
                <a:latin typeface="Gabriola" pitchFamily="82" charset="0"/>
              </a:rPr>
              <a:t>jusqu’aux usines de raffinage</a:t>
            </a:r>
            <a:endParaRPr lang="fr-FR" sz="3600" dirty="0">
              <a:latin typeface="Gabriola" pitchFamily="82" charset="0"/>
            </a:endParaRPr>
          </a:p>
        </p:txBody>
      </p:sp>
      <p:pic>
        <p:nvPicPr>
          <p:cNvPr id="4" name="Picture 3" descr="007.jpg"/>
          <p:cNvPicPr>
            <a:picLocks noChangeAspect="1"/>
          </p:cNvPicPr>
          <p:nvPr/>
        </p:nvPicPr>
        <p:blipFill>
          <a:blip r:embed="rId2" cstate="print"/>
          <a:stretch>
            <a:fillRect/>
          </a:stretch>
        </p:blipFill>
        <p:spPr>
          <a:xfrm>
            <a:off x="395536" y="764704"/>
            <a:ext cx="7236296" cy="4739774"/>
          </a:xfrm>
          <a:prstGeom prst="rect">
            <a:avLst/>
          </a:prstGeom>
        </p:spPr>
      </p:pic>
      <p:pic>
        <p:nvPicPr>
          <p:cNvPr id="7" name="Picture 6" descr="jpg_Oleoduc.jpg"/>
          <p:cNvPicPr>
            <a:picLocks noChangeAspect="1"/>
          </p:cNvPicPr>
          <p:nvPr/>
        </p:nvPicPr>
        <p:blipFill>
          <a:blip r:embed="rId3" cstate="print"/>
          <a:stretch>
            <a:fillRect/>
          </a:stretch>
        </p:blipFill>
        <p:spPr>
          <a:xfrm>
            <a:off x="395536" y="836712"/>
            <a:ext cx="8564626" cy="4752528"/>
          </a:xfrm>
          <a:prstGeom prst="rect">
            <a:avLst/>
          </a:prstGeom>
        </p:spPr>
      </p:pic>
      <p:pic>
        <p:nvPicPr>
          <p:cNvPr id="10" name="Picture 9" descr="2005-1-19-usine-raffinerie.jpg"/>
          <p:cNvPicPr>
            <a:picLocks noChangeAspect="1"/>
          </p:cNvPicPr>
          <p:nvPr/>
        </p:nvPicPr>
        <p:blipFill>
          <a:blip r:embed="rId4" cstate="print"/>
          <a:stretch>
            <a:fillRect/>
          </a:stretch>
        </p:blipFill>
        <p:spPr>
          <a:xfrm>
            <a:off x="323528" y="548680"/>
            <a:ext cx="8593093" cy="5749699"/>
          </a:xfrm>
          <a:prstGeom prst="rect">
            <a:avLst/>
          </a:prstGeom>
        </p:spPr>
      </p:pic>
      <p:pic>
        <p:nvPicPr>
          <p:cNvPr id="12" name="Picture 11" descr="raffinage2.jpg"/>
          <p:cNvPicPr>
            <a:picLocks noChangeAspect="1"/>
          </p:cNvPicPr>
          <p:nvPr/>
        </p:nvPicPr>
        <p:blipFill>
          <a:blip r:embed="rId5" cstate="print"/>
          <a:stretch>
            <a:fillRect/>
          </a:stretch>
        </p:blipFill>
        <p:spPr>
          <a:xfrm>
            <a:off x="0" y="0"/>
            <a:ext cx="9139944" cy="6858000"/>
          </a:xfrm>
          <a:prstGeom prst="rect">
            <a:avLst/>
          </a:prstGeom>
        </p:spPr>
      </p:pic>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9" presetClass="entr" presetSubtype="0" decel="10000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 calcmode="lin" valueType="num">
                                      <p:cBhvr>
                                        <p:cTn id="16" dur="500" fill="hold"/>
                                        <p:tgtEl>
                                          <p:spTgt spid="4"/>
                                        </p:tgtEl>
                                        <p:attrNameLst>
                                          <p:attrName>style.rotation</p:attrName>
                                        </p:attrNameLst>
                                      </p:cBhvr>
                                      <p:tavLst>
                                        <p:tav tm="0">
                                          <p:val>
                                            <p:fltVal val="360"/>
                                          </p:val>
                                        </p:tav>
                                        <p:tav tm="100000">
                                          <p:val>
                                            <p:fltVal val="0"/>
                                          </p:val>
                                        </p:tav>
                                      </p:tavLst>
                                    </p:anim>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9" presetClass="exit" presetSubtype="0" accel="100000" fill="hold" nodeType="clickEffect">
                                  <p:stCondLst>
                                    <p:cond delay="0"/>
                                  </p:stCondLst>
                                  <p:childTnLst>
                                    <p:anim calcmode="lin" valueType="num">
                                      <p:cBhvr>
                                        <p:cTn id="21" dur="500"/>
                                        <p:tgtEl>
                                          <p:spTgt spid="4"/>
                                        </p:tgtEl>
                                        <p:attrNameLst>
                                          <p:attrName>ppt_w</p:attrName>
                                        </p:attrNameLst>
                                      </p:cBhvr>
                                      <p:tavLst>
                                        <p:tav tm="0">
                                          <p:val>
                                            <p:strVal val="ppt_w"/>
                                          </p:val>
                                        </p:tav>
                                        <p:tav tm="100000">
                                          <p:val>
                                            <p:fltVal val="0"/>
                                          </p:val>
                                        </p:tav>
                                      </p:tavLst>
                                    </p:anim>
                                    <p:anim calcmode="lin" valueType="num">
                                      <p:cBhvr>
                                        <p:cTn id="22" dur="500"/>
                                        <p:tgtEl>
                                          <p:spTgt spid="4"/>
                                        </p:tgtEl>
                                        <p:attrNameLst>
                                          <p:attrName>ppt_h</p:attrName>
                                        </p:attrNameLst>
                                      </p:cBhvr>
                                      <p:tavLst>
                                        <p:tav tm="0">
                                          <p:val>
                                            <p:strVal val="ppt_h"/>
                                          </p:val>
                                        </p:tav>
                                        <p:tav tm="100000">
                                          <p:val>
                                            <p:fltVal val="0"/>
                                          </p:val>
                                        </p:tav>
                                      </p:tavLst>
                                    </p:anim>
                                    <p:anim calcmode="lin" valueType="num">
                                      <p:cBhvr>
                                        <p:cTn id="23" dur="500"/>
                                        <p:tgtEl>
                                          <p:spTgt spid="4"/>
                                        </p:tgtEl>
                                        <p:attrNameLst>
                                          <p:attrName>style.rotation</p:attrName>
                                        </p:attrNameLst>
                                      </p:cBhvr>
                                      <p:tavLst>
                                        <p:tav tm="0">
                                          <p:val>
                                            <p:fltVal val="0"/>
                                          </p:val>
                                        </p:tav>
                                        <p:tav tm="100000">
                                          <p:val>
                                            <p:fltVal val="360"/>
                                          </p:val>
                                        </p:tav>
                                      </p:tavLst>
                                    </p:anim>
                                    <p:animEffect transition="out" filter="fade">
                                      <p:cBhvr>
                                        <p:cTn id="24" dur="500"/>
                                        <p:tgtEl>
                                          <p:spTgt spid="4"/>
                                        </p:tgtEl>
                                      </p:cBhvr>
                                    </p:animEffect>
                                    <p:set>
                                      <p:cBhvr>
                                        <p:cTn id="25" dur="1" fill="hold">
                                          <p:stCondLst>
                                            <p:cond delay="499"/>
                                          </p:stCondLst>
                                        </p:cTn>
                                        <p:tgtEl>
                                          <p:spTgt spid="4"/>
                                        </p:tgtEl>
                                        <p:attrNameLst>
                                          <p:attrName>style.visibility</p:attrName>
                                        </p:attrNameLst>
                                      </p:cBhvr>
                                      <p:to>
                                        <p:strVal val="hidden"/>
                                      </p:to>
                                    </p:set>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to="" calcmode="lin" valueType="num">
                                      <p:cBhvr>
                                        <p:cTn id="30" dur="1" fill="hold"/>
                                        <p:tgtEl>
                                          <p:spTgt spid="5"/>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9" presetClass="entr" presetSubtype="0" decel="10000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ppt_w</p:attrName>
                                        </p:attrNameLst>
                                      </p:cBhvr>
                                      <p:tavLst>
                                        <p:tav tm="0">
                                          <p:val>
                                            <p:fltVal val="0"/>
                                          </p:val>
                                        </p:tav>
                                        <p:tav tm="100000">
                                          <p:val>
                                            <p:strVal val="#ppt_w"/>
                                          </p:val>
                                        </p:tav>
                                      </p:tavLst>
                                    </p:anim>
                                    <p:anim calcmode="lin" valueType="num">
                                      <p:cBhvr>
                                        <p:cTn id="36" dur="500" fill="hold"/>
                                        <p:tgtEl>
                                          <p:spTgt spid="7"/>
                                        </p:tgtEl>
                                        <p:attrNameLst>
                                          <p:attrName>ppt_h</p:attrName>
                                        </p:attrNameLst>
                                      </p:cBhvr>
                                      <p:tavLst>
                                        <p:tav tm="0">
                                          <p:val>
                                            <p:fltVal val="0"/>
                                          </p:val>
                                        </p:tav>
                                        <p:tav tm="100000">
                                          <p:val>
                                            <p:strVal val="#ppt_h"/>
                                          </p:val>
                                        </p:tav>
                                      </p:tavLst>
                                    </p:anim>
                                    <p:anim calcmode="lin" valueType="num">
                                      <p:cBhvr>
                                        <p:cTn id="37" dur="500" fill="hold"/>
                                        <p:tgtEl>
                                          <p:spTgt spid="7"/>
                                        </p:tgtEl>
                                        <p:attrNameLst>
                                          <p:attrName>style.rotation</p:attrName>
                                        </p:attrNameLst>
                                      </p:cBhvr>
                                      <p:tavLst>
                                        <p:tav tm="0">
                                          <p:val>
                                            <p:fltVal val="360"/>
                                          </p:val>
                                        </p:tav>
                                        <p:tav tm="100000">
                                          <p:val>
                                            <p:fltVal val="0"/>
                                          </p:val>
                                        </p:tav>
                                      </p:tavLst>
                                    </p:anim>
                                    <p:animEffect transition="in" filter="fade">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49" presetClass="exit" presetSubtype="0" accel="100000" fill="hold" nodeType="clickEffect">
                                  <p:stCondLst>
                                    <p:cond delay="0"/>
                                  </p:stCondLst>
                                  <p:childTnLst>
                                    <p:anim calcmode="lin" valueType="num">
                                      <p:cBhvr>
                                        <p:cTn id="42" dur="500"/>
                                        <p:tgtEl>
                                          <p:spTgt spid="7"/>
                                        </p:tgtEl>
                                        <p:attrNameLst>
                                          <p:attrName>ppt_w</p:attrName>
                                        </p:attrNameLst>
                                      </p:cBhvr>
                                      <p:tavLst>
                                        <p:tav tm="0">
                                          <p:val>
                                            <p:strVal val="ppt_w"/>
                                          </p:val>
                                        </p:tav>
                                        <p:tav tm="100000">
                                          <p:val>
                                            <p:fltVal val="0"/>
                                          </p:val>
                                        </p:tav>
                                      </p:tavLst>
                                    </p:anim>
                                    <p:anim calcmode="lin" valueType="num">
                                      <p:cBhvr>
                                        <p:cTn id="43" dur="500"/>
                                        <p:tgtEl>
                                          <p:spTgt spid="7"/>
                                        </p:tgtEl>
                                        <p:attrNameLst>
                                          <p:attrName>ppt_h</p:attrName>
                                        </p:attrNameLst>
                                      </p:cBhvr>
                                      <p:tavLst>
                                        <p:tav tm="0">
                                          <p:val>
                                            <p:strVal val="ppt_h"/>
                                          </p:val>
                                        </p:tav>
                                        <p:tav tm="100000">
                                          <p:val>
                                            <p:fltVal val="0"/>
                                          </p:val>
                                        </p:tav>
                                      </p:tavLst>
                                    </p:anim>
                                    <p:anim calcmode="lin" valueType="num">
                                      <p:cBhvr>
                                        <p:cTn id="44" dur="500"/>
                                        <p:tgtEl>
                                          <p:spTgt spid="7"/>
                                        </p:tgtEl>
                                        <p:attrNameLst>
                                          <p:attrName>style.rotation</p:attrName>
                                        </p:attrNameLst>
                                      </p:cBhvr>
                                      <p:tavLst>
                                        <p:tav tm="0">
                                          <p:val>
                                            <p:fltVal val="0"/>
                                          </p:val>
                                        </p:tav>
                                        <p:tav tm="100000">
                                          <p:val>
                                            <p:fltVal val="360"/>
                                          </p:val>
                                        </p:tav>
                                      </p:tavLst>
                                    </p:anim>
                                    <p:animEffect transition="out" filter="fade">
                                      <p:cBhvr>
                                        <p:cTn id="45" dur="500"/>
                                        <p:tgtEl>
                                          <p:spTgt spid="7"/>
                                        </p:tgtEl>
                                      </p:cBhvr>
                                    </p:animEffect>
                                    <p:set>
                                      <p:cBhvr>
                                        <p:cTn id="46" dur="1" fill="hold">
                                          <p:stCondLst>
                                            <p:cond delay="499"/>
                                          </p:stCondLst>
                                        </p:cTn>
                                        <p:tgtEl>
                                          <p:spTgt spid="7"/>
                                        </p:tgtEl>
                                        <p:attrNameLst>
                                          <p:attrName>style.visibility</p:attrName>
                                        </p:attrNameLst>
                                      </p:cBhvr>
                                      <p:to>
                                        <p:strVal val="hidden"/>
                                      </p:to>
                                    </p:set>
                                  </p:childTnLst>
                                </p:cTn>
                              </p:par>
                            </p:childTnLst>
                          </p:cTn>
                        </p:par>
                      </p:childTnLst>
                    </p:cTn>
                  </p:par>
                  <p:par>
                    <p:cTn id="47" fill="hold">
                      <p:stCondLst>
                        <p:cond delay="indefinite"/>
                      </p:stCondLst>
                      <p:childTnLst>
                        <p:par>
                          <p:cTn id="48" fill="hold">
                            <p:stCondLst>
                              <p:cond delay="0"/>
                            </p:stCondLst>
                            <p:childTnLst>
                              <p:par>
                                <p:cTn id="49" presetID="50" presetClass="entr" presetSubtype="0" decel="10000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1000" fill="hold"/>
                                        <p:tgtEl>
                                          <p:spTgt spid="9"/>
                                        </p:tgtEl>
                                        <p:attrNameLst>
                                          <p:attrName>ppt_w</p:attrName>
                                        </p:attrNameLst>
                                      </p:cBhvr>
                                      <p:tavLst>
                                        <p:tav tm="0">
                                          <p:val>
                                            <p:strVal val="#ppt_w+.3"/>
                                          </p:val>
                                        </p:tav>
                                        <p:tav tm="100000">
                                          <p:val>
                                            <p:strVal val="#ppt_w"/>
                                          </p:val>
                                        </p:tav>
                                      </p:tavLst>
                                    </p:anim>
                                    <p:anim calcmode="lin" valueType="num">
                                      <p:cBhvr>
                                        <p:cTn id="52" dur="1000" fill="hold"/>
                                        <p:tgtEl>
                                          <p:spTgt spid="9"/>
                                        </p:tgtEl>
                                        <p:attrNameLst>
                                          <p:attrName>ppt_h</p:attrName>
                                        </p:attrNameLst>
                                      </p:cBhvr>
                                      <p:tavLst>
                                        <p:tav tm="0">
                                          <p:val>
                                            <p:strVal val="#ppt_h"/>
                                          </p:val>
                                        </p:tav>
                                        <p:tav tm="100000">
                                          <p:val>
                                            <p:strVal val="#ppt_h"/>
                                          </p:val>
                                        </p:tav>
                                      </p:tavLst>
                                    </p:anim>
                                    <p:animEffect transition="in" filter="fade">
                                      <p:cBhvr>
                                        <p:cTn id="53" dur="1000"/>
                                        <p:tgtEl>
                                          <p:spTgt spid="9"/>
                                        </p:tgtEl>
                                      </p:cBhvr>
                                    </p:animEffect>
                                  </p:childTnLst>
                                </p:cTn>
                              </p:par>
                            </p:childTnLst>
                          </p:cTn>
                        </p:par>
                      </p:childTnLst>
                    </p:cTn>
                  </p:par>
                  <p:par>
                    <p:cTn id="54" fill="hold">
                      <p:stCondLst>
                        <p:cond delay="indefinite"/>
                      </p:stCondLst>
                      <p:childTnLst>
                        <p:par>
                          <p:cTn id="55" fill="hold">
                            <p:stCondLst>
                              <p:cond delay="0"/>
                            </p:stCondLst>
                            <p:childTnLst>
                              <p:par>
                                <p:cTn id="56" presetID="49" presetClass="entr" presetSubtype="0" decel="100000" fill="hold" nodeType="click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500" fill="hold"/>
                                        <p:tgtEl>
                                          <p:spTgt spid="10"/>
                                        </p:tgtEl>
                                        <p:attrNameLst>
                                          <p:attrName>ppt_w</p:attrName>
                                        </p:attrNameLst>
                                      </p:cBhvr>
                                      <p:tavLst>
                                        <p:tav tm="0">
                                          <p:val>
                                            <p:fltVal val="0"/>
                                          </p:val>
                                        </p:tav>
                                        <p:tav tm="100000">
                                          <p:val>
                                            <p:strVal val="#ppt_w"/>
                                          </p:val>
                                        </p:tav>
                                      </p:tavLst>
                                    </p:anim>
                                    <p:anim calcmode="lin" valueType="num">
                                      <p:cBhvr>
                                        <p:cTn id="59" dur="500" fill="hold"/>
                                        <p:tgtEl>
                                          <p:spTgt spid="10"/>
                                        </p:tgtEl>
                                        <p:attrNameLst>
                                          <p:attrName>ppt_h</p:attrName>
                                        </p:attrNameLst>
                                      </p:cBhvr>
                                      <p:tavLst>
                                        <p:tav tm="0">
                                          <p:val>
                                            <p:fltVal val="0"/>
                                          </p:val>
                                        </p:tav>
                                        <p:tav tm="100000">
                                          <p:val>
                                            <p:strVal val="#ppt_h"/>
                                          </p:val>
                                        </p:tav>
                                      </p:tavLst>
                                    </p:anim>
                                    <p:anim calcmode="lin" valueType="num">
                                      <p:cBhvr>
                                        <p:cTn id="60" dur="500" fill="hold"/>
                                        <p:tgtEl>
                                          <p:spTgt spid="10"/>
                                        </p:tgtEl>
                                        <p:attrNameLst>
                                          <p:attrName>style.rotation</p:attrName>
                                        </p:attrNameLst>
                                      </p:cBhvr>
                                      <p:tavLst>
                                        <p:tav tm="0">
                                          <p:val>
                                            <p:fltVal val="360"/>
                                          </p:val>
                                        </p:tav>
                                        <p:tav tm="100000">
                                          <p:val>
                                            <p:fltVal val="0"/>
                                          </p:val>
                                        </p:tav>
                                      </p:tavLst>
                                    </p:anim>
                                    <p:animEffect transition="in" filter="fade">
                                      <p:cBhvr>
                                        <p:cTn id="61" dur="500"/>
                                        <p:tgtEl>
                                          <p:spTgt spid="10"/>
                                        </p:tgtEl>
                                      </p:cBhvr>
                                    </p:animEffect>
                                  </p:childTnLst>
                                </p:cTn>
                              </p:par>
                            </p:childTnLst>
                          </p:cTn>
                        </p:par>
                      </p:childTnLst>
                    </p:cTn>
                  </p:par>
                  <p:par>
                    <p:cTn id="62" fill="hold">
                      <p:stCondLst>
                        <p:cond delay="indefinite"/>
                      </p:stCondLst>
                      <p:childTnLst>
                        <p:par>
                          <p:cTn id="63" fill="hold">
                            <p:stCondLst>
                              <p:cond delay="0"/>
                            </p:stCondLst>
                            <p:childTnLst>
                              <p:par>
                                <p:cTn id="64" presetID="49" presetClass="exit" presetSubtype="0" accel="100000" fill="hold" nodeType="clickEffect">
                                  <p:stCondLst>
                                    <p:cond delay="0"/>
                                  </p:stCondLst>
                                  <p:childTnLst>
                                    <p:anim calcmode="lin" valueType="num">
                                      <p:cBhvr>
                                        <p:cTn id="65" dur="500"/>
                                        <p:tgtEl>
                                          <p:spTgt spid="10"/>
                                        </p:tgtEl>
                                        <p:attrNameLst>
                                          <p:attrName>ppt_w</p:attrName>
                                        </p:attrNameLst>
                                      </p:cBhvr>
                                      <p:tavLst>
                                        <p:tav tm="0">
                                          <p:val>
                                            <p:strVal val="ppt_w"/>
                                          </p:val>
                                        </p:tav>
                                        <p:tav tm="100000">
                                          <p:val>
                                            <p:fltVal val="0"/>
                                          </p:val>
                                        </p:tav>
                                      </p:tavLst>
                                    </p:anim>
                                    <p:anim calcmode="lin" valueType="num">
                                      <p:cBhvr>
                                        <p:cTn id="66" dur="500"/>
                                        <p:tgtEl>
                                          <p:spTgt spid="10"/>
                                        </p:tgtEl>
                                        <p:attrNameLst>
                                          <p:attrName>ppt_h</p:attrName>
                                        </p:attrNameLst>
                                      </p:cBhvr>
                                      <p:tavLst>
                                        <p:tav tm="0">
                                          <p:val>
                                            <p:strVal val="ppt_h"/>
                                          </p:val>
                                        </p:tav>
                                        <p:tav tm="100000">
                                          <p:val>
                                            <p:fltVal val="0"/>
                                          </p:val>
                                        </p:tav>
                                      </p:tavLst>
                                    </p:anim>
                                    <p:anim calcmode="lin" valueType="num">
                                      <p:cBhvr>
                                        <p:cTn id="67" dur="500"/>
                                        <p:tgtEl>
                                          <p:spTgt spid="10"/>
                                        </p:tgtEl>
                                        <p:attrNameLst>
                                          <p:attrName>style.rotation</p:attrName>
                                        </p:attrNameLst>
                                      </p:cBhvr>
                                      <p:tavLst>
                                        <p:tav tm="0">
                                          <p:val>
                                            <p:fltVal val="0"/>
                                          </p:val>
                                        </p:tav>
                                        <p:tav tm="100000">
                                          <p:val>
                                            <p:fltVal val="360"/>
                                          </p:val>
                                        </p:tav>
                                      </p:tavLst>
                                    </p:anim>
                                    <p:animEffect transition="out" filter="fade">
                                      <p:cBhvr>
                                        <p:cTn id="68" dur="500"/>
                                        <p:tgtEl>
                                          <p:spTgt spid="10"/>
                                        </p:tgtEl>
                                      </p:cBhvr>
                                    </p:animEffect>
                                    <p:set>
                                      <p:cBhvr>
                                        <p:cTn id="69" dur="1" fill="hold">
                                          <p:stCondLst>
                                            <p:cond delay="499"/>
                                          </p:stCondLst>
                                        </p:cTn>
                                        <p:tgtEl>
                                          <p:spTgt spid="10"/>
                                        </p:tgtEl>
                                        <p:attrNameLst>
                                          <p:attrName>style.visibility</p:attrName>
                                        </p:attrNameLst>
                                      </p:cBhvr>
                                      <p:to>
                                        <p:strVal val="hidden"/>
                                      </p:to>
                                    </p:set>
                                  </p:childTnLst>
                                </p:cTn>
                              </p:par>
                            </p:childTnLst>
                          </p:cTn>
                        </p:par>
                      </p:childTnLst>
                    </p:cTn>
                  </p:par>
                  <p:par>
                    <p:cTn id="70" fill="hold">
                      <p:stCondLst>
                        <p:cond delay="indefinite"/>
                      </p:stCondLst>
                      <p:childTnLst>
                        <p:par>
                          <p:cTn id="71" fill="hold">
                            <p:stCondLst>
                              <p:cond delay="0"/>
                            </p:stCondLst>
                            <p:childTnLst>
                              <p:par>
                                <p:cTn id="72" presetID="49" presetClass="entr" presetSubtype="0" decel="100000" fill="hold" nodeType="click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p:cTn id="74" dur="500" fill="hold"/>
                                        <p:tgtEl>
                                          <p:spTgt spid="12"/>
                                        </p:tgtEl>
                                        <p:attrNameLst>
                                          <p:attrName>ppt_w</p:attrName>
                                        </p:attrNameLst>
                                      </p:cBhvr>
                                      <p:tavLst>
                                        <p:tav tm="0">
                                          <p:val>
                                            <p:fltVal val="0"/>
                                          </p:val>
                                        </p:tav>
                                        <p:tav tm="100000">
                                          <p:val>
                                            <p:strVal val="#ppt_w"/>
                                          </p:val>
                                        </p:tav>
                                      </p:tavLst>
                                    </p:anim>
                                    <p:anim calcmode="lin" valueType="num">
                                      <p:cBhvr>
                                        <p:cTn id="75" dur="500" fill="hold"/>
                                        <p:tgtEl>
                                          <p:spTgt spid="12"/>
                                        </p:tgtEl>
                                        <p:attrNameLst>
                                          <p:attrName>ppt_h</p:attrName>
                                        </p:attrNameLst>
                                      </p:cBhvr>
                                      <p:tavLst>
                                        <p:tav tm="0">
                                          <p:val>
                                            <p:fltVal val="0"/>
                                          </p:val>
                                        </p:tav>
                                        <p:tav tm="100000">
                                          <p:val>
                                            <p:strVal val="#ppt_h"/>
                                          </p:val>
                                        </p:tav>
                                      </p:tavLst>
                                    </p:anim>
                                    <p:anim calcmode="lin" valueType="num">
                                      <p:cBhvr>
                                        <p:cTn id="76" dur="500" fill="hold"/>
                                        <p:tgtEl>
                                          <p:spTgt spid="12"/>
                                        </p:tgtEl>
                                        <p:attrNameLst>
                                          <p:attrName>style.rotation</p:attrName>
                                        </p:attrNameLst>
                                      </p:cBhvr>
                                      <p:tavLst>
                                        <p:tav tm="0">
                                          <p:val>
                                            <p:fltVal val="360"/>
                                          </p:val>
                                        </p:tav>
                                        <p:tav tm="100000">
                                          <p:val>
                                            <p:fltVal val="0"/>
                                          </p:val>
                                        </p:tav>
                                      </p:tavLst>
                                    </p:anim>
                                    <p:animEffect transition="in" filter="fade">
                                      <p:cBhvr>
                                        <p:cTn id="7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1004913-Raffinerie_de_p%C3%A9trole.jpg"/>
          <p:cNvPicPr>
            <a:picLocks noChangeAspect="1"/>
          </p:cNvPicPr>
          <p:nvPr/>
        </p:nvPicPr>
        <p:blipFill>
          <a:blip r:embed="rId2" cstate="print"/>
          <a:stretch>
            <a:fillRect/>
          </a:stretch>
        </p:blipFill>
        <p:spPr>
          <a:xfrm>
            <a:off x="0" y="0"/>
            <a:ext cx="9144000" cy="6858000"/>
          </a:xfrm>
          <a:prstGeom prst="rect">
            <a:avLst/>
          </a:prstGeom>
        </p:spPr>
      </p:pic>
      <p:sp>
        <p:nvSpPr>
          <p:cNvPr id="3" name="Content Placeholder 2"/>
          <p:cNvSpPr>
            <a:spLocks noGrp="1"/>
          </p:cNvSpPr>
          <p:nvPr>
            <p:ph idx="1"/>
          </p:nvPr>
        </p:nvSpPr>
        <p:spPr>
          <a:xfrm>
            <a:off x="539552" y="3140969"/>
            <a:ext cx="7848872" cy="2880320"/>
          </a:xfrm>
        </p:spPr>
        <p:style>
          <a:lnRef idx="2">
            <a:schemeClr val="accent3">
              <a:shade val="50000"/>
            </a:schemeClr>
          </a:lnRef>
          <a:fillRef idx="1">
            <a:schemeClr val="accent3"/>
          </a:fillRef>
          <a:effectRef idx="0">
            <a:schemeClr val="accent3"/>
          </a:effectRef>
          <a:fontRef idx="minor">
            <a:schemeClr val="lt1"/>
          </a:fontRef>
        </p:style>
        <p:txBody>
          <a:bodyPr/>
          <a:lstStyle/>
          <a:p>
            <a:pPr>
              <a:buNone/>
            </a:pPr>
            <a:r>
              <a:rPr lang="fr-FR" dirty="0" smtClean="0">
                <a:solidFill>
                  <a:schemeClr val="bg1"/>
                </a:solidFill>
                <a:latin typeface="Gabriola" pitchFamily="82" charset="0"/>
              </a:rPr>
              <a:t>     Le prix du baril de pétrole est actuellement de 97.61$, cela change régulièrement, ce prix à était modifié hier. </a:t>
            </a:r>
          </a:p>
          <a:p>
            <a:pPr>
              <a:buNone/>
            </a:pPr>
            <a:r>
              <a:rPr lang="fr-FR" dirty="0" smtClean="0">
                <a:solidFill>
                  <a:schemeClr val="bg1"/>
                </a:solidFill>
                <a:latin typeface="Gabriola" pitchFamily="82" charset="0"/>
              </a:rPr>
              <a:t>     </a:t>
            </a:r>
            <a:r>
              <a:rPr lang="fr-FR" dirty="0" smtClean="0">
                <a:solidFill>
                  <a:schemeClr val="bg1"/>
                </a:solidFill>
                <a:effectLst>
                  <a:outerShdw blurRad="38100" dist="38100" dir="2700000" algn="tl">
                    <a:srgbClr val="000000">
                      <a:alpha val="43137"/>
                    </a:srgbClr>
                  </a:outerShdw>
                </a:effectLst>
                <a:latin typeface="Gabriola" pitchFamily="82" charset="0"/>
              </a:rPr>
              <a:t>c’est donc le prix du baril qui détermine si les produits </a:t>
            </a:r>
            <a:r>
              <a:rPr lang="fr-FR" b="1" dirty="0" smtClean="0">
                <a:solidFill>
                  <a:schemeClr val="bg1"/>
                </a:solidFill>
                <a:effectLst>
                  <a:outerShdw blurRad="38100" dist="38100" dir="2700000" algn="tl">
                    <a:srgbClr val="000000">
                      <a:alpha val="43137"/>
                    </a:srgbClr>
                  </a:outerShdw>
                </a:effectLst>
                <a:latin typeface="Gabriola" pitchFamily="82" charset="0"/>
              </a:rPr>
              <a:t>conçu avec cette énergie seront élevés, comme l’essence qui est actuellement très cher</a:t>
            </a:r>
            <a:endParaRPr lang="fr-FR" b="1" dirty="0">
              <a:solidFill>
                <a:schemeClr val="bg1"/>
              </a:solidFill>
              <a:effectLst>
                <a:outerShdw blurRad="38100" dist="38100" dir="2700000" algn="tl">
                  <a:srgbClr val="000000">
                    <a:alpha val="43137"/>
                  </a:srgbClr>
                </a:outerShdw>
              </a:effectLst>
              <a:latin typeface="Gabriola" pitchFamily="82" charset="0"/>
            </a:endParaRPr>
          </a:p>
        </p:txBody>
      </p:sp>
      <p:sp>
        <p:nvSpPr>
          <p:cNvPr id="4" name="TextBox 3"/>
          <p:cNvSpPr txBox="1"/>
          <p:nvPr/>
        </p:nvSpPr>
        <p:spPr>
          <a:xfrm>
            <a:off x="899592" y="980728"/>
            <a:ext cx="7272808" cy="2062103"/>
          </a:xfrm>
          <a:prstGeom prst="rect">
            <a:avLst/>
          </a:prstGeom>
          <a:noFill/>
        </p:spPr>
        <p:txBody>
          <a:bodyPr wrap="square" rtlCol="0">
            <a:spAutoFit/>
          </a:bodyPr>
          <a:lstStyle/>
          <a:p>
            <a:r>
              <a:rPr lang="fr-FR" sz="3200" dirty="0" smtClean="0">
                <a:solidFill>
                  <a:schemeClr val="bg1"/>
                </a:solidFill>
                <a:latin typeface="Gabriola" pitchFamily="82" charset="0"/>
              </a:rPr>
              <a:t> Dans les années 70 le monde a connu la crise du pétrole, la société rendu dépendante en demandait toujours plus mais il y avait de moins en moins de puits, le baril était donc cher</a:t>
            </a:r>
            <a:endParaRPr lang="fr-FR" sz="3200" dirty="0">
              <a:solidFill>
                <a:schemeClr val="bg1"/>
              </a:solidFill>
              <a:latin typeface="Gabriola" pitchFamily="82" charset="0"/>
            </a:endParaRPr>
          </a:p>
        </p:txBody>
      </p:sp>
      <p:sp>
        <p:nvSpPr>
          <p:cNvPr id="7" name="TextBox 6"/>
          <p:cNvSpPr txBox="1"/>
          <p:nvPr/>
        </p:nvSpPr>
        <p:spPr>
          <a:xfrm>
            <a:off x="1043608" y="260648"/>
            <a:ext cx="6048672" cy="584775"/>
          </a:xfrm>
          <a:prstGeom prst="rect">
            <a:avLst/>
          </a:prstGeom>
          <a:noFill/>
        </p:spPr>
        <p:txBody>
          <a:bodyPr wrap="square" rtlCol="0">
            <a:spAutoFit/>
          </a:bodyPr>
          <a:lstStyle/>
          <a:p>
            <a:r>
              <a:rPr lang="fr-FR" sz="3200" u="sng" dirty="0" smtClean="0">
                <a:solidFill>
                  <a:schemeClr val="bg1"/>
                </a:solidFill>
                <a:latin typeface="Gabriola" pitchFamily="82" charset="0"/>
              </a:rPr>
              <a:t>D/une économie dynamique</a:t>
            </a:r>
            <a:endParaRPr lang="fr-FR" sz="3200" u="sng" dirty="0">
              <a:solidFill>
                <a:schemeClr val="bg1"/>
              </a:solidFill>
              <a:latin typeface="Gabriola" pitchFamily="82" charset="0"/>
            </a:endParaRPr>
          </a:p>
        </p:txBody>
      </p:sp>
      <p:pic>
        <p:nvPicPr>
          <p:cNvPr id="5" name="Picture 4" descr="petrole_graph3.jpg"/>
          <p:cNvPicPr>
            <a:picLocks noChangeAspect="1"/>
          </p:cNvPicPr>
          <p:nvPr/>
        </p:nvPicPr>
        <p:blipFill>
          <a:blip r:embed="rId3" cstate="print"/>
          <a:stretch>
            <a:fillRect/>
          </a:stretch>
        </p:blipFill>
        <p:spPr>
          <a:xfrm>
            <a:off x="0" y="980728"/>
            <a:ext cx="9144000" cy="4503351"/>
          </a:xfrm>
          <a:prstGeom prst="rect">
            <a:avLst/>
          </a:prstGeom>
        </p:spPr>
      </p:pic>
      <p:pic>
        <p:nvPicPr>
          <p:cNvPr id="6" name="Picture 5" descr="01-petrole-prix-baril-moyen.jpg"/>
          <p:cNvPicPr>
            <a:picLocks noChangeAspect="1"/>
          </p:cNvPicPr>
          <p:nvPr/>
        </p:nvPicPr>
        <p:blipFill>
          <a:blip r:embed="rId4" cstate="print"/>
          <a:stretch>
            <a:fillRect/>
          </a:stretch>
        </p:blipFill>
        <p:spPr>
          <a:xfrm rot="21600000">
            <a:off x="0" y="260648"/>
            <a:ext cx="9144000" cy="6139234"/>
          </a:xfrm>
          <a:prstGeom prst="rect">
            <a:avLst/>
          </a:prstGeom>
        </p:spPr>
      </p:pic>
      <p:pic>
        <p:nvPicPr>
          <p:cNvPr id="8" name="Picture 7" descr="etude-betterplace-prix-petrole.png"/>
          <p:cNvPicPr>
            <a:picLocks noChangeAspect="1"/>
          </p:cNvPicPr>
          <p:nvPr/>
        </p:nvPicPr>
        <p:blipFill>
          <a:blip r:embed="rId5" cstate="print"/>
          <a:stretch>
            <a:fillRect/>
          </a:stretch>
        </p:blipFill>
        <p:spPr>
          <a:xfrm>
            <a:off x="-11514" y="260648"/>
            <a:ext cx="9155514" cy="5760640"/>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9" presetClass="entr" presetSubtype="0" decel="10000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49" presetClass="exit" presetSubtype="0" accel="100000" fill="hold" nodeType="clickEffect">
                                  <p:stCondLst>
                                    <p:cond delay="0"/>
                                  </p:stCondLst>
                                  <p:childTnLst>
                                    <p:anim calcmode="lin" valueType="num">
                                      <p:cBhvr>
                                        <p:cTn id="20" dur="500"/>
                                        <p:tgtEl>
                                          <p:spTgt spid="5"/>
                                        </p:tgtEl>
                                        <p:attrNameLst>
                                          <p:attrName>ppt_w</p:attrName>
                                        </p:attrNameLst>
                                      </p:cBhvr>
                                      <p:tavLst>
                                        <p:tav tm="0">
                                          <p:val>
                                            <p:strVal val="ppt_w"/>
                                          </p:val>
                                        </p:tav>
                                        <p:tav tm="100000">
                                          <p:val>
                                            <p:fltVal val="0"/>
                                          </p:val>
                                        </p:tav>
                                      </p:tavLst>
                                    </p:anim>
                                    <p:anim calcmode="lin" valueType="num">
                                      <p:cBhvr>
                                        <p:cTn id="21" dur="500"/>
                                        <p:tgtEl>
                                          <p:spTgt spid="5"/>
                                        </p:tgtEl>
                                        <p:attrNameLst>
                                          <p:attrName>ppt_h</p:attrName>
                                        </p:attrNameLst>
                                      </p:cBhvr>
                                      <p:tavLst>
                                        <p:tav tm="0">
                                          <p:val>
                                            <p:strVal val="ppt_h"/>
                                          </p:val>
                                        </p:tav>
                                        <p:tav tm="100000">
                                          <p:val>
                                            <p:fltVal val="0"/>
                                          </p:val>
                                        </p:tav>
                                      </p:tavLst>
                                    </p:anim>
                                    <p:anim calcmode="lin" valueType="num">
                                      <p:cBhvr>
                                        <p:cTn id="22" dur="500"/>
                                        <p:tgtEl>
                                          <p:spTgt spid="5"/>
                                        </p:tgtEl>
                                        <p:attrNameLst>
                                          <p:attrName>style.rotation</p:attrName>
                                        </p:attrNameLst>
                                      </p:cBhvr>
                                      <p:tavLst>
                                        <p:tav tm="0">
                                          <p:val>
                                            <p:fltVal val="0"/>
                                          </p:val>
                                        </p:tav>
                                        <p:tav tm="100000">
                                          <p:val>
                                            <p:fltVal val="360"/>
                                          </p:val>
                                        </p:tav>
                                      </p:tavLst>
                                    </p:anim>
                                    <p:animEffect transition="out" filter="fade">
                                      <p:cBhvr>
                                        <p:cTn id="23" dur="500"/>
                                        <p:tgtEl>
                                          <p:spTgt spid="5"/>
                                        </p:tgtEl>
                                      </p:cBhvr>
                                    </p:animEffect>
                                    <p:set>
                                      <p:cBhvr>
                                        <p:cTn id="24" dur="1" fill="hold">
                                          <p:stCondLst>
                                            <p:cond delay="499"/>
                                          </p:stCondLst>
                                        </p:cTn>
                                        <p:tgtEl>
                                          <p:spTgt spid="5"/>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bg/>
                                          </p:spTgt>
                                        </p:tgtEl>
                                        <p:attrNameLst>
                                          <p:attrName>style.visibility</p:attrName>
                                        </p:attrNameLst>
                                      </p:cBhvr>
                                      <p:to>
                                        <p:strVal val="visible"/>
                                      </p:to>
                                    </p:set>
                                    <p:anim calcmode="lin" valueType="num">
                                      <p:cBhvr additive="base">
                                        <p:cTn id="29" dur="500" fill="hold"/>
                                        <p:tgtEl>
                                          <p:spTgt spid="3">
                                            <p:bg/>
                                          </p:spTgt>
                                        </p:tgtEl>
                                        <p:attrNameLst>
                                          <p:attrName>ppt_x</p:attrName>
                                        </p:attrNameLst>
                                      </p:cBhvr>
                                      <p:tavLst>
                                        <p:tav tm="0">
                                          <p:val>
                                            <p:strVal val="#ppt_x"/>
                                          </p:val>
                                        </p:tav>
                                        <p:tav tm="100000">
                                          <p:val>
                                            <p:strVal val="#ppt_x"/>
                                          </p:val>
                                        </p:tav>
                                      </p:tavLst>
                                    </p:anim>
                                    <p:anim calcmode="lin" valueType="num">
                                      <p:cBhvr additive="base">
                                        <p:cTn id="30"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0" end="0"/>
                                            </p:txEl>
                                          </p:spTgt>
                                        </p:tgtEl>
                                        <p:attrNameLst>
                                          <p:attrName>style.visibility</p:attrName>
                                        </p:attrNameLst>
                                      </p:cBhvr>
                                      <p:to>
                                        <p:strVal val="visible"/>
                                      </p:to>
                                    </p:set>
                                    <p:anim calcmode="lin" valueType="num">
                                      <p:cBhvr additive="base">
                                        <p:cTn id="3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3">
                                            <p:txEl>
                                              <p:pRg st="1" end="1"/>
                                            </p:txEl>
                                          </p:spTgt>
                                        </p:tgtEl>
                                        <p:attrNameLst>
                                          <p:attrName>style.visibility</p:attrName>
                                        </p:attrNameLst>
                                      </p:cBhvr>
                                      <p:to>
                                        <p:strVal val="visible"/>
                                      </p:to>
                                    </p:set>
                                    <p:anim calcmode="lin" valueType="num">
                                      <p:cBhvr additive="base">
                                        <p:cTn id="4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9" presetClass="entr" presetSubtype="0" decel="100000" fill="hold" nodeType="click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fltVal val="0"/>
                                          </p:val>
                                        </p:tav>
                                        <p:tav tm="100000">
                                          <p:val>
                                            <p:strVal val="#ppt_w"/>
                                          </p:val>
                                        </p:tav>
                                      </p:tavLst>
                                    </p:anim>
                                    <p:anim calcmode="lin" valueType="num">
                                      <p:cBhvr>
                                        <p:cTn id="48" dur="500" fill="hold"/>
                                        <p:tgtEl>
                                          <p:spTgt spid="6"/>
                                        </p:tgtEl>
                                        <p:attrNameLst>
                                          <p:attrName>ppt_h</p:attrName>
                                        </p:attrNameLst>
                                      </p:cBhvr>
                                      <p:tavLst>
                                        <p:tav tm="0">
                                          <p:val>
                                            <p:fltVal val="0"/>
                                          </p:val>
                                        </p:tav>
                                        <p:tav tm="100000">
                                          <p:val>
                                            <p:strVal val="#ppt_h"/>
                                          </p:val>
                                        </p:tav>
                                      </p:tavLst>
                                    </p:anim>
                                    <p:anim calcmode="lin" valueType="num">
                                      <p:cBhvr>
                                        <p:cTn id="49" dur="500" fill="hold"/>
                                        <p:tgtEl>
                                          <p:spTgt spid="6"/>
                                        </p:tgtEl>
                                        <p:attrNameLst>
                                          <p:attrName>style.rotation</p:attrName>
                                        </p:attrNameLst>
                                      </p:cBhvr>
                                      <p:tavLst>
                                        <p:tav tm="0">
                                          <p:val>
                                            <p:fltVal val="360"/>
                                          </p:val>
                                        </p:tav>
                                        <p:tav tm="100000">
                                          <p:val>
                                            <p:fltVal val="0"/>
                                          </p:val>
                                        </p:tav>
                                      </p:tavLst>
                                    </p:anim>
                                    <p:animEffect transition="in" filter="fade">
                                      <p:cBhvr>
                                        <p:cTn id="50" dur="500"/>
                                        <p:tgtEl>
                                          <p:spTgt spid="6"/>
                                        </p:tgtEl>
                                      </p:cBhvr>
                                    </p:animEffect>
                                  </p:childTnLst>
                                </p:cTn>
                              </p:par>
                            </p:childTnLst>
                          </p:cTn>
                        </p:par>
                      </p:childTnLst>
                    </p:cTn>
                  </p:par>
                  <p:par>
                    <p:cTn id="51" fill="hold">
                      <p:stCondLst>
                        <p:cond delay="indefinite"/>
                      </p:stCondLst>
                      <p:childTnLst>
                        <p:par>
                          <p:cTn id="52" fill="hold">
                            <p:stCondLst>
                              <p:cond delay="0"/>
                            </p:stCondLst>
                            <p:childTnLst>
                              <p:par>
                                <p:cTn id="53" presetID="49" presetClass="exit" presetSubtype="0" accel="100000" fill="hold" nodeType="clickEffect">
                                  <p:stCondLst>
                                    <p:cond delay="0"/>
                                  </p:stCondLst>
                                  <p:childTnLst>
                                    <p:anim calcmode="lin" valueType="num">
                                      <p:cBhvr>
                                        <p:cTn id="54" dur="500"/>
                                        <p:tgtEl>
                                          <p:spTgt spid="6"/>
                                        </p:tgtEl>
                                        <p:attrNameLst>
                                          <p:attrName>ppt_w</p:attrName>
                                        </p:attrNameLst>
                                      </p:cBhvr>
                                      <p:tavLst>
                                        <p:tav tm="0">
                                          <p:val>
                                            <p:strVal val="ppt_w"/>
                                          </p:val>
                                        </p:tav>
                                        <p:tav tm="100000">
                                          <p:val>
                                            <p:fltVal val="0"/>
                                          </p:val>
                                        </p:tav>
                                      </p:tavLst>
                                    </p:anim>
                                    <p:anim calcmode="lin" valueType="num">
                                      <p:cBhvr>
                                        <p:cTn id="55" dur="500"/>
                                        <p:tgtEl>
                                          <p:spTgt spid="6"/>
                                        </p:tgtEl>
                                        <p:attrNameLst>
                                          <p:attrName>ppt_h</p:attrName>
                                        </p:attrNameLst>
                                      </p:cBhvr>
                                      <p:tavLst>
                                        <p:tav tm="0">
                                          <p:val>
                                            <p:strVal val="ppt_h"/>
                                          </p:val>
                                        </p:tav>
                                        <p:tav tm="100000">
                                          <p:val>
                                            <p:fltVal val="0"/>
                                          </p:val>
                                        </p:tav>
                                      </p:tavLst>
                                    </p:anim>
                                    <p:anim calcmode="lin" valueType="num">
                                      <p:cBhvr>
                                        <p:cTn id="56" dur="500"/>
                                        <p:tgtEl>
                                          <p:spTgt spid="6"/>
                                        </p:tgtEl>
                                        <p:attrNameLst>
                                          <p:attrName>style.rotation</p:attrName>
                                        </p:attrNameLst>
                                      </p:cBhvr>
                                      <p:tavLst>
                                        <p:tav tm="0">
                                          <p:val>
                                            <p:fltVal val="0"/>
                                          </p:val>
                                        </p:tav>
                                        <p:tav tm="100000">
                                          <p:val>
                                            <p:fltVal val="360"/>
                                          </p:val>
                                        </p:tav>
                                      </p:tavLst>
                                    </p:anim>
                                    <p:animEffect transition="out" filter="fade">
                                      <p:cBhvr>
                                        <p:cTn id="57" dur="500"/>
                                        <p:tgtEl>
                                          <p:spTgt spid="6"/>
                                        </p:tgtEl>
                                      </p:cBhvr>
                                    </p:animEffect>
                                    <p:set>
                                      <p:cBhvr>
                                        <p:cTn id="58" dur="1" fill="hold">
                                          <p:stCondLst>
                                            <p:cond delay="499"/>
                                          </p:stCondLst>
                                        </p:cTn>
                                        <p:tgtEl>
                                          <p:spTgt spid="6"/>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49" presetClass="entr" presetSubtype="0" decel="100000" fill="hold" nodeType="click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p:cTn id="63" dur="500" fill="hold"/>
                                        <p:tgtEl>
                                          <p:spTgt spid="8"/>
                                        </p:tgtEl>
                                        <p:attrNameLst>
                                          <p:attrName>ppt_w</p:attrName>
                                        </p:attrNameLst>
                                      </p:cBhvr>
                                      <p:tavLst>
                                        <p:tav tm="0">
                                          <p:val>
                                            <p:fltVal val="0"/>
                                          </p:val>
                                        </p:tav>
                                        <p:tav tm="100000">
                                          <p:val>
                                            <p:strVal val="#ppt_w"/>
                                          </p:val>
                                        </p:tav>
                                      </p:tavLst>
                                    </p:anim>
                                    <p:anim calcmode="lin" valueType="num">
                                      <p:cBhvr>
                                        <p:cTn id="64" dur="500" fill="hold"/>
                                        <p:tgtEl>
                                          <p:spTgt spid="8"/>
                                        </p:tgtEl>
                                        <p:attrNameLst>
                                          <p:attrName>ppt_h</p:attrName>
                                        </p:attrNameLst>
                                      </p:cBhvr>
                                      <p:tavLst>
                                        <p:tav tm="0">
                                          <p:val>
                                            <p:fltVal val="0"/>
                                          </p:val>
                                        </p:tav>
                                        <p:tav tm="100000">
                                          <p:val>
                                            <p:strVal val="#ppt_h"/>
                                          </p:val>
                                        </p:tav>
                                      </p:tavLst>
                                    </p:anim>
                                    <p:anim calcmode="lin" valueType="num">
                                      <p:cBhvr>
                                        <p:cTn id="65" dur="500" fill="hold"/>
                                        <p:tgtEl>
                                          <p:spTgt spid="8"/>
                                        </p:tgtEl>
                                        <p:attrNameLst>
                                          <p:attrName>style.rotation</p:attrName>
                                        </p:attrNameLst>
                                      </p:cBhvr>
                                      <p:tavLst>
                                        <p:tav tm="0">
                                          <p:val>
                                            <p:fltVal val="360"/>
                                          </p:val>
                                        </p:tav>
                                        <p:tav tm="100000">
                                          <p:val>
                                            <p:fltVal val="0"/>
                                          </p:val>
                                        </p:tav>
                                      </p:tavLst>
                                    </p:anim>
                                    <p:animEffect transition="in" filter="fade">
                                      <p:cBhvr>
                                        <p:cTn id="6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ree-noire-par-stc3a9phane-kautzmann.jpg"/>
          <p:cNvPicPr>
            <a:picLocks noChangeAspect="1"/>
          </p:cNvPicPr>
          <p:nvPr/>
        </p:nvPicPr>
        <p:blipFill>
          <a:blip r:embed="rId2" cstate="print"/>
          <a:stretch>
            <a:fillRect/>
          </a:stretch>
        </p:blipFill>
        <p:spPr>
          <a:xfrm>
            <a:off x="0" y="0"/>
            <a:ext cx="9195387" cy="6858000"/>
          </a:xfrm>
          <a:prstGeom prst="rect">
            <a:avLst/>
          </a:prstGeom>
        </p:spPr>
      </p:pic>
      <p:sp>
        <p:nvSpPr>
          <p:cNvPr id="2" name="Title 1"/>
          <p:cNvSpPr>
            <a:spLocks noGrp="1"/>
          </p:cNvSpPr>
          <p:nvPr>
            <p:ph type="title"/>
          </p:nvPr>
        </p:nvSpPr>
        <p:spPr>
          <a:xfrm>
            <a:off x="323528" y="764704"/>
            <a:ext cx="4608512" cy="940966"/>
          </a:xfrm>
        </p:spPr>
        <p:txBody>
          <a:bodyPr/>
          <a:lstStyle/>
          <a:p>
            <a:r>
              <a:rPr lang="fr-FR" u="sng" dirty="0" smtClean="0">
                <a:latin typeface="Gabriola" pitchFamily="82" charset="0"/>
              </a:rPr>
              <a:t>E/l’impact écologique</a:t>
            </a:r>
            <a:endParaRPr lang="fr-FR" u="sng" dirty="0">
              <a:latin typeface="Gabriola" pitchFamily="82" charset="0"/>
            </a:endParaRPr>
          </a:p>
        </p:txBody>
      </p:sp>
      <p:sp>
        <p:nvSpPr>
          <p:cNvPr id="3" name="Content Placeholder 2"/>
          <p:cNvSpPr>
            <a:spLocks noGrp="1"/>
          </p:cNvSpPr>
          <p:nvPr>
            <p:ph idx="1"/>
          </p:nvPr>
        </p:nvSpPr>
        <p:spPr>
          <a:xfrm>
            <a:off x="395536" y="1700808"/>
            <a:ext cx="8229600" cy="4525963"/>
          </a:xfrm>
        </p:spPr>
        <p:txBody>
          <a:bodyPr/>
          <a:lstStyle/>
          <a:p>
            <a:pPr>
              <a:buNone/>
            </a:pPr>
            <a:r>
              <a:rPr lang="fr-FR" dirty="0" smtClean="0">
                <a:latin typeface="Gabriola" pitchFamily="82" charset="0"/>
              </a:rPr>
              <a:t>    </a:t>
            </a:r>
            <a:r>
              <a:rPr lang="fr-FR" dirty="0" smtClean="0">
                <a:solidFill>
                  <a:schemeClr val="bg1"/>
                </a:solidFill>
                <a:latin typeface="Gabriola" pitchFamily="82" charset="0"/>
              </a:rPr>
              <a:t>De grands bateaux transportant de la marchandise traversent nos océans et le plus souvent longent nos côtes, et parfois, leurs réservoirs  fuit ou ils s’échouent, le pétrole se déverse alors dans la mer ce qui créer ce que l’on nomme la marré noir, c’est alors le début d’un combat pour éviter une catastrophe écologique</a:t>
            </a:r>
            <a:endParaRPr lang="fr-FR" dirty="0">
              <a:solidFill>
                <a:schemeClr val="bg1"/>
              </a:solidFill>
              <a:latin typeface="Gabriola" pitchFamily="82" charset="0"/>
            </a:endParaRPr>
          </a:p>
        </p:txBody>
      </p:sp>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007.jpg"/>
          <p:cNvPicPr>
            <a:picLocks noChangeAspect="1"/>
          </p:cNvPicPr>
          <p:nvPr/>
        </p:nvPicPr>
        <p:blipFill>
          <a:blip r:embed="rId2" cstate="print"/>
          <a:stretch>
            <a:fillRect/>
          </a:stretch>
        </p:blipFill>
        <p:spPr>
          <a:xfrm>
            <a:off x="-48806" y="0"/>
            <a:ext cx="9192806" cy="6858000"/>
          </a:xfrm>
          <a:prstGeom prst="rect">
            <a:avLst/>
          </a:prstGeom>
        </p:spPr>
      </p:pic>
      <p:sp>
        <p:nvSpPr>
          <p:cNvPr id="3" name="Content Placeholder 2"/>
          <p:cNvSpPr>
            <a:spLocks noGrp="1"/>
          </p:cNvSpPr>
          <p:nvPr>
            <p:ph idx="1"/>
          </p:nvPr>
        </p:nvSpPr>
        <p:spPr>
          <a:xfrm>
            <a:off x="683568" y="3501008"/>
            <a:ext cx="8229600" cy="3168352"/>
          </a:xfrm>
          <a:ln>
            <a:noFill/>
          </a:ln>
          <a:effectLst/>
          <a:scene3d>
            <a:camera prst="orthographicFront">
              <a:rot lat="0" lon="0" rev="0"/>
            </a:camera>
            <a:lightRig rig="balanced" dir="t">
              <a:rot lat="0" lon="0" rev="8700000"/>
            </a:lightRig>
          </a:scene3d>
          <a:sp3d>
            <a:bevelT w="190500" h="38100"/>
          </a:sp3d>
        </p:spPr>
        <p:style>
          <a:lnRef idx="1">
            <a:schemeClr val="dk1"/>
          </a:lnRef>
          <a:fillRef idx="2">
            <a:schemeClr val="dk1"/>
          </a:fillRef>
          <a:effectRef idx="1">
            <a:schemeClr val="dk1"/>
          </a:effectRef>
          <a:fontRef idx="minor">
            <a:schemeClr val="dk1"/>
          </a:fontRef>
        </p:style>
        <p:txBody>
          <a:bodyPr>
            <a:normAutofit/>
          </a:bodyPr>
          <a:lstStyle/>
          <a:p>
            <a:pPr>
              <a:buNone/>
            </a:pPr>
            <a:r>
              <a:rPr lang="fr-FR" sz="2800" dirty="0" smtClean="0">
                <a:solidFill>
                  <a:schemeClr val="tx1"/>
                </a:solidFill>
                <a:latin typeface="Gabriola" pitchFamily="82" charset="0"/>
              </a:rPr>
              <a:t>      </a:t>
            </a:r>
            <a:r>
              <a:rPr lang="fr-FR" sz="2800" b="1" dirty="0" smtClean="0">
                <a:solidFill>
                  <a:schemeClr val="tx1"/>
                </a:solidFill>
                <a:latin typeface="Gabriola" pitchFamily="82" charset="0"/>
              </a:rPr>
              <a:t>Le pétrole est une énergie très modulable et utilisée dans de nombreux produits comme dans la pétrochimie et les carburants, se qui nous a rendu dépendant de celle-ci. Malgré cela cette énergie est fossile et donc non renouvelable,  chaque jour elle disparait un peu plus. De plus nous la surconsommons. Des études estiment que dans moins de 30 ans nous paierons plus du double de ce que l’on paye actuellement pour un baril. Le pétrole cause aussi de graves accidents écologiques  </a:t>
            </a:r>
            <a:endParaRPr lang="fr-FR" sz="2800" b="1" dirty="0">
              <a:solidFill>
                <a:schemeClr val="tx1"/>
              </a:solidFill>
              <a:latin typeface="Gabriola" pitchFamily="82" charset="0"/>
            </a:endParaRPr>
          </a:p>
        </p:txBody>
      </p:sp>
      <p:sp>
        <p:nvSpPr>
          <p:cNvPr id="4" name="TextBox 3"/>
          <p:cNvSpPr txBox="1"/>
          <p:nvPr/>
        </p:nvSpPr>
        <p:spPr>
          <a:xfrm>
            <a:off x="179512" y="2420888"/>
            <a:ext cx="2088232" cy="584775"/>
          </a:xfrm>
          <a:prstGeom prst="rect">
            <a:avLst/>
          </a:prstGeom>
          <a:noFill/>
        </p:spPr>
        <p:txBody>
          <a:bodyPr wrap="square" rtlCol="0">
            <a:spAutoFit/>
          </a:bodyPr>
          <a:lstStyle/>
          <a:p>
            <a:r>
              <a:rPr lang="fr-FR" sz="3200" u="sng" dirty="0" smtClean="0">
                <a:solidFill>
                  <a:schemeClr val="bg1"/>
                </a:solidFill>
                <a:latin typeface="Gabriola" pitchFamily="82" charset="0"/>
              </a:rPr>
              <a:t>Conclusion:</a:t>
            </a:r>
            <a:endParaRPr lang="fr-FR" sz="3200" u="sng" dirty="0">
              <a:solidFill>
                <a:schemeClr val="bg1"/>
              </a:solidFill>
              <a:latin typeface="Gabriola" pitchFamily="82" charset="0"/>
            </a:endParaRPr>
          </a:p>
        </p:txBody>
      </p:sp>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 calcmode="lin" valueType="num">
                                      <p:cBhvr>
                                        <p:cTn id="9" dur="500" fill="hold"/>
                                        <p:tgtEl>
                                          <p:spTgt spid="3">
                                            <p:bg/>
                                          </p:spTgt>
                                        </p:tgtEl>
                                        <p:attrNameLst>
                                          <p:attrName>style.rotation</p:attrName>
                                        </p:attrNameLst>
                                      </p:cBhvr>
                                      <p:tavLst>
                                        <p:tav tm="0">
                                          <p:val>
                                            <p:fltVal val="360"/>
                                          </p:val>
                                        </p:tav>
                                        <p:tav tm="100000">
                                          <p:val>
                                            <p:fltVal val="0"/>
                                          </p:val>
                                        </p:tav>
                                      </p:tavLst>
                                    </p:anim>
                                    <p:animEffect transition="in" filter="fade">
                                      <p:cBhvr>
                                        <p:cTn id="10" dur="5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8"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images.jpg"/>
          <p:cNvPicPr>
            <a:picLocks noChangeAspect="1"/>
          </p:cNvPicPr>
          <p:nvPr/>
        </p:nvPicPr>
        <p:blipFill>
          <a:blip r:embed="rId2" cstate="print"/>
          <a:stretch>
            <a:fillRect/>
          </a:stretch>
        </p:blipFill>
        <p:spPr>
          <a:xfrm>
            <a:off x="0" y="0"/>
            <a:ext cx="9144000" cy="6858000"/>
          </a:xfrm>
          <a:prstGeom prst="rect">
            <a:avLst/>
          </a:prstGeom>
        </p:spPr>
      </p:pic>
      <p:sp>
        <p:nvSpPr>
          <p:cNvPr id="2" name="Titre 1"/>
          <p:cNvSpPr>
            <a:spLocks noGrp="1"/>
          </p:cNvSpPr>
          <p:nvPr>
            <p:ph type="title"/>
          </p:nvPr>
        </p:nvSpPr>
        <p:spPr/>
        <p:txBody>
          <a:bodyPr>
            <a:normAutofit fontScale="90000"/>
          </a:bodyPr>
          <a:lstStyle/>
          <a:p>
            <a:r>
              <a:rPr lang="fr-FR" u="sng" dirty="0" smtClean="0">
                <a:solidFill>
                  <a:schemeClr val="accent2"/>
                </a:solidFill>
              </a:rPr>
              <a:t>Partie 2: </a:t>
            </a:r>
            <a:r>
              <a:rPr lang="fr-FR" dirty="0" smtClean="0">
                <a:solidFill>
                  <a:schemeClr val="accent2"/>
                </a:solidFill>
              </a:rPr>
              <a:t>conséquence de la disparition des énergies fossiles</a:t>
            </a:r>
            <a:endParaRPr lang="fr-FR" dirty="0">
              <a:solidFill>
                <a:schemeClr val="accent2"/>
              </a:solidFill>
            </a:endParaRPr>
          </a:p>
        </p:txBody>
      </p:sp>
      <p:sp>
        <p:nvSpPr>
          <p:cNvPr id="3" name="Espace réservé du contenu 2"/>
          <p:cNvSpPr>
            <a:spLocks noGrp="1"/>
          </p:cNvSpPr>
          <p:nvPr>
            <p:ph idx="1"/>
          </p:nvPr>
        </p:nvSpPr>
        <p:spPr>
          <a:xfrm>
            <a:off x="914400" y="1556792"/>
            <a:ext cx="8229600" cy="4525963"/>
          </a:xfrm>
        </p:spPr>
        <p:txBody>
          <a:bodyPr/>
          <a:lstStyle/>
          <a:p>
            <a:pPr>
              <a:buNone/>
            </a:pPr>
            <a:r>
              <a:rPr lang="fr-FR" u="sng" dirty="0" smtClean="0">
                <a:solidFill>
                  <a:schemeClr val="tx1">
                    <a:lumMod val="50000"/>
                    <a:lumOff val="50000"/>
                  </a:schemeClr>
                </a:solidFill>
                <a:latin typeface="Gabriola" pitchFamily="82" charset="0"/>
              </a:rPr>
              <a:t>Conséquences:</a:t>
            </a:r>
          </a:p>
          <a:p>
            <a:pPr>
              <a:buNone/>
            </a:pPr>
            <a:r>
              <a:rPr lang="fr-FR" dirty="0" smtClean="0">
                <a:solidFill>
                  <a:schemeClr val="tx1">
                    <a:lumMod val="50000"/>
                    <a:lumOff val="50000"/>
                  </a:schemeClr>
                </a:solidFill>
                <a:latin typeface="Gabriola" pitchFamily="82" charset="0"/>
              </a:rPr>
              <a:t>Dans environs 50 à 70 ans il n’y aura plus de</a:t>
            </a:r>
          </a:p>
          <a:p>
            <a:pPr>
              <a:buNone/>
            </a:pPr>
            <a:r>
              <a:rPr lang="fr-FR" dirty="0" smtClean="0">
                <a:solidFill>
                  <a:schemeClr val="tx1">
                    <a:lumMod val="50000"/>
                    <a:lumOff val="50000"/>
                  </a:schemeClr>
                </a:solidFill>
                <a:latin typeface="Gabriola" pitchFamily="82" charset="0"/>
              </a:rPr>
              <a:t>pétrole, les personnes ne pourront plus se</a:t>
            </a:r>
          </a:p>
          <a:p>
            <a:pPr>
              <a:buNone/>
            </a:pPr>
            <a:r>
              <a:rPr lang="fr-FR" dirty="0" smtClean="0">
                <a:solidFill>
                  <a:schemeClr val="tx1">
                    <a:lumMod val="50000"/>
                    <a:lumOff val="50000"/>
                  </a:schemeClr>
                </a:solidFill>
                <a:latin typeface="Gabriola" pitchFamily="82" charset="0"/>
              </a:rPr>
              <a:t>déplacer.</a:t>
            </a:r>
          </a:p>
          <a:p>
            <a:pPr>
              <a:buNone/>
            </a:pPr>
            <a:r>
              <a:rPr lang="fr-FR" dirty="0" smtClean="0">
                <a:solidFill>
                  <a:schemeClr val="tx1">
                    <a:lumMod val="50000"/>
                    <a:lumOff val="50000"/>
                  </a:schemeClr>
                </a:solidFill>
                <a:latin typeface="Gabriola" pitchFamily="82" charset="0"/>
              </a:rPr>
              <a:t>Le commerce sera durement touché</a:t>
            </a:r>
          </a:p>
          <a:p>
            <a:pPr>
              <a:buNone/>
            </a:pPr>
            <a:endParaRPr lang="fr-FR" dirty="0" smtClean="0">
              <a:solidFill>
                <a:schemeClr val="tx1">
                  <a:lumMod val="50000"/>
                  <a:lumOff val="50000"/>
                </a:schemeClr>
              </a:solidFill>
              <a:latin typeface="Gabriola" pitchFamily="82" charset="0"/>
            </a:endParaRPr>
          </a:p>
          <a:p>
            <a:pPr>
              <a:buNone/>
            </a:pPr>
            <a:endParaRPr lang="fr-FR" dirty="0" smtClean="0">
              <a:latin typeface="Gabriola" pitchFamily="82" charset="0"/>
            </a:endParaRPr>
          </a:p>
          <a:p>
            <a:endParaRPr lang="fr-FR" dirty="0" smtClean="0">
              <a:latin typeface="Gabriola" pitchFamily="82" charset="0"/>
            </a:endParaRPr>
          </a:p>
          <a:p>
            <a:endParaRPr lang="fr-FR" dirty="0">
              <a:latin typeface="Gabriola" pitchFamily="82" charset="0"/>
            </a:endParaRPr>
          </a:p>
        </p:txBody>
      </p:sp>
      <p:sp>
        <p:nvSpPr>
          <p:cNvPr id="4" name="Right Arrow 3"/>
          <p:cNvSpPr/>
          <p:nvPr/>
        </p:nvSpPr>
        <p:spPr>
          <a:xfrm>
            <a:off x="368489" y="2335232"/>
            <a:ext cx="539552"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TextBox 4"/>
          <p:cNvSpPr txBox="1"/>
          <p:nvPr/>
        </p:nvSpPr>
        <p:spPr>
          <a:xfrm>
            <a:off x="899592" y="4437112"/>
            <a:ext cx="7560840" cy="584775"/>
          </a:xfrm>
          <a:prstGeom prst="rect">
            <a:avLst/>
          </a:prstGeom>
          <a:noFill/>
        </p:spPr>
        <p:txBody>
          <a:bodyPr wrap="square" rtlCol="0">
            <a:spAutoFit/>
          </a:bodyPr>
          <a:lstStyle/>
          <a:p>
            <a:r>
              <a:rPr lang="fr-FR" sz="3200" dirty="0" smtClean="0">
                <a:solidFill>
                  <a:schemeClr val="tx1">
                    <a:lumMod val="50000"/>
                    <a:lumOff val="50000"/>
                  </a:schemeClr>
                </a:solidFill>
                <a:latin typeface="Gabriola" pitchFamily="82" charset="0"/>
              </a:rPr>
              <a:t>Les pays vendant ces énergies n’aurons plus de revenus</a:t>
            </a:r>
            <a:endParaRPr lang="fr-FR" sz="3200" dirty="0">
              <a:solidFill>
                <a:schemeClr val="tx1">
                  <a:lumMod val="50000"/>
                  <a:lumOff val="50000"/>
                </a:schemeClr>
              </a:solidFill>
              <a:latin typeface="Gabriola" pitchFamily="82" charset="0"/>
            </a:endParaRPr>
          </a:p>
        </p:txBody>
      </p:sp>
      <p:sp>
        <p:nvSpPr>
          <p:cNvPr id="6" name="Right Arrow 5"/>
          <p:cNvSpPr/>
          <p:nvPr/>
        </p:nvSpPr>
        <p:spPr>
          <a:xfrm>
            <a:off x="251520" y="4077072"/>
            <a:ext cx="576064"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ight Arrow 7"/>
          <p:cNvSpPr/>
          <p:nvPr/>
        </p:nvSpPr>
        <p:spPr>
          <a:xfrm>
            <a:off x="251520" y="4725144"/>
            <a:ext cx="576064" cy="2160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etrole-sale-ki-pu-de-total.jpg"/>
          <p:cNvPicPr>
            <a:picLocks noChangeAspect="1"/>
          </p:cNvPicPr>
          <p:nvPr/>
        </p:nvPicPr>
        <p:blipFill>
          <a:blip r:embed="rId2" cstate="print"/>
          <a:stretch>
            <a:fillRect/>
          </a:stretch>
        </p:blipFill>
        <p:spPr>
          <a:xfrm>
            <a:off x="0" y="0"/>
            <a:ext cx="9145660" cy="6858000"/>
          </a:xfrm>
          <a:prstGeom prst="rect">
            <a:avLst/>
          </a:prstGeom>
        </p:spPr>
      </p:pic>
      <p:sp>
        <p:nvSpPr>
          <p:cNvPr id="2" name="Titre 1"/>
          <p:cNvSpPr>
            <a:spLocks noGrp="1"/>
          </p:cNvSpPr>
          <p:nvPr>
            <p:ph type="title"/>
          </p:nvPr>
        </p:nvSpPr>
        <p:spPr/>
        <p:txBody>
          <a:bodyPr>
            <a:normAutofit fontScale="90000"/>
          </a:bodyPr>
          <a:lstStyle/>
          <a:p>
            <a:r>
              <a:rPr lang="fr-FR" u="sng" dirty="0" smtClean="0">
                <a:solidFill>
                  <a:schemeClr val="accent2"/>
                </a:solidFill>
              </a:rPr>
              <a:t>Partie 2: </a:t>
            </a:r>
            <a:r>
              <a:rPr lang="fr-FR" dirty="0" smtClean="0">
                <a:solidFill>
                  <a:schemeClr val="accent2"/>
                </a:solidFill>
              </a:rPr>
              <a:t>coupable de cette disparition</a:t>
            </a:r>
            <a:endParaRPr lang="fr-FR" dirty="0">
              <a:solidFill>
                <a:schemeClr val="accent2"/>
              </a:solidFill>
            </a:endParaRPr>
          </a:p>
        </p:txBody>
      </p:sp>
      <p:sp>
        <p:nvSpPr>
          <p:cNvPr id="3" name="Espace réservé du contenu 2"/>
          <p:cNvSpPr>
            <a:spLocks noGrp="1"/>
          </p:cNvSpPr>
          <p:nvPr>
            <p:ph idx="1"/>
          </p:nvPr>
        </p:nvSpPr>
        <p:spPr>
          <a:xfrm>
            <a:off x="467544" y="1844824"/>
            <a:ext cx="8229600" cy="4525963"/>
          </a:xfrm>
        </p:spPr>
        <p:txBody>
          <a:bodyPr>
            <a:normAutofit/>
          </a:bodyPr>
          <a:lstStyle/>
          <a:p>
            <a:pPr>
              <a:buNone/>
            </a:pPr>
            <a:r>
              <a:rPr lang="fr-FR" sz="3600" dirty="0" smtClean="0">
                <a:solidFill>
                  <a:schemeClr val="bg1"/>
                </a:solidFill>
                <a:latin typeface="Gabriola" pitchFamily="82" charset="0"/>
              </a:rPr>
              <a:t>    Les coupables de cette disparition sont bien sur les hommes, car en quelques centaines d’années nous avons réussi à épuiser se que la terre a conçu en 20 à 350 millions d’années</a:t>
            </a:r>
            <a:endParaRPr lang="fr-FR" sz="3600" dirty="0">
              <a:solidFill>
                <a:schemeClr val="bg1"/>
              </a:solidFill>
              <a:latin typeface="Gabriola" pitchFamily="82" charset="0"/>
            </a:endParaRPr>
          </a:p>
        </p:txBody>
      </p:sp>
      <p:pic>
        <p:nvPicPr>
          <p:cNvPr id="6" name="Picture 5" descr="fr-carte-petrole-grande.jpg"/>
          <p:cNvPicPr>
            <a:picLocks noChangeAspect="1"/>
          </p:cNvPicPr>
          <p:nvPr/>
        </p:nvPicPr>
        <p:blipFill>
          <a:blip r:embed="rId3" cstate="print"/>
          <a:stretch>
            <a:fillRect/>
          </a:stretch>
        </p:blipFill>
        <p:spPr>
          <a:xfrm>
            <a:off x="0" y="0"/>
            <a:ext cx="9144000" cy="6858000"/>
          </a:xfrm>
          <a:prstGeom prst="rect">
            <a:avLst/>
          </a:prstGeom>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 calcmode="lin" valueType="num">
                                      <p:cBhvr>
                                        <p:cTn id="21" dur="500" fill="hold"/>
                                        <p:tgtEl>
                                          <p:spTgt spid="6"/>
                                        </p:tgtEl>
                                        <p:attrNameLst>
                                          <p:attrName>style.rotation</p:attrName>
                                        </p:attrNameLst>
                                      </p:cBhvr>
                                      <p:tavLst>
                                        <p:tav tm="0">
                                          <p:val>
                                            <p:fltVal val="360"/>
                                          </p:val>
                                        </p:tav>
                                        <p:tav tm="100000">
                                          <p:val>
                                            <p:fltVal val="0"/>
                                          </p:val>
                                        </p:tav>
                                      </p:tavLst>
                                    </p:anim>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smtClean="0"/>
              <a:t>bibliographie</a:t>
            </a:r>
            <a:endParaRPr lang="fr-FR" dirty="0"/>
          </a:p>
        </p:txBody>
      </p:sp>
      <p:sp>
        <p:nvSpPr>
          <p:cNvPr id="3" name="Content Placeholder 2"/>
          <p:cNvSpPr>
            <a:spLocks noGrp="1"/>
          </p:cNvSpPr>
          <p:nvPr>
            <p:ph idx="1"/>
          </p:nvPr>
        </p:nvSpPr>
        <p:spPr/>
        <p:txBody>
          <a:bodyPr/>
          <a:lstStyle/>
          <a:p>
            <a:r>
              <a:rPr lang="fr-FR" dirty="0" err="1" smtClean="0"/>
              <a:t>Wikipédia</a:t>
            </a:r>
            <a:endParaRPr lang="fr-FR" dirty="0" smtClean="0"/>
          </a:p>
          <a:p>
            <a:r>
              <a:rPr lang="fr-FR" dirty="0" smtClean="0"/>
              <a:t>GEO.fr</a:t>
            </a:r>
          </a:p>
          <a:p>
            <a:r>
              <a:rPr lang="fr-FR" dirty="0" err="1" smtClean="0"/>
              <a:t>Futura</a:t>
            </a:r>
            <a:r>
              <a:rPr lang="fr-FR" dirty="0" smtClean="0"/>
              <a:t> science.com</a:t>
            </a:r>
          </a:p>
          <a:p>
            <a:r>
              <a:rPr lang="fr-FR" dirty="0" smtClean="0"/>
              <a:t>Energieeolien.fr</a:t>
            </a:r>
          </a:p>
          <a:p>
            <a:r>
              <a:rPr lang="fr-FR" dirty="0" err="1" smtClean="0"/>
              <a:t>Observ’ER</a:t>
            </a:r>
            <a:endParaRPr lang="fr-FR" dirty="0" smtClean="0"/>
          </a:p>
          <a:p>
            <a:r>
              <a:rPr lang="fr-FR" dirty="0" smtClean="0"/>
              <a:t>L’énergie éolienne en France : chiffres clés</a:t>
            </a:r>
          </a:p>
          <a:p>
            <a:endParaRPr lang="fr-FR" dirty="0" smtClean="0"/>
          </a:p>
          <a:p>
            <a:endParaRPr lang="fr-FR" dirty="0"/>
          </a:p>
        </p:txBody>
      </p:sp>
    </p:spTree>
  </p:cSld>
  <p:clrMapOvr>
    <a:masterClrMapping/>
  </p:clrMapOvr>
  <p:transition>
    <p:wipe dir="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1684</TotalTime>
  <Words>968</Words>
  <Application>Microsoft Office PowerPoint</Application>
  <PresentationFormat>Affichage à l'écran (4:3)</PresentationFormat>
  <Paragraphs>91</Paragraphs>
  <Slides>20</Slides>
  <Notes>1</Notes>
  <HiddenSlides>0</HiddenSlides>
  <MMClips>0</MMClips>
  <ScaleCrop>false</ScaleCrop>
  <HeadingPairs>
    <vt:vector size="4" baseType="variant">
      <vt:variant>
        <vt:lpstr>Thème</vt:lpstr>
      </vt:variant>
      <vt:variant>
        <vt:i4>1</vt:i4>
      </vt:variant>
      <vt:variant>
        <vt:lpstr>Titres des diapositives</vt:lpstr>
      </vt:variant>
      <vt:variant>
        <vt:i4>20</vt:i4>
      </vt:variant>
    </vt:vector>
  </HeadingPairs>
  <TitlesOfParts>
    <vt:vector size="21" baseType="lpstr">
      <vt:lpstr>Thème Office</vt:lpstr>
      <vt:lpstr>² </vt:lpstr>
      <vt:lpstr>sommaire</vt:lpstr>
      <vt:lpstr>Introduction</vt:lpstr>
      <vt:lpstr>Diapositive 4</vt:lpstr>
      <vt:lpstr>Partie 1: l’énergie nucléaire</vt:lpstr>
      <vt:lpstr>Diapositive 6</vt:lpstr>
      <vt:lpstr>Diapositive 7</vt:lpstr>
      <vt:lpstr>Diapositive 8</vt:lpstr>
      <vt:lpstr>Partie 1: l’énergie renouvelable</vt:lpstr>
      <vt:lpstr>Partie 1: l’énergie renouvelable</vt:lpstr>
      <vt:lpstr>Diapositive 11</vt:lpstr>
      <vt:lpstr>Partie 1: l’énergie fossile </vt:lpstr>
      <vt:lpstr>Partie 1: l’énergie fossile </vt:lpstr>
      <vt:lpstr>C/l’extraction </vt:lpstr>
      <vt:lpstr>Diapositive 15</vt:lpstr>
      <vt:lpstr>E/l’impact écologique</vt:lpstr>
      <vt:lpstr>Diapositive 17</vt:lpstr>
      <vt:lpstr>Partie 2: conséquence de la disparition des énergies fossiles</vt:lpstr>
      <vt:lpstr>Partie 2: coupable de cette disparition</vt:lpstr>
      <vt:lpstr>bibliographie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theo.fourmond</dc:creator>
  <cp:lastModifiedBy>sidonie.laville</cp:lastModifiedBy>
  <cp:revision>129</cp:revision>
  <dcterms:created xsi:type="dcterms:W3CDTF">2013-01-14T09:46:31Z</dcterms:created>
  <dcterms:modified xsi:type="dcterms:W3CDTF">2013-03-04T10:05:34Z</dcterms:modified>
</cp:coreProperties>
</file>