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tif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hyperlink" Target="http://www.clg-monnet-briis.ac-versailles.fr/IMG/html/mediatrice_equerre.html" TargetMode="External"/><Relationship Id="rId4" Type="http://schemas.openxmlformats.org/officeDocument/2006/relationships/image" Target="../media/image2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hyperlink" Target="http://www.clg-monnet-briis.ac-versailles.fr/IMG/html/mediatrice_compas.html" TargetMode="External"/><Relationship Id="rId4" Type="http://schemas.openxmlformats.org/officeDocument/2006/relationships/image" Target="../media/image2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5 : Symétrie axiale"/>
          <p:cNvSpPr/>
          <p:nvPr>
            <p:ph type="ctrTitle"/>
          </p:nvPr>
        </p:nvSpPr>
        <p:spPr>
          <a:xfrm>
            <a:off x="1620668" y="2893323"/>
            <a:ext cx="10464801" cy="3302001"/>
          </a:xfrm>
          <a:prstGeom prst="rect">
            <a:avLst/>
          </a:prstGeom>
        </p:spPr>
        <p:txBody>
          <a:bodyPr/>
          <a:lstStyle/>
          <a:p>
            <a:pPr/>
            <a:r>
              <a:t>Séquence 15 : Symétrie axiale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Deux figures sont symétriques par rapport à une droite (d) lorsqu’elles sont superposables quand on plie suivant cette droite.…"/>
          <p:cNvSpPr/>
          <p:nvPr>
            <p:ph type="subTitle" idx="1"/>
          </p:nvPr>
        </p:nvSpPr>
        <p:spPr>
          <a:xfrm>
            <a:off x="2293572" y="1867962"/>
            <a:ext cx="10411506" cy="6847633"/>
          </a:xfrm>
          <a:prstGeom prst="rect">
            <a:avLst/>
          </a:prstGeom>
        </p:spPr>
        <p:txBody>
          <a:bodyPr/>
          <a:lstStyle/>
          <a:p>
            <a:pPr algn="l" defTabSz="519937">
              <a:defRPr sz="53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Deux figures sont </a:t>
            </a:r>
            <a:r>
              <a:rPr>
                <a:solidFill>
                  <a:srgbClr val="35CC72"/>
                </a:solidFill>
              </a:rPr>
              <a:t>symétriques par rapport à une droite (d) </a:t>
            </a:r>
            <a:r>
              <a:t>lorsqu’elles sont superposables quand on plie suivant cette droite.</a:t>
            </a:r>
          </a:p>
          <a:p>
            <a:pPr algn="l" defTabSz="519937">
              <a:defRPr sz="53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droite(d) est appelé l’</a:t>
            </a:r>
            <a:r>
              <a:rPr>
                <a:solidFill>
                  <a:srgbClr val="35CC72"/>
                </a:solidFill>
              </a:rPr>
              <a:t>axe de symétrie</a:t>
            </a:r>
            <a:r>
              <a:t>.</a:t>
            </a:r>
          </a:p>
        </p:txBody>
      </p:sp>
      <p:sp>
        <p:nvSpPr>
          <p:cNvPr id="122" name="Introduction"/>
          <p:cNvSpPr/>
          <p:nvPr>
            <p:ph type="ctrTitle"/>
          </p:nvPr>
        </p:nvSpPr>
        <p:spPr>
          <a:xfrm>
            <a:off x="3306121" y="138855"/>
            <a:ext cx="8252157" cy="1699069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 startAt="1"/>
            </a:lvl1pPr>
          </a:lstStyle>
          <a:p>
            <a:pPr/>
            <a:r>
              <a:t>Introduction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Exemple :"/>
          <p:cNvSpPr/>
          <p:nvPr>
            <p:ph type="subTitle" idx="1"/>
          </p:nvPr>
        </p:nvSpPr>
        <p:spPr>
          <a:xfrm>
            <a:off x="2615469" y="340709"/>
            <a:ext cx="9616157" cy="8448711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Exemple : </a:t>
            </a:r>
          </a:p>
        </p:txBody>
      </p:sp>
      <p:pic>
        <p:nvPicPr>
          <p:cNvPr id="125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90487" y="2377121"/>
            <a:ext cx="7866121" cy="49993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Les points situés à égale distance des extrémités d’un segment forment une droite appelée médiatrice de ce segment."/>
          <p:cNvSpPr/>
          <p:nvPr>
            <p:ph type="subTitle" idx="1"/>
          </p:nvPr>
        </p:nvSpPr>
        <p:spPr>
          <a:xfrm>
            <a:off x="1849344" y="3013755"/>
            <a:ext cx="10995418" cy="6316651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points situés à égale distance des extrémités d’un segment forment une droite appelée </a:t>
            </a:r>
            <a:r>
              <a:rPr>
                <a:solidFill>
                  <a:srgbClr val="35CC72"/>
                </a:solidFill>
              </a:rPr>
              <a:t>médiatrice de ce segment</a:t>
            </a:r>
            <a:r>
              <a:t>.</a:t>
            </a:r>
          </a:p>
        </p:txBody>
      </p:sp>
      <p:sp>
        <p:nvSpPr>
          <p:cNvPr id="128" name="Constructions exactes"/>
          <p:cNvSpPr/>
          <p:nvPr>
            <p:ph type="ctrTitle"/>
          </p:nvPr>
        </p:nvSpPr>
        <p:spPr>
          <a:xfrm>
            <a:off x="2922492" y="-62077"/>
            <a:ext cx="9959955" cy="2745936"/>
          </a:xfrm>
          <a:prstGeom prst="rect">
            <a:avLst/>
          </a:prstGeom>
        </p:spPr>
        <p:txBody>
          <a:bodyPr anchor="ctr"/>
          <a:lstStyle>
            <a:lvl1pPr marL="1312333" indent="-1312333" algn="l" defTabSz="543305">
              <a:buSzPct val="100000"/>
              <a:buAutoNum type="romanUcPeriod" startAt="2"/>
              <a:defRPr sz="7440"/>
            </a:lvl1pPr>
          </a:lstStyle>
          <a:p>
            <a:pPr/>
            <a:r>
              <a:t>Constructions exactes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Exemple : Construire à la règle et au compas la médiatrice (d) du segment [IJ] http://www.clg-monnet-briis.ac-versailles.fr/IMG/html/mediatrice_equerre.html"/>
          <p:cNvSpPr/>
          <p:nvPr>
            <p:ph type="subTitle" idx="1"/>
          </p:nvPr>
        </p:nvSpPr>
        <p:spPr>
          <a:xfrm>
            <a:off x="1825531" y="756574"/>
            <a:ext cx="10995418" cy="8240452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Construire à la règle et au compas la médiatrice (d) du segment [IJ]</a:t>
            </a:r>
            <a:br/>
            <a:r>
              <a:rPr sz="1400" u="sng">
                <a:solidFill>
                  <a:srgbClr val="0433FF"/>
                </a:solidFill>
                <a:hlinkClick r:id="rId3" invalidUrl="" action="" tgtFrame="" tooltip="" history="1" highlightClick="0" endSnd="0"/>
              </a:rPr>
              <a:t>http://www.clg-monnet-briis.ac-versailles.fr/IMG/html/mediatrice_equerre.html</a:t>
            </a:r>
            <a:r>
              <a:rPr sz="1400">
                <a:solidFill>
                  <a:srgbClr val="0433FF"/>
                </a:solidFill>
              </a:rPr>
              <a:t> </a:t>
            </a:r>
          </a:p>
        </p:txBody>
      </p:sp>
      <p:pic>
        <p:nvPicPr>
          <p:cNvPr id="131" name="Capture d’écran 2017-04-20 à 17.35.46.png" descr="Capture d’écran 2017-04-20 à 17.35.4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08373" y="4285964"/>
            <a:ext cx="8371438" cy="490633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4" name="Grouper"/>
          <p:cNvGrpSpPr/>
          <p:nvPr/>
        </p:nvGrpSpPr>
        <p:grpSpPr>
          <a:xfrm>
            <a:off x="8292374" y="3032593"/>
            <a:ext cx="3960258" cy="1739901"/>
            <a:chOff x="0" y="0"/>
            <a:chExt cx="3960257" cy="1739900"/>
          </a:xfrm>
        </p:grpSpPr>
        <p:sp>
          <p:nvSpPr>
            <p:cNvPr id="132" name="Clique sur le lien pour voir l’animation"/>
            <p:cNvSpPr/>
            <p:nvPr/>
          </p:nvSpPr>
          <p:spPr>
            <a:xfrm>
              <a:off x="899882" y="0"/>
              <a:ext cx="3060376" cy="17399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/>
              <a:r>
                <a:t>Clique sur le lien pour voir l’animation</a:t>
              </a:r>
            </a:p>
          </p:txBody>
        </p:sp>
        <p:sp>
          <p:nvSpPr>
            <p:cNvPr id="133" name="Ligne"/>
            <p:cNvSpPr/>
            <p:nvPr/>
          </p:nvSpPr>
          <p:spPr>
            <a:xfrm flipH="1">
              <a:off x="-1" y="513733"/>
              <a:ext cx="941106" cy="240334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Exemple : Construire à la règle et à l’équerre la médiatrice (d) du segment [IJ] http://www.clg-monnet-briis.ac-versailles.fr/IMG/html/mediatrice_compas.html"/>
          <p:cNvSpPr/>
          <p:nvPr>
            <p:ph type="subTitle" idx="1"/>
          </p:nvPr>
        </p:nvSpPr>
        <p:spPr>
          <a:xfrm>
            <a:off x="1825531" y="756574"/>
            <a:ext cx="10995418" cy="8240452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Construire à la règle et à l’équerre la médiatrice (d) du segment [IJ]</a:t>
            </a:r>
            <a:br/>
            <a:r>
              <a:rPr sz="1400" u="sng">
                <a:solidFill>
                  <a:srgbClr val="0433FF"/>
                </a:solidFill>
                <a:hlinkClick r:id="rId3" invalidUrl="" action="" tgtFrame="" tooltip="" history="1" highlightClick="0" endSnd="0"/>
              </a:rPr>
              <a:t>http://www.clg-monnet-briis.ac-versailles.fr/IMG/html/mediatrice_compas.html</a:t>
            </a:r>
          </a:p>
        </p:txBody>
      </p:sp>
      <p:pic>
        <p:nvPicPr>
          <p:cNvPr id="137" name="Capture d’écran 2017-04-20 à 17.35.46.png" descr="Capture d’écran 2017-04-20 à 17.35.4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220471" y="4749649"/>
            <a:ext cx="7441139" cy="436110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0" name="Grouper"/>
          <p:cNvGrpSpPr/>
          <p:nvPr/>
        </p:nvGrpSpPr>
        <p:grpSpPr>
          <a:xfrm>
            <a:off x="8292374" y="3032593"/>
            <a:ext cx="3960258" cy="1739901"/>
            <a:chOff x="0" y="0"/>
            <a:chExt cx="3960257" cy="1739900"/>
          </a:xfrm>
        </p:grpSpPr>
        <p:sp>
          <p:nvSpPr>
            <p:cNvPr id="138" name="Clique sur le lien pour voir l’animation"/>
            <p:cNvSpPr/>
            <p:nvPr/>
          </p:nvSpPr>
          <p:spPr>
            <a:xfrm>
              <a:off x="899882" y="-1"/>
              <a:ext cx="3060376" cy="1739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/>
            <a:p>
              <a:pPr/>
              <a:r>
                <a:t>Clique sur le lien pour voir l’animation</a:t>
              </a:r>
            </a:p>
          </p:txBody>
        </p:sp>
        <p:sp>
          <p:nvSpPr>
            <p:cNvPr id="139" name="Ligne"/>
            <p:cNvSpPr/>
            <p:nvPr/>
          </p:nvSpPr>
          <p:spPr>
            <a:xfrm flipH="1">
              <a:off x="-1" y="513733"/>
              <a:ext cx="941106" cy="240334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ropriété : Si A et A’ sont symétriques par rapport à (d), alors la droite (d) est la médiatrice du segment [AA’]."/>
          <p:cNvSpPr/>
          <p:nvPr>
            <p:ph type="subTitle" idx="1"/>
          </p:nvPr>
        </p:nvSpPr>
        <p:spPr>
          <a:xfrm>
            <a:off x="2877536" y="230527"/>
            <a:ext cx="9829449" cy="8526568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A et A’ sont symétriques par rapport à (d), alors la droite (d) est la médiatrice du segment [AA’].</a:t>
            </a: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49148">
              <a:defRPr sz="564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pic>
        <p:nvPicPr>
          <p:cNvPr id="143" name="Capture d’écran 2017-04-20 à 17.23.42.png" descr="Capture d’écran 2017-04-20 à 17.23.4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671350" y="4750412"/>
            <a:ext cx="5662100" cy="37971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ropriété : si un point est situé sur l’axe de symétrie, alors il est invariant (c’est à dire qu’il est confondu avec son symétrique)"/>
          <p:cNvSpPr/>
          <p:nvPr>
            <p:ph type="subTitle" idx="1"/>
          </p:nvPr>
        </p:nvSpPr>
        <p:spPr>
          <a:xfrm>
            <a:off x="2872922" y="258256"/>
            <a:ext cx="6582649" cy="8904876"/>
          </a:xfrm>
          <a:prstGeom prst="rect">
            <a:avLst/>
          </a:prstGeom>
        </p:spPr>
        <p:txBody>
          <a:bodyPr/>
          <a:lstStyle/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point est situé sur l’axe de symétrie, alors il est invariant (c’est à dire qu’il est confondu avec son symétrique)</a:t>
            </a:r>
          </a:p>
          <a:p>
            <a:pPr algn="l" defTabSz="531622">
              <a:defRPr sz="54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  <p:pic>
        <p:nvPicPr>
          <p:cNvPr id="146" name="Capture d’écran 2017-04-20 à 17.25.23.png" descr="Capture d’écran 2017-04-20 à 17.25.2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609078" y="2125914"/>
            <a:ext cx="2997951" cy="47209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La bissectrice d’un angle est la demi-droite qui partage un angle en deux angles égaux."/>
          <p:cNvSpPr/>
          <p:nvPr>
            <p:ph type="subTitle" idx="1"/>
          </p:nvPr>
        </p:nvSpPr>
        <p:spPr>
          <a:xfrm>
            <a:off x="1951727" y="2307803"/>
            <a:ext cx="10464801" cy="6316650"/>
          </a:xfrm>
          <a:prstGeom prst="rect">
            <a:avLst/>
          </a:prstGeom>
        </p:spPr>
        <p:txBody>
          <a:bodyPr/>
          <a:lstStyle/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La </a:t>
            </a:r>
            <a:r>
              <a:rPr>
                <a:solidFill>
                  <a:srgbClr val="35CC72"/>
                </a:solidFill>
              </a:rPr>
              <a:t>bissectrice</a:t>
            </a:r>
            <a:r>
              <a:t> d’un angle est la demi-droite qui partage un angle en deux angles égaux.</a:t>
            </a: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66674">
              <a:defRPr sz="582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