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81" r:id="rId2"/>
    <p:sldId id="279" r:id="rId3"/>
    <p:sldId id="280" r:id="rId4"/>
    <p:sldId id="278" r:id="rId5"/>
    <p:sldId id="289" r:id="rId6"/>
    <p:sldId id="288" r:id="rId7"/>
    <p:sldId id="259" r:id="rId8"/>
    <p:sldId id="283" r:id="rId9"/>
    <p:sldId id="284" r:id="rId10"/>
    <p:sldId id="285" r:id="rId11"/>
    <p:sldId id="262" r:id="rId12"/>
    <p:sldId id="282" r:id="rId1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BB57"/>
    <a:srgbClr val="5548FA"/>
    <a:srgbClr val="5D48FA"/>
    <a:srgbClr val="6B4AF8"/>
    <a:srgbClr val="4D40F6"/>
    <a:srgbClr val="6341F5"/>
    <a:srgbClr val="FFEBAB"/>
    <a:srgbClr val="168AC4"/>
    <a:srgbClr val="FFFFFF"/>
    <a:srgbClr val="EAEAE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03A99D-B778-4C67-A8FE-4933A1C8DB4B}" type="datetimeFigureOut">
              <a:rPr lang="fr-FR" smtClean="0"/>
              <a:pPr/>
              <a:t>07/01/2014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728441-D941-442D-A4D3-660D2A9E3658}"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DB728441-D941-442D-A4D3-660D2A9E3658}" type="slidenum">
              <a:rPr lang="fr-FR" smtClean="0"/>
              <a:pPr/>
              <a:t>2</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DB728441-D941-442D-A4D3-660D2A9E3658}" type="slidenum">
              <a:rPr lang="fr-FR" smtClean="0"/>
              <a:pPr/>
              <a:t>4</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2">
        <a:schemeClr val="bg2"/>
      </p:bgRef>
    </p:bg>
    <p:spTree>
      <p:nvGrpSpPr>
        <p:cNvPr id="1" name=""/>
        <p:cNvGrpSpPr/>
        <p:nvPr/>
      </p:nvGrpSpPr>
      <p:grpSpPr>
        <a:xfrm>
          <a:off x="0" y="0"/>
          <a:ext cx="0" cy="0"/>
          <a:chOff x="0" y="0"/>
          <a:chExt cx="0" cy="0"/>
        </a:xfrm>
      </p:grpSpPr>
      <p:sp>
        <p:nvSpPr>
          <p:cNvPr id="9" name="Titr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17" name="Sous-titr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C8C424A6-F23E-4417-ADDD-C402A2278704}" type="datetimeFigureOut">
              <a:rPr lang="fr-FR" smtClean="0"/>
              <a:pPr/>
              <a:t>07/01/2014</a:t>
            </a:fld>
            <a:endParaRPr lang="fr-FR"/>
          </a:p>
        </p:txBody>
      </p:sp>
      <p:sp>
        <p:nvSpPr>
          <p:cNvPr id="19" name="Espace réservé du pied de page 18"/>
          <p:cNvSpPr>
            <a:spLocks noGrp="1"/>
          </p:cNvSpPr>
          <p:nvPr>
            <p:ph type="ftr" sz="quarter" idx="11"/>
          </p:nvPr>
        </p:nvSpPr>
        <p:spPr/>
        <p:txBody>
          <a:bodyPr/>
          <a:lstStyle/>
          <a:p>
            <a:endParaRPr lang="fr-FR"/>
          </a:p>
        </p:txBody>
      </p:sp>
      <p:sp>
        <p:nvSpPr>
          <p:cNvPr id="27" name="Espace réservé du numéro de diapositive 26"/>
          <p:cNvSpPr>
            <a:spLocks noGrp="1"/>
          </p:cNvSpPr>
          <p:nvPr>
            <p:ph type="sldNum" sz="quarter" idx="12"/>
          </p:nvPr>
        </p:nvSpPr>
        <p:spPr/>
        <p:txBody>
          <a:bodyPr/>
          <a:lstStyle/>
          <a:p>
            <a:fld id="{287B549C-F9B8-4559-9574-EA19B48D245B}"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C8C424A6-F23E-4417-ADDD-C402A2278704}" type="datetimeFigureOut">
              <a:rPr lang="fr-FR" smtClean="0"/>
              <a:pPr/>
              <a:t>07/01/2014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7B549C-F9B8-4559-9574-EA19B48D245B}"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2">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C8C424A6-F23E-4417-ADDD-C402A2278704}" type="datetimeFigureOut">
              <a:rPr lang="fr-FR" smtClean="0"/>
              <a:pPr/>
              <a:t>07/01/2014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7B549C-F9B8-4559-9574-EA19B48D245B}"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C8C424A6-F23E-4417-ADDD-C402A2278704}" type="datetimeFigureOut">
              <a:rPr lang="fr-FR" smtClean="0"/>
              <a:pPr/>
              <a:t>07/01/2014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87B549C-F9B8-4559-9574-EA19B48D245B}"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tIns="45720" anchor="b"/>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C8C424A6-F23E-4417-ADDD-C402A2278704}" type="datetimeFigureOut">
              <a:rPr lang="fr-FR" smtClean="0"/>
              <a:pPr/>
              <a:t>07/01/2014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87B549C-F9B8-4559-9574-EA19B48D245B}"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C8C424A6-F23E-4417-ADDD-C402A2278704}" type="datetimeFigureOut">
              <a:rPr lang="fr-FR" smtClean="0"/>
              <a:pPr/>
              <a:t>07/01/2014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87B549C-F9B8-4559-9574-EA19B48D245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8C424A6-F23E-4417-ADDD-C402A2278704}" type="datetimeFigureOut">
              <a:rPr lang="fr-FR" smtClean="0"/>
              <a:pPr/>
              <a:t>07/01/2014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87B549C-F9B8-4559-9574-EA19B48D245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C8C424A6-F23E-4417-ADDD-C402A2278704}" type="datetimeFigureOut">
              <a:rPr lang="fr-FR" smtClean="0"/>
              <a:pPr/>
              <a:t>07/01/2014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87B549C-F9B8-4559-9574-EA19B48D245B}"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9" name="Rogner et arrondir un rectangle à un seul coin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angle rect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r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fr-FR" smtClean="0"/>
              <a:t>Cliquez pour modifier le style du titre</a:t>
            </a:r>
            <a:endParaRPr kumimoji="0" lang="en-US"/>
          </a:p>
        </p:txBody>
      </p:sp>
      <p:sp>
        <p:nvSpPr>
          <p:cNvPr id="4" name="Espace réservé du texte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C8C424A6-F23E-4417-ADDD-C402A2278704}" type="datetimeFigureOut">
              <a:rPr lang="fr-FR" smtClean="0"/>
              <a:pPr/>
              <a:t>07/01/2014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077200" y="6356350"/>
            <a:ext cx="609600" cy="365125"/>
          </a:xfrm>
        </p:spPr>
        <p:txBody>
          <a:bodyPr/>
          <a:lstStyle/>
          <a:p>
            <a:fld id="{287B549C-F9B8-4559-9574-EA19B48D245B}" type="slidenum">
              <a:rPr lang="fr-FR" smtClean="0"/>
              <a:pPr/>
              <a:t>‹N°›</a:t>
            </a:fld>
            <a:endParaRPr lang="fr-FR"/>
          </a:p>
        </p:txBody>
      </p:sp>
      <p:sp>
        <p:nvSpPr>
          <p:cNvPr id="3" name="Espace réservé pour une imag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fr-FR" smtClean="0"/>
              <a:t>Cliquez sur l'icône pour ajouter une image</a:t>
            </a:r>
            <a:endParaRPr kumimoji="0" lang="en-US" dirty="0"/>
          </a:p>
        </p:txBody>
      </p:sp>
      <p:sp>
        <p:nvSpPr>
          <p:cNvPr id="10" name="Forme libre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e libre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C8C424A6-F23E-4417-ADDD-C402A2278704}" type="datetimeFigureOut">
              <a:rPr lang="fr-FR" smtClean="0"/>
              <a:pPr/>
              <a:t>07/01/2014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7B549C-F9B8-4559-9574-EA19B48D245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914401"/>
            <a:ext cx="2057400" cy="5211763"/>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914401"/>
            <a:ext cx="6019800" cy="5211763"/>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C8C424A6-F23E-4417-ADDD-C402A2278704}" type="datetimeFigureOut">
              <a:rPr lang="fr-FR" smtClean="0"/>
              <a:pPr/>
              <a:t>07/01/2014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87B549C-F9B8-4559-9574-EA19B48D245B}"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e libre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e libre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ce réservé du titre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C8C424A6-F23E-4417-ADDD-C402A2278704}" type="datetimeFigureOut">
              <a:rPr lang="fr-FR" smtClean="0"/>
              <a:pPr/>
              <a:t>07/01/2014</a:t>
            </a:fld>
            <a:endParaRPr lang="fr-FR"/>
          </a:p>
        </p:txBody>
      </p:sp>
      <p:sp>
        <p:nvSpPr>
          <p:cNvPr id="22" name="Espace réservé du pied de page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r-FR"/>
          </a:p>
        </p:txBody>
      </p:sp>
      <p:sp>
        <p:nvSpPr>
          <p:cNvPr id="18" name="Espace réservé du numéro de diapositiv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287B549C-F9B8-4559-9574-EA19B48D245B}" type="slidenum">
              <a:rPr lang="fr-FR" smtClean="0"/>
              <a:pPr/>
              <a:t>‹N°›</a:t>
            </a:fld>
            <a:endParaRPr lang="fr-FR"/>
          </a:p>
        </p:txBody>
      </p:sp>
      <p:grpSp>
        <p:nvGrpSpPr>
          <p:cNvPr id="2" name="Groupe 1"/>
          <p:cNvGrpSpPr/>
          <p:nvPr/>
        </p:nvGrpSpPr>
        <p:grpSpPr>
          <a:xfrm>
            <a:off x="-19017" y="202408"/>
            <a:ext cx="9180548" cy="649224"/>
            <a:chOff x="-19045" y="216550"/>
            <a:chExt cx="9180548" cy="649224"/>
          </a:xfrm>
        </p:grpSpPr>
        <p:sp>
          <p:nvSpPr>
            <p:cNvPr id="12" name="Forme lib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e lib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a:xfrm>
            <a:off x="611560" y="1268760"/>
            <a:ext cx="7992888" cy="3882736"/>
          </a:xfrm>
          <a:prstGeom prst="snip2DiagRect">
            <a:avLst/>
          </a:prstGeom>
        </p:spPr>
        <p:style>
          <a:lnRef idx="1">
            <a:schemeClr val="accent3"/>
          </a:lnRef>
          <a:fillRef idx="2">
            <a:schemeClr val="accent3"/>
          </a:fillRef>
          <a:effectRef idx="1">
            <a:schemeClr val="accent3"/>
          </a:effectRef>
          <a:fontRef idx="minor">
            <a:schemeClr val="dk1"/>
          </a:fontRef>
        </p:style>
        <p:txBody>
          <a:bodyPr/>
          <a:lstStyle/>
          <a:p>
            <a:pPr algn="ctr"/>
            <a:r>
              <a:rPr lang="fr-FR"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LES PRINCIPAUX MOUVEMENTS ARTISTIQUES DES                                    XVIIIe ET XIXe SIECLES</a:t>
            </a:r>
            <a:endParaRPr lang="fr-FR"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Tree>
  </p:cSld>
  <p:clrMapOvr>
    <a:masterClrMapping/>
  </p:clrMapOvr>
  <p:transition spd="slow">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rgbClr val="FFBB57">
            <a:alpha val="48000"/>
          </a:srgbClr>
        </a:solidFill>
        <a:effectLst/>
      </p:bgPr>
    </p:bg>
    <p:spTree>
      <p:nvGrpSpPr>
        <p:cNvPr id="1" name=""/>
        <p:cNvGrpSpPr/>
        <p:nvPr/>
      </p:nvGrpSpPr>
      <p:grpSpPr>
        <a:xfrm>
          <a:off x="0" y="0"/>
          <a:ext cx="0" cy="0"/>
          <a:chOff x="0" y="0"/>
          <a:chExt cx="0" cy="0"/>
        </a:xfrm>
      </p:grpSpPr>
      <p:pic>
        <p:nvPicPr>
          <p:cNvPr id="2050" name="Picture 2" descr="http://lelivrescolaire.fr/upload/deborah/p15snnvl1ifkkrk31drh2tgclb1.jpg"/>
          <p:cNvPicPr>
            <a:picLocks noChangeAspect="1" noChangeArrowheads="1"/>
          </p:cNvPicPr>
          <p:nvPr/>
        </p:nvPicPr>
        <p:blipFill>
          <a:blip r:embed="rId3" cstate="print"/>
          <a:srcRect/>
          <a:stretch>
            <a:fillRect/>
          </a:stretch>
        </p:blipFill>
        <p:spPr bwMode="auto">
          <a:xfrm>
            <a:off x="0" y="3284984"/>
            <a:ext cx="9157539" cy="3240360"/>
          </a:xfrm>
          <a:prstGeom prst="rect">
            <a:avLst/>
          </a:prstGeom>
          <a:ln>
            <a:noFill/>
          </a:ln>
          <a:effectLst>
            <a:outerShdw blurRad="190500" algn="tl" rotWithShape="0">
              <a:srgbClr val="000000">
                <a:alpha val="70000"/>
              </a:srgbClr>
            </a:outerShdw>
          </a:effectLst>
        </p:spPr>
      </p:pic>
      <p:sp>
        <p:nvSpPr>
          <p:cNvPr id="3" name="Rectangle 2"/>
          <p:cNvSpPr/>
          <p:nvPr/>
        </p:nvSpPr>
        <p:spPr>
          <a:xfrm>
            <a:off x="323528" y="2577098"/>
            <a:ext cx="8496944" cy="707886"/>
          </a:xfrm>
          <a:prstGeom prst="rect">
            <a:avLst/>
          </a:prstGeom>
        </p:spPr>
        <p:txBody>
          <a:bodyPr wrap="square">
            <a:spAutoFit/>
          </a:bodyPr>
          <a:lstStyle/>
          <a:p>
            <a:pPr algn="ctr"/>
            <a:r>
              <a:rPr lang="fr-FR" sz="2000" b="1" dirty="0" smtClean="0">
                <a:ln w="1905"/>
                <a:solidFill>
                  <a:srgbClr val="00B050"/>
                </a:solidFill>
                <a:effectLst>
                  <a:innerShdw blurRad="69850" dist="43180" dir="5400000">
                    <a:srgbClr val="000000">
                      <a:alpha val="65000"/>
                    </a:srgbClr>
                  </a:innerShdw>
                </a:effectLst>
              </a:rPr>
              <a:t>Frise chronologique :                                                                                                    les temps forts de la Révolution et de l'Empire, 1789-1815</a:t>
            </a:r>
            <a:endParaRPr lang="fr-FR" sz="2000" b="1" dirty="0">
              <a:ln w="1905"/>
              <a:solidFill>
                <a:srgbClr val="00B050"/>
              </a:solidFill>
              <a:effectLst>
                <a:innerShdw blurRad="69850" dist="43180" dir="5400000">
                  <a:srgbClr val="000000">
                    <a:alpha val="65000"/>
                  </a:srgbClr>
                </a:innerShdw>
              </a:effectLst>
            </a:endParaRPr>
          </a:p>
        </p:txBody>
      </p:sp>
      <p:sp>
        <p:nvSpPr>
          <p:cNvPr id="3080" name="Rectangle 8"/>
          <p:cNvSpPr>
            <a:spLocks noChangeArrowheads="1"/>
          </p:cNvSpPr>
          <p:nvPr/>
        </p:nvSpPr>
        <p:spPr bwMode="auto">
          <a:xfrm>
            <a:off x="179512" y="260648"/>
            <a:ext cx="8712968" cy="2246769"/>
          </a:xfrm>
          <a:prstGeom prst="rect">
            <a:avLst/>
          </a:prstGeom>
          <a:ln>
            <a:headEnd/>
            <a:tailEnd/>
          </a:ln>
          <a:effectLst>
            <a:outerShdw blurRad="50800" dist="38100" dir="5400000" algn="t"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fr-FR" b="1" i="0" u="none" strike="noStrike" cap="none" normalizeH="0" baseline="0" dirty="0" smtClean="0">
                <a:ln>
                  <a:noFill/>
                </a:ln>
                <a:solidFill>
                  <a:schemeClr val="accent2">
                    <a:lumMod val="50000"/>
                  </a:schemeClr>
                </a:solidFill>
                <a:effectLst/>
                <a:latin typeface="Times New Roman" pitchFamily="18" charset="0"/>
                <a:ea typeface="Calibri" pitchFamily="34" charset="0"/>
                <a:cs typeface="Times New Roman" pitchFamily="18" charset="0"/>
              </a:rPr>
              <a:t>     </a:t>
            </a:r>
            <a:r>
              <a:rPr kumimoji="0" lang="fr-FR" sz="2000" b="1" i="0" u="none" strike="noStrike" cap="none" normalizeH="0" baseline="0" dirty="0" smtClean="0">
                <a:ln>
                  <a:noFill/>
                </a:ln>
                <a:solidFill>
                  <a:schemeClr val="accent2">
                    <a:lumMod val="50000"/>
                  </a:schemeClr>
                </a:solidFill>
                <a:effectLst/>
                <a:latin typeface="Times New Roman" pitchFamily="18" charset="0"/>
                <a:ea typeface="Calibri" pitchFamily="34" charset="0"/>
                <a:cs typeface="Times New Roman" pitchFamily="18" charset="0"/>
              </a:rPr>
              <a:t>La fin du XVIII</a:t>
            </a:r>
            <a:r>
              <a:rPr kumimoji="0" lang="fr-FR" sz="2000" b="1" i="0" u="none" strike="noStrike" cap="none" normalizeH="0" baseline="30000" dirty="0" smtClean="0">
                <a:ln>
                  <a:noFill/>
                </a:ln>
                <a:solidFill>
                  <a:schemeClr val="accent2">
                    <a:lumMod val="50000"/>
                  </a:schemeClr>
                </a:solidFill>
                <a:effectLst/>
                <a:latin typeface="Times New Roman" pitchFamily="18" charset="0"/>
                <a:ea typeface="Calibri" pitchFamily="34" charset="0"/>
                <a:cs typeface="Times New Roman" pitchFamily="18" charset="0"/>
              </a:rPr>
              <a:t>e</a:t>
            </a:r>
            <a:r>
              <a:rPr kumimoji="0" lang="fr-FR" sz="2000" b="1" i="0" u="none" strike="noStrike" cap="none" normalizeH="0" baseline="0" dirty="0" smtClean="0">
                <a:ln>
                  <a:noFill/>
                </a:ln>
                <a:solidFill>
                  <a:schemeClr val="accent2">
                    <a:lumMod val="50000"/>
                  </a:schemeClr>
                </a:solidFill>
                <a:effectLst/>
                <a:latin typeface="Times New Roman" pitchFamily="18" charset="0"/>
                <a:ea typeface="Calibri" pitchFamily="34" charset="0"/>
                <a:cs typeface="Times New Roman" pitchFamily="18" charset="0"/>
              </a:rPr>
              <a:t> s. fut une période de guerres et de violents conflits.                           La Révolution française notamment, aura une répercussion importante sur le monde des arts. Certains artistes choisiront de peindre la réalité qui les entoure avec son lot de violence et ses catastrophes : c’est le cas des </a:t>
            </a:r>
            <a:r>
              <a:rPr kumimoji="0" lang="fr-FR" sz="2000" b="1" i="0" u="none" strike="noStrike" cap="none" normalizeH="0" baseline="0" dirty="0" err="1" smtClean="0">
                <a:ln>
                  <a:noFill/>
                </a:ln>
                <a:solidFill>
                  <a:schemeClr val="accent2">
                    <a:lumMod val="50000"/>
                  </a:schemeClr>
                </a:solidFill>
                <a:effectLst/>
                <a:latin typeface="Times New Roman" pitchFamily="18" charset="0"/>
                <a:ea typeface="Calibri" pitchFamily="34" charset="0"/>
                <a:cs typeface="Times New Roman" pitchFamily="18" charset="0"/>
              </a:rPr>
              <a:t>roman-tiques</a:t>
            </a:r>
            <a:r>
              <a:rPr kumimoji="0" lang="fr-FR" sz="2000" b="1" i="0" u="none" strike="noStrike" cap="none" normalizeH="0" baseline="0" dirty="0" smtClean="0">
                <a:ln>
                  <a:noFill/>
                </a:ln>
                <a:solidFill>
                  <a:schemeClr val="accent2">
                    <a:lumMod val="50000"/>
                  </a:schemeClr>
                </a:solidFill>
                <a:effectLst/>
                <a:latin typeface="Times New Roman" pitchFamily="18" charset="0"/>
                <a:ea typeface="Calibri" pitchFamily="34" charset="0"/>
                <a:cs typeface="Times New Roman" pitchFamily="18" charset="0"/>
              </a:rPr>
              <a:t>. D’autres, au contraire, préfèreront s’inspirer d’événements passés, ayant eu lieu dans l’antiquité, même lorsqu’ils</a:t>
            </a:r>
            <a:r>
              <a:rPr kumimoji="0" lang="fr-FR" sz="2000" b="1" i="0" u="none" strike="noStrike" cap="none" normalizeH="0" dirty="0" smtClean="0">
                <a:ln>
                  <a:noFill/>
                </a:ln>
                <a:solidFill>
                  <a:schemeClr val="accent2">
                    <a:lumMod val="50000"/>
                  </a:schemeClr>
                </a:solidFill>
                <a:effectLst/>
                <a:latin typeface="Times New Roman" pitchFamily="18" charset="0"/>
                <a:ea typeface="Calibri" pitchFamily="34" charset="0"/>
                <a:cs typeface="Times New Roman" pitchFamily="18" charset="0"/>
              </a:rPr>
              <a:t> </a:t>
            </a:r>
            <a:r>
              <a:rPr kumimoji="0" lang="fr-FR" sz="2000" b="1" i="0" u="none" strike="noStrike" cap="none" normalizeH="0" baseline="0" dirty="0" smtClean="0">
                <a:ln>
                  <a:noFill/>
                </a:ln>
                <a:solidFill>
                  <a:schemeClr val="accent2">
                    <a:lumMod val="50000"/>
                  </a:schemeClr>
                </a:solidFill>
                <a:effectLst/>
                <a:latin typeface="Times New Roman" pitchFamily="18" charset="0"/>
                <a:ea typeface="Calibri" pitchFamily="34" charset="0"/>
                <a:cs typeface="Times New Roman" pitchFamily="18" charset="0"/>
              </a:rPr>
              <a:t>représentent des scènes de leur époque : c’est le cas des artistes néo-classiques.</a:t>
            </a:r>
            <a:endParaRPr kumimoji="0" lang="fr-FR" sz="2000" b="1" i="0" u="none" strike="noStrike" cap="none" normalizeH="0" baseline="0" dirty="0" smtClean="0">
              <a:ln>
                <a:noFill/>
              </a:ln>
              <a:solidFill>
                <a:schemeClr val="accent2">
                  <a:lumMod val="50000"/>
                </a:schemeClr>
              </a:solidFill>
              <a:effectLst/>
              <a:latin typeface="Times New Roman" pitchFamily="18" charset="0"/>
              <a:cs typeface="Times New Roman" pitchFamily="18" charset="0"/>
            </a:endParaRPr>
          </a:p>
        </p:txBody>
      </p:sp>
    </p:spTree>
  </p:cSld>
  <p:clrMapOvr>
    <a:masterClrMapping/>
  </p:clrMapOvr>
  <p:transition spd="slow">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rgbClr val="FFBB57">
            <a:alpha val="66000"/>
          </a:srgbClr>
        </a:solidFill>
        <a:effectLst/>
      </p:bgPr>
    </p:bg>
    <p:spTree>
      <p:nvGrpSpPr>
        <p:cNvPr id="1" name=""/>
        <p:cNvGrpSpPr/>
        <p:nvPr/>
      </p:nvGrpSpPr>
      <p:grpSpPr>
        <a:xfrm>
          <a:off x="0" y="0"/>
          <a:ext cx="0" cy="0"/>
          <a:chOff x="0" y="0"/>
          <a:chExt cx="0" cy="0"/>
        </a:xfrm>
      </p:grpSpPr>
      <p:pic>
        <p:nvPicPr>
          <p:cNvPr id="41986" name="Picture 2" descr="http://lelivrescolaire.fr/upload/deborah/p15snog3fa169g18sa16jcnm1rg31.jpg"/>
          <p:cNvPicPr>
            <a:picLocks noChangeAspect="1" noChangeArrowheads="1"/>
          </p:cNvPicPr>
          <p:nvPr/>
        </p:nvPicPr>
        <p:blipFill>
          <a:blip r:embed="rId2" cstate="print"/>
          <a:srcRect/>
          <a:stretch>
            <a:fillRect/>
          </a:stretch>
        </p:blipFill>
        <p:spPr bwMode="auto">
          <a:xfrm>
            <a:off x="0" y="2132856"/>
            <a:ext cx="9151849" cy="2520280"/>
          </a:xfrm>
          <a:prstGeom prst="rect">
            <a:avLst/>
          </a:prstGeom>
          <a:noFill/>
        </p:spPr>
      </p:pic>
      <p:sp>
        <p:nvSpPr>
          <p:cNvPr id="3" name="Rectangle 2"/>
          <p:cNvSpPr/>
          <p:nvPr/>
        </p:nvSpPr>
        <p:spPr>
          <a:xfrm>
            <a:off x="323528" y="620688"/>
            <a:ext cx="8496944" cy="954107"/>
          </a:xfrm>
          <a:prstGeom prst="rect">
            <a:avLst/>
          </a:prstGeom>
        </p:spPr>
        <p:txBody>
          <a:bodyPr wrap="square">
            <a:spAutoFit/>
          </a:bodyPr>
          <a:lstStyle/>
          <a:p>
            <a:pPr algn="ctr"/>
            <a:r>
              <a:rPr lang="fr-FR" sz="2800" b="1" dirty="0" smtClean="0">
                <a:ln w="1905"/>
                <a:solidFill>
                  <a:srgbClr val="00B050"/>
                </a:solidFill>
                <a:effectLst>
                  <a:innerShdw blurRad="69850" dist="43180" dir="5400000">
                    <a:srgbClr val="000000">
                      <a:alpha val="65000"/>
                    </a:srgbClr>
                  </a:innerShdw>
                </a:effectLst>
              </a:rPr>
              <a:t>Frise chronologique : l'évolution politique                    de la France, 1815-1914</a:t>
            </a:r>
            <a:endParaRPr lang="fr-FR" sz="28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00B050"/>
              </a:solidFill>
              <a:effectLst>
                <a:outerShdw blurRad="50800" dist="40000" dir="5400000" algn="tl" rotWithShape="0">
                  <a:srgbClr val="000000">
                    <a:shade val="5000"/>
                    <a:satMod val="120000"/>
                    <a:alpha val="33000"/>
                  </a:srgbClr>
                </a:outerShdw>
              </a:effectLst>
            </a:endParaRPr>
          </a:p>
        </p:txBody>
      </p:sp>
    </p:spTree>
  </p:cSld>
  <p:clrMapOvr>
    <a:masterClrMapping/>
  </p:clrMapOvr>
  <p:transition spd="slow">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nvGraphicFramePr>
        <p:xfrm>
          <a:off x="44450" y="263798"/>
          <a:ext cx="9063038" cy="6405562"/>
        </p:xfrm>
        <a:graphic>
          <a:graphicData uri="http://schemas.openxmlformats.org/presentationml/2006/ole">
            <p:oleObj spid="_x0000_s1026" name="Acrobat Document" r:id="rId4" imgW="8019048" imgH="5668166" progId="AcroExch.Document.11">
              <p:embed/>
            </p:oleObj>
          </a:graphicData>
        </a:graphic>
      </p:graphicFrame>
      <p:sp>
        <p:nvSpPr>
          <p:cNvPr id="3" name="Rectangle 2"/>
          <p:cNvSpPr/>
          <p:nvPr/>
        </p:nvSpPr>
        <p:spPr>
          <a:xfrm>
            <a:off x="2195736" y="4077072"/>
            <a:ext cx="1080120" cy="194421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Image 3" descr="Le serment des Horaces, 1784, huile sur toile.jpg"/>
          <p:cNvPicPr>
            <a:picLocks noChangeAspect="1"/>
          </p:cNvPicPr>
          <p:nvPr/>
        </p:nvPicPr>
        <p:blipFill>
          <a:blip r:embed="rId5" cstate="print"/>
          <a:stretch>
            <a:fillRect/>
          </a:stretch>
        </p:blipFill>
        <p:spPr>
          <a:xfrm>
            <a:off x="755576" y="3717032"/>
            <a:ext cx="1512000" cy="1176201"/>
          </a:xfrm>
          <a:prstGeom prst="rect">
            <a:avLst/>
          </a:prstGeom>
          <a:ln w="15875">
            <a:solidFill>
              <a:schemeClr val="tx1"/>
            </a:solidFill>
          </a:ln>
        </p:spPr>
      </p:pic>
      <p:sp>
        <p:nvSpPr>
          <p:cNvPr id="6" name="Rectangle 5"/>
          <p:cNvSpPr/>
          <p:nvPr/>
        </p:nvSpPr>
        <p:spPr>
          <a:xfrm>
            <a:off x="755576" y="5085184"/>
            <a:ext cx="1440160" cy="504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755576" y="4869160"/>
            <a:ext cx="1512000" cy="338554"/>
          </a:xfrm>
          <a:prstGeom prst="rect">
            <a:avLst/>
          </a:prstGeom>
          <a:solidFill>
            <a:srgbClr val="5548FA"/>
          </a:solidFill>
          <a:ln w="12700">
            <a:solidFill>
              <a:schemeClr val="tx1"/>
            </a:solidFill>
          </a:ln>
        </p:spPr>
        <p:txBody>
          <a:bodyPr wrap="square" rtlCol="0">
            <a:spAutoFit/>
          </a:bodyPr>
          <a:lstStyle/>
          <a:p>
            <a:pPr algn="ctr"/>
            <a:r>
              <a:rPr lang="fr-FR" sz="800" b="1" dirty="0" smtClean="0">
                <a:latin typeface="Baskerville Old Face" pitchFamily="18" charset="0"/>
              </a:rPr>
              <a:t>J. L. DAVID, </a:t>
            </a:r>
            <a:r>
              <a:rPr lang="fr-FR" sz="800" b="1" i="1" u="sng" dirty="0" smtClean="0">
                <a:latin typeface="Baskerville Old Face" pitchFamily="18" charset="0"/>
              </a:rPr>
              <a:t>Le serment des Horaces</a:t>
            </a:r>
            <a:r>
              <a:rPr lang="fr-FR" sz="800" b="1" i="1" dirty="0" smtClean="0">
                <a:latin typeface="Baskerville Old Face" pitchFamily="18" charset="0"/>
              </a:rPr>
              <a:t>, 1784</a:t>
            </a:r>
            <a:endParaRPr lang="fr-FR" sz="800" b="1" dirty="0">
              <a:latin typeface="Baskerville Old Face" pitchFamily="18" charset="0"/>
            </a:endParaRPr>
          </a:p>
        </p:txBody>
      </p:sp>
      <p:pic>
        <p:nvPicPr>
          <p:cNvPr id="7" name="Image 6" descr="La mort de Marat, 1793, huile sur toile, 165 x 128.3 cm.jpg"/>
          <p:cNvPicPr>
            <a:picLocks noChangeAspect="1"/>
          </p:cNvPicPr>
          <p:nvPr/>
        </p:nvPicPr>
        <p:blipFill>
          <a:blip r:embed="rId6" cstate="print"/>
          <a:stretch>
            <a:fillRect/>
          </a:stretch>
        </p:blipFill>
        <p:spPr>
          <a:xfrm>
            <a:off x="2339752" y="4460520"/>
            <a:ext cx="1008112" cy="1344576"/>
          </a:xfrm>
          <a:prstGeom prst="rect">
            <a:avLst/>
          </a:prstGeom>
          <a:ln w="15875">
            <a:solidFill>
              <a:schemeClr val="tx1"/>
            </a:solidFill>
          </a:ln>
        </p:spPr>
      </p:pic>
      <p:sp>
        <p:nvSpPr>
          <p:cNvPr id="8" name="ZoneTexte 7"/>
          <p:cNvSpPr txBox="1"/>
          <p:nvPr/>
        </p:nvSpPr>
        <p:spPr>
          <a:xfrm>
            <a:off x="2311878" y="5805264"/>
            <a:ext cx="1035857" cy="338554"/>
          </a:xfrm>
          <a:prstGeom prst="rect">
            <a:avLst/>
          </a:prstGeom>
          <a:solidFill>
            <a:srgbClr val="5548FA"/>
          </a:solidFill>
          <a:ln w="12700">
            <a:solidFill>
              <a:schemeClr val="tx1"/>
            </a:solidFill>
          </a:ln>
        </p:spPr>
        <p:txBody>
          <a:bodyPr wrap="square" rtlCol="0">
            <a:spAutoFit/>
          </a:bodyPr>
          <a:lstStyle/>
          <a:p>
            <a:pPr algn="ctr"/>
            <a:r>
              <a:rPr lang="fr-FR" sz="800" b="1" dirty="0" smtClean="0">
                <a:latin typeface="Baskerville Old Face" pitchFamily="18" charset="0"/>
              </a:rPr>
              <a:t>J. L. DAVID, </a:t>
            </a:r>
            <a:r>
              <a:rPr lang="fr-FR" sz="800" b="1" i="1" u="sng" dirty="0" smtClean="0">
                <a:latin typeface="Baskerville Old Face" pitchFamily="18" charset="0"/>
              </a:rPr>
              <a:t>La mort de Marat</a:t>
            </a:r>
            <a:r>
              <a:rPr lang="fr-FR" sz="800" b="1" i="1" dirty="0" smtClean="0">
                <a:latin typeface="Baskerville Old Face" pitchFamily="18" charset="0"/>
              </a:rPr>
              <a:t>, 1793</a:t>
            </a:r>
            <a:endParaRPr lang="fr-FR" sz="800" b="1" dirty="0">
              <a:latin typeface="Baskerville Old Face" pitchFamily="18" charset="0"/>
            </a:endParaRPr>
          </a:p>
        </p:txBody>
      </p:sp>
    </p:spTree>
  </p:cSld>
  <p:clrMapOvr>
    <a:masterClrMapping/>
  </p:clrMapOvr>
  <p:transition spd="med">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ZoneTexte 1"/>
          <p:cNvSpPr txBox="1"/>
          <p:nvPr/>
        </p:nvSpPr>
        <p:spPr>
          <a:xfrm>
            <a:off x="1547664" y="692696"/>
            <a:ext cx="6192688" cy="769441"/>
          </a:xfrm>
          <a:prstGeom prst="rect">
            <a:avLst/>
          </a:prstGeom>
          <a:noFill/>
          <a:effectLst>
            <a:reflection blurRad="6350" stA="50000" endA="300" endPos="55000" dir="5400000" sy="-100000" algn="bl" rotWithShape="0"/>
          </a:effectLst>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gerian" pitchFamily="82" charset="0"/>
              </a:rPr>
              <a:t>LE NEOCLASSICISME</a:t>
            </a:r>
            <a:endParaRPr lang="fr-F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gerian" pitchFamily="82" charset="0"/>
            </a:endParaRPr>
          </a:p>
        </p:txBody>
      </p:sp>
      <p:sp>
        <p:nvSpPr>
          <p:cNvPr id="3" name="Rectangle 2"/>
          <p:cNvSpPr/>
          <p:nvPr/>
        </p:nvSpPr>
        <p:spPr>
          <a:xfrm>
            <a:off x="467544" y="2143884"/>
            <a:ext cx="8208912" cy="4093428"/>
          </a:xfrm>
          <a:prstGeom prst="rect">
            <a:avLst/>
          </a:prstGeom>
        </p:spPr>
        <p:txBody>
          <a:bodyPr wrap="square">
            <a:spAutoFit/>
          </a:bodyPr>
          <a:lstStyle/>
          <a:p>
            <a:pPr algn="just"/>
            <a:r>
              <a:rPr lang="fr-FR" dirty="0"/>
              <a:t> </a:t>
            </a:r>
            <a:r>
              <a:rPr lang="fr-FR" dirty="0" smtClean="0"/>
              <a:t>         </a:t>
            </a:r>
            <a:r>
              <a:rPr lang="fr-FR" sz="2000" dirty="0" smtClean="0">
                <a:latin typeface="Baskerville Old Face" pitchFamily="18" charset="0"/>
              </a:rPr>
              <a:t>Le néoclassicisme est un mouvement artistique qui s'est développé dans la </a:t>
            </a:r>
            <a:r>
              <a:rPr lang="fr-FR" sz="2000" b="1" dirty="0" smtClean="0">
                <a:latin typeface="Baskerville Old Face" pitchFamily="18" charset="0"/>
              </a:rPr>
              <a:t>peinture, la sculpture, l'architecture et les arts décoratifs </a:t>
            </a:r>
            <a:r>
              <a:rPr lang="fr-FR" sz="2000" b="1" dirty="0" smtClean="0">
                <a:solidFill>
                  <a:srgbClr val="0070C0"/>
                </a:solidFill>
                <a:latin typeface="Baskerville Old Face" pitchFamily="18" charset="0"/>
              </a:rPr>
              <a:t>entre 1760 et 1824 </a:t>
            </a:r>
            <a:r>
              <a:rPr lang="fr-FR" sz="2000" dirty="0" smtClean="0">
                <a:latin typeface="Baskerville Old Face" pitchFamily="18" charset="0"/>
              </a:rPr>
              <a:t>environ. </a:t>
            </a:r>
            <a:r>
              <a:rPr lang="fr-FR" sz="2000" b="1" dirty="0" smtClean="0">
                <a:latin typeface="Baskerville Old Face" pitchFamily="18" charset="0"/>
              </a:rPr>
              <a:t>Il s’oppose aux exubérances du style rococo</a:t>
            </a:r>
            <a:r>
              <a:rPr lang="fr-FR" sz="2000" dirty="0" smtClean="0">
                <a:latin typeface="Baskerville Old Face" pitchFamily="18" charset="0"/>
              </a:rPr>
              <a:t>. Né à Rome au moment où l'on redécouvre Pompéi et Herculanum, le mouvement néo-classique se propage rapidement en France. Il fut choisi par les nouvelles républiques issues des révolutions française et américaine, car ce style représentait </a:t>
            </a:r>
            <a:r>
              <a:rPr lang="fr-FR" sz="2000" dirty="0" err="1" smtClean="0">
                <a:latin typeface="Baskerville Old Face" pitchFamily="18" charset="0"/>
              </a:rPr>
              <a:t>symboli-quement</a:t>
            </a:r>
            <a:r>
              <a:rPr lang="fr-FR" sz="2000" dirty="0" smtClean="0">
                <a:latin typeface="Baskerville Old Face" pitchFamily="18" charset="0"/>
              </a:rPr>
              <a:t> la démocratie de la Grèce antique et de la République romaine.</a:t>
            </a:r>
          </a:p>
          <a:p>
            <a:endParaRPr lang="fr-FR" sz="2000" dirty="0" smtClean="0">
              <a:latin typeface="Baskerville Old Face" pitchFamily="18" charset="0"/>
            </a:endParaRPr>
          </a:p>
          <a:p>
            <a:pPr algn="just"/>
            <a:r>
              <a:rPr lang="fr-FR" sz="2000" dirty="0">
                <a:latin typeface="Baskerville Old Face" pitchFamily="18" charset="0"/>
              </a:rPr>
              <a:t> </a:t>
            </a:r>
            <a:r>
              <a:rPr lang="fr-FR" sz="2000" dirty="0" smtClean="0">
                <a:latin typeface="Baskerville Old Face" pitchFamily="18" charset="0"/>
              </a:rPr>
              <a:t>          Dans la peinture, ce mouvement se caractérise avant tout par </a:t>
            </a:r>
            <a:r>
              <a:rPr lang="fr-FR" sz="2000" b="1" dirty="0" smtClean="0">
                <a:solidFill>
                  <a:srgbClr val="0070C0"/>
                </a:solidFill>
                <a:latin typeface="Baskerville Old Face" pitchFamily="18" charset="0"/>
              </a:rPr>
              <a:t>l’utilisation de thèmes empruntés à l’Antiquité grecque ou romaine</a:t>
            </a:r>
            <a:r>
              <a:rPr lang="fr-FR" sz="2000" dirty="0" smtClean="0">
                <a:latin typeface="Baskerville Old Face" pitchFamily="18" charset="0"/>
              </a:rPr>
              <a:t>, des </a:t>
            </a:r>
            <a:r>
              <a:rPr lang="fr-FR" sz="2000" b="1" dirty="0" smtClean="0">
                <a:latin typeface="Baskerville Old Face" pitchFamily="18" charset="0"/>
              </a:rPr>
              <a:t>formes qui priment sur la couleur</a:t>
            </a:r>
            <a:r>
              <a:rPr lang="fr-FR" sz="2000" dirty="0" smtClean="0">
                <a:latin typeface="Baskerville Old Face" pitchFamily="18" charset="0"/>
              </a:rPr>
              <a:t>, le </a:t>
            </a:r>
            <a:r>
              <a:rPr lang="fr-FR" sz="2000" b="1" dirty="0" smtClean="0">
                <a:solidFill>
                  <a:srgbClr val="0070C0"/>
                </a:solidFill>
                <a:latin typeface="Baskerville Old Face" pitchFamily="18" charset="0"/>
              </a:rPr>
              <a:t>dépouillement du décor</a:t>
            </a:r>
            <a:r>
              <a:rPr lang="fr-FR" sz="2000" dirty="0" smtClean="0">
                <a:latin typeface="Baskerville Old Face" pitchFamily="18" charset="0"/>
              </a:rPr>
              <a:t>, </a:t>
            </a:r>
            <a:r>
              <a:rPr lang="fr-FR" sz="2000" b="1" dirty="0" smtClean="0">
                <a:latin typeface="Baskerville Old Face" pitchFamily="18" charset="0"/>
              </a:rPr>
              <a:t>l’absence d'accessoires inutiles </a:t>
            </a:r>
            <a:r>
              <a:rPr lang="fr-FR" sz="2000" dirty="0" smtClean="0">
                <a:latin typeface="Baskerville Old Face" pitchFamily="18" charset="0"/>
              </a:rPr>
              <a:t>et le choix de </a:t>
            </a:r>
            <a:r>
              <a:rPr lang="fr-FR" sz="2000" b="1" dirty="0" smtClean="0">
                <a:solidFill>
                  <a:srgbClr val="0070C0"/>
                </a:solidFill>
                <a:latin typeface="Baskerville Old Face" pitchFamily="18" charset="0"/>
              </a:rPr>
              <a:t>sujets  moralisateurs</a:t>
            </a:r>
            <a:r>
              <a:rPr lang="fr-FR" sz="2000" dirty="0" smtClean="0">
                <a:latin typeface="Baskerville Old Face" pitchFamily="18" charset="0"/>
              </a:rPr>
              <a:t>, souvent propagandistes (particulièrement sous Napoléon). </a:t>
            </a:r>
            <a:endParaRPr lang="fr-FR" sz="2000" dirty="0">
              <a:latin typeface="Baskerville Old Face"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85000"/>
          </a:schemeClr>
        </a:solidFill>
        <a:effectLst/>
      </p:bgPr>
    </p:bg>
    <p:spTree>
      <p:nvGrpSpPr>
        <p:cNvPr id="1" name=""/>
        <p:cNvGrpSpPr/>
        <p:nvPr/>
      </p:nvGrpSpPr>
      <p:grpSpPr>
        <a:xfrm>
          <a:off x="0" y="0"/>
          <a:ext cx="0" cy="0"/>
          <a:chOff x="0" y="0"/>
          <a:chExt cx="0" cy="0"/>
        </a:xfrm>
      </p:grpSpPr>
      <p:pic>
        <p:nvPicPr>
          <p:cNvPr id="17410" name="Picture 2" descr="D:\DOCUMENTS VISUELS POUR COURS\HISTOIRE DES ARTS\HIST. DES ARTS 4e\HIST. DES ARTS 4e\les mouvements artistiques du XVIIIe et du XIXe s\NEOCLASSICISME 1770-1830\SCULPTURE\J. P. CORTOT, Le Soldat de Marathon annonçant la victoire, marbre, musée d'Orsay .jpg"/>
          <p:cNvPicPr>
            <a:picLocks noChangeAspect="1" noChangeArrowheads="1"/>
          </p:cNvPicPr>
          <p:nvPr/>
        </p:nvPicPr>
        <p:blipFill>
          <a:blip r:embed="rId2" cstate="print"/>
          <a:srcRect/>
          <a:stretch>
            <a:fillRect/>
          </a:stretch>
        </p:blipFill>
        <p:spPr bwMode="auto">
          <a:xfrm>
            <a:off x="4572000" y="2996952"/>
            <a:ext cx="4176464" cy="3564337"/>
          </a:xfrm>
          <a:prstGeom prst="rect">
            <a:avLst/>
          </a:prstGeom>
          <a:ln>
            <a:noFill/>
          </a:ln>
          <a:effectLst>
            <a:outerShdw blurRad="190500" algn="tl" rotWithShape="0">
              <a:srgbClr val="000000">
                <a:alpha val="70000"/>
              </a:srgbClr>
            </a:outerShdw>
          </a:effectLst>
        </p:spPr>
      </p:pic>
      <p:pic>
        <p:nvPicPr>
          <p:cNvPr id="4" name="Image 3" descr="P. A. VIGNON, Eglise de la Madeleine, Paris, 1763-1842 .jpg"/>
          <p:cNvPicPr>
            <a:picLocks noChangeAspect="1"/>
          </p:cNvPicPr>
          <p:nvPr/>
        </p:nvPicPr>
        <p:blipFill>
          <a:blip r:embed="rId3" cstate="print"/>
          <a:stretch>
            <a:fillRect/>
          </a:stretch>
        </p:blipFill>
        <p:spPr>
          <a:xfrm>
            <a:off x="178279" y="548680"/>
            <a:ext cx="4242190" cy="30243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ZoneTexte 4"/>
          <p:cNvSpPr txBox="1"/>
          <p:nvPr/>
        </p:nvSpPr>
        <p:spPr>
          <a:xfrm>
            <a:off x="4572000" y="980728"/>
            <a:ext cx="4104456" cy="1415772"/>
          </a:xfrm>
          <a:prstGeom prst="rect">
            <a:avLst/>
          </a:prstGeom>
          <a:noFill/>
        </p:spPr>
        <p:txBody>
          <a:bodyPr wrap="square" rtlCol="0">
            <a:spAutoFit/>
          </a:bodyPr>
          <a:lstStyle/>
          <a:p>
            <a:pPr algn="ctr"/>
            <a:r>
              <a:rPr lang="fr-FR" sz="1400" b="1" dirty="0" smtClean="0">
                <a:solidFill>
                  <a:srgbClr val="F6910A"/>
                </a:solidFill>
                <a:latin typeface="Imprint MT Shadow" pitchFamily="82" charset="0"/>
              </a:rPr>
              <a:t>DES ARCHITECTES qui s’inspirent                         des temples grecs et romains de l’Antiquité</a:t>
            </a:r>
            <a:r>
              <a:rPr lang="fr-FR" b="1" dirty="0" smtClean="0">
                <a:solidFill>
                  <a:srgbClr val="F6910A"/>
                </a:solidFill>
                <a:latin typeface="Imprint MT Shadow" pitchFamily="82" charset="0"/>
              </a:rPr>
              <a:t> </a:t>
            </a:r>
            <a:r>
              <a:rPr lang="fr-FR" b="1" i="1" u="sng" dirty="0" smtClean="0">
                <a:latin typeface="Baskerville Old Face" pitchFamily="18" charset="0"/>
              </a:rPr>
              <a:t>L’église de la Madeleine</a:t>
            </a:r>
            <a:r>
              <a:rPr lang="fr-FR" b="1" dirty="0" smtClean="0">
                <a:latin typeface="Baskerville Old Face" pitchFamily="18" charset="0"/>
              </a:rPr>
              <a:t>, 1763-1842,                   </a:t>
            </a:r>
            <a:r>
              <a:rPr lang="fr-FR" dirty="0" smtClean="0">
                <a:latin typeface="Baskerville Old Face" pitchFamily="18" charset="0"/>
              </a:rPr>
              <a:t>reconstruite selon les plans </a:t>
            </a:r>
          </a:p>
          <a:p>
            <a:pPr algn="ctr"/>
            <a:r>
              <a:rPr lang="fr-FR" dirty="0" smtClean="0">
                <a:latin typeface="Baskerville Old Face" pitchFamily="18" charset="0"/>
              </a:rPr>
              <a:t>de </a:t>
            </a:r>
            <a:r>
              <a:rPr lang="fr-FR" b="1" dirty="0" smtClean="0">
                <a:latin typeface="Baskerville Old Face" pitchFamily="18" charset="0"/>
              </a:rPr>
              <a:t>P. A. VIGNON</a:t>
            </a:r>
            <a:endParaRPr lang="fr-FR" dirty="0">
              <a:latin typeface="Baskerville Old Face" pitchFamily="18" charset="0"/>
            </a:endParaRPr>
          </a:p>
        </p:txBody>
      </p:sp>
      <p:sp>
        <p:nvSpPr>
          <p:cNvPr id="6" name="ZoneTexte 5"/>
          <p:cNvSpPr txBox="1"/>
          <p:nvPr/>
        </p:nvSpPr>
        <p:spPr>
          <a:xfrm>
            <a:off x="179512" y="4365104"/>
            <a:ext cx="4320480" cy="1631216"/>
          </a:xfrm>
          <a:prstGeom prst="rect">
            <a:avLst/>
          </a:prstGeom>
          <a:noFill/>
        </p:spPr>
        <p:txBody>
          <a:bodyPr wrap="square" rtlCol="0">
            <a:spAutoFit/>
          </a:bodyPr>
          <a:lstStyle/>
          <a:p>
            <a:pPr algn="ctr"/>
            <a:r>
              <a:rPr lang="fr-FR" sz="1400" b="1" dirty="0" smtClean="0">
                <a:solidFill>
                  <a:srgbClr val="F6910A"/>
                </a:solidFill>
                <a:latin typeface="Imprint MT Shadow" pitchFamily="82" charset="0"/>
              </a:rPr>
              <a:t>DES SCULPTEURS </a:t>
            </a:r>
          </a:p>
          <a:p>
            <a:pPr algn="ctr"/>
            <a:r>
              <a:rPr lang="fr-FR" sz="1400" b="1" dirty="0" smtClean="0">
                <a:solidFill>
                  <a:srgbClr val="F6910A"/>
                </a:solidFill>
                <a:latin typeface="Imprint MT Shadow" pitchFamily="82" charset="0"/>
              </a:rPr>
              <a:t> qui choisissent leurs sujets                 </a:t>
            </a:r>
          </a:p>
          <a:p>
            <a:pPr algn="ctr"/>
            <a:r>
              <a:rPr lang="fr-FR" sz="1400" b="1" dirty="0" smtClean="0">
                <a:solidFill>
                  <a:srgbClr val="F6910A"/>
                </a:solidFill>
                <a:latin typeface="Imprint MT Shadow" pitchFamily="82" charset="0"/>
              </a:rPr>
              <a:t>dans l’histoire de la Grèce antique</a:t>
            </a:r>
            <a:r>
              <a:rPr lang="fr-FR" b="1" dirty="0" smtClean="0">
                <a:latin typeface="Baskerville Old Face" pitchFamily="18" charset="0"/>
              </a:rPr>
              <a:t> </a:t>
            </a:r>
          </a:p>
          <a:p>
            <a:pPr algn="ctr"/>
            <a:r>
              <a:rPr lang="fr-FR" b="1" dirty="0" smtClean="0">
                <a:latin typeface="Baskerville Old Face" pitchFamily="18" charset="0"/>
              </a:rPr>
              <a:t>J. P. CORTOT,                                            </a:t>
            </a:r>
            <a:r>
              <a:rPr lang="fr-FR" b="1" i="1" u="sng" dirty="0" smtClean="0">
                <a:latin typeface="Baskerville Old Face" pitchFamily="18" charset="0"/>
              </a:rPr>
              <a:t>Le soldat de Marathon annonçant                          la victoire</a:t>
            </a:r>
            <a:r>
              <a:rPr lang="fr-FR" b="1" dirty="0" smtClean="0">
                <a:latin typeface="Baskerville Old Face" pitchFamily="18" charset="0"/>
              </a:rPr>
              <a:t>, 1834                   </a:t>
            </a:r>
            <a:endParaRPr lang="fr-FR" dirty="0">
              <a:latin typeface="Baskerville Old Face" pitchFamily="18" charset="0"/>
            </a:endParaRPr>
          </a:p>
        </p:txBody>
      </p:sp>
    </p:spTree>
  </p:cSld>
  <p:clrMapOvr>
    <a:masterClrMapping/>
  </p:clrMapOvr>
  <p:transition spd="slow">
    <p:pull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95000"/>
          </a:schemeClr>
        </a:solidFill>
        <a:effectLst/>
      </p:bgPr>
    </p:bg>
    <p:spTree>
      <p:nvGrpSpPr>
        <p:cNvPr id="1" name=""/>
        <p:cNvGrpSpPr/>
        <p:nvPr/>
      </p:nvGrpSpPr>
      <p:grpSpPr>
        <a:xfrm>
          <a:off x="0" y="0"/>
          <a:ext cx="0" cy="0"/>
          <a:chOff x="0" y="0"/>
          <a:chExt cx="0" cy="0"/>
        </a:xfrm>
      </p:grpSpPr>
      <p:pic>
        <p:nvPicPr>
          <p:cNvPr id="2050" name="Picture 2" descr="D:\DOCUMENTS VISUELS POUR COURS\HISTOIRE DES ARTS\HIST. DES ARTS 4e\HIST. DES ARTS 4e\les mouvements artistiques du XVIIIe et du XIXe s\NEOCLASSICISME 1770-1830\PEINTURE\DAVID Jacques Louis\La mort de Socrates, 1787, huile sur toile, 129.5 x 196.2 cm,  .jpg"/>
          <p:cNvPicPr>
            <a:picLocks noChangeAspect="1" noChangeArrowheads="1"/>
          </p:cNvPicPr>
          <p:nvPr/>
        </p:nvPicPr>
        <p:blipFill>
          <a:blip r:embed="rId2" cstate="print"/>
          <a:srcRect/>
          <a:stretch>
            <a:fillRect/>
          </a:stretch>
        </p:blipFill>
        <p:spPr bwMode="auto">
          <a:xfrm>
            <a:off x="251520" y="908720"/>
            <a:ext cx="5084099" cy="3312368"/>
          </a:xfrm>
          <a:prstGeom prst="rect">
            <a:avLst/>
          </a:prstGeom>
          <a:ln>
            <a:noFill/>
          </a:ln>
          <a:effectLst>
            <a:outerShdw blurRad="292100" dist="139700" dir="2700000" algn="tl" rotWithShape="0">
              <a:srgbClr val="333333">
                <a:alpha val="65000"/>
              </a:srgbClr>
            </a:outerShdw>
          </a:effectLst>
        </p:spPr>
      </p:pic>
      <p:sp>
        <p:nvSpPr>
          <p:cNvPr id="3" name="ZoneTexte 2"/>
          <p:cNvSpPr txBox="1"/>
          <p:nvPr/>
        </p:nvSpPr>
        <p:spPr>
          <a:xfrm>
            <a:off x="5436096" y="1231592"/>
            <a:ext cx="3312368" cy="1477328"/>
          </a:xfrm>
          <a:prstGeom prst="rect">
            <a:avLst/>
          </a:prstGeom>
          <a:noFill/>
        </p:spPr>
        <p:txBody>
          <a:bodyPr wrap="square" rtlCol="0">
            <a:spAutoFit/>
          </a:bodyPr>
          <a:lstStyle/>
          <a:p>
            <a:pPr algn="ctr"/>
            <a:r>
              <a:rPr lang="fr-FR" b="1" dirty="0" smtClean="0">
                <a:latin typeface="Baskerville Old Face" pitchFamily="18" charset="0"/>
              </a:rPr>
              <a:t>Jacques Louis DAVID,                                 </a:t>
            </a:r>
            <a:r>
              <a:rPr lang="fr-FR" b="1" i="1" u="sng" dirty="0" smtClean="0">
                <a:latin typeface="Baskerville Old Face" pitchFamily="18" charset="0"/>
              </a:rPr>
              <a:t>La mort de Socrate</a:t>
            </a:r>
            <a:r>
              <a:rPr lang="fr-FR" b="1" dirty="0" smtClean="0">
                <a:latin typeface="Baskerville Old Face" pitchFamily="18" charset="0"/>
              </a:rPr>
              <a:t>, 1787,                   </a:t>
            </a:r>
            <a:r>
              <a:rPr lang="fr-FR" dirty="0" smtClean="0">
                <a:latin typeface="Baskerville Old Face" pitchFamily="18" charset="0"/>
              </a:rPr>
              <a:t>huile sur toile, 129.5 x 196.2 cm,                       </a:t>
            </a:r>
            <a:r>
              <a:rPr lang="fr-FR" dirty="0" err="1">
                <a:latin typeface="Baskerville Old Face" pitchFamily="18" charset="0"/>
              </a:rPr>
              <a:t>Metropolitan</a:t>
            </a:r>
            <a:r>
              <a:rPr lang="fr-FR" dirty="0">
                <a:latin typeface="Baskerville Old Face" pitchFamily="18" charset="0"/>
              </a:rPr>
              <a:t> </a:t>
            </a:r>
            <a:r>
              <a:rPr lang="fr-FR" dirty="0" err="1">
                <a:latin typeface="Baskerville Old Face" pitchFamily="18" charset="0"/>
              </a:rPr>
              <a:t>Museum</a:t>
            </a:r>
            <a:r>
              <a:rPr lang="fr-FR" dirty="0">
                <a:latin typeface="Baskerville Old Face" pitchFamily="18" charset="0"/>
              </a:rPr>
              <a:t> of </a:t>
            </a:r>
            <a:r>
              <a:rPr lang="fr-FR" dirty="0" smtClean="0">
                <a:latin typeface="Baskerville Old Face" pitchFamily="18" charset="0"/>
              </a:rPr>
              <a:t>Art,             New York</a:t>
            </a:r>
            <a:endParaRPr lang="fr-FR" dirty="0">
              <a:latin typeface="Baskerville Old Face" pitchFamily="18" charset="0"/>
            </a:endParaRPr>
          </a:p>
        </p:txBody>
      </p:sp>
      <p:pic>
        <p:nvPicPr>
          <p:cNvPr id="4" name="Picture 2" descr="D:\DOCUMENTS VISUELS POUR COURS\HISTOIRE DES ARTS\HIST. DES ARTS 4e\HIST. DES ARTS 4e\les mouvements artistiques du XVIIIe et du XIXe s\NEOCLASSICISME 1770-1830\PEINTURE\DAVID Jacques Louis\Le serment des Horaces, 1784, huile sur toile,330 x 425 cm, Louvr.jpg"/>
          <p:cNvPicPr>
            <a:picLocks noChangeAspect="1" noChangeArrowheads="1"/>
          </p:cNvPicPr>
          <p:nvPr/>
        </p:nvPicPr>
        <p:blipFill>
          <a:blip r:embed="rId3" cstate="print"/>
          <a:srcRect/>
          <a:stretch>
            <a:fillRect/>
          </a:stretch>
        </p:blipFill>
        <p:spPr bwMode="auto">
          <a:xfrm>
            <a:off x="4499992" y="3212976"/>
            <a:ext cx="4320480" cy="3360950"/>
          </a:xfrm>
          <a:prstGeom prst="rect">
            <a:avLst/>
          </a:prstGeom>
          <a:ln>
            <a:noFill/>
          </a:ln>
          <a:effectLst>
            <a:outerShdw blurRad="292100" dist="139700" dir="2700000" algn="tl" rotWithShape="0">
              <a:srgbClr val="333333">
                <a:alpha val="65000"/>
              </a:srgbClr>
            </a:outerShdw>
          </a:effectLst>
        </p:spPr>
      </p:pic>
      <p:sp>
        <p:nvSpPr>
          <p:cNvPr id="5" name="ZoneTexte 4"/>
          <p:cNvSpPr txBox="1"/>
          <p:nvPr/>
        </p:nvSpPr>
        <p:spPr>
          <a:xfrm>
            <a:off x="755576" y="4892967"/>
            <a:ext cx="3672408" cy="1200329"/>
          </a:xfrm>
          <a:prstGeom prst="rect">
            <a:avLst/>
          </a:prstGeom>
          <a:noFill/>
        </p:spPr>
        <p:txBody>
          <a:bodyPr wrap="square" rtlCol="0">
            <a:spAutoFit/>
          </a:bodyPr>
          <a:lstStyle/>
          <a:p>
            <a:pPr algn="ctr"/>
            <a:r>
              <a:rPr lang="fr-FR" b="1" dirty="0" smtClean="0">
                <a:latin typeface="Baskerville Old Face" pitchFamily="18" charset="0"/>
              </a:rPr>
              <a:t>Jacques Louis DAVID,                                    </a:t>
            </a:r>
            <a:r>
              <a:rPr lang="fr-FR" b="1" i="1" u="sng" dirty="0" smtClean="0">
                <a:latin typeface="Baskerville Old Face" pitchFamily="18" charset="0"/>
              </a:rPr>
              <a:t>Le serment des Horaces</a:t>
            </a:r>
            <a:r>
              <a:rPr lang="fr-FR" b="1" dirty="0" smtClean="0">
                <a:latin typeface="Baskerville Old Face" pitchFamily="18" charset="0"/>
              </a:rPr>
              <a:t>, 1784, </a:t>
            </a:r>
            <a:r>
              <a:rPr lang="fr-FR" dirty="0" smtClean="0">
                <a:latin typeface="Baskerville Old Face" pitchFamily="18" charset="0"/>
              </a:rPr>
              <a:t>            huile sur toile, 330 x 425 cm,                Musée du Louvre, Paris</a:t>
            </a:r>
            <a:endParaRPr lang="fr-FR" dirty="0">
              <a:latin typeface="Baskerville Old Face" pitchFamily="18" charset="0"/>
            </a:endParaRPr>
          </a:p>
        </p:txBody>
      </p:sp>
      <p:sp>
        <p:nvSpPr>
          <p:cNvPr id="6" name="ZoneTexte 5"/>
          <p:cNvSpPr txBox="1"/>
          <p:nvPr/>
        </p:nvSpPr>
        <p:spPr>
          <a:xfrm>
            <a:off x="251520" y="188640"/>
            <a:ext cx="8640960" cy="646331"/>
          </a:xfrm>
          <a:prstGeom prst="rect">
            <a:avLst/>
          </a:prstGeom>
          <a:noFill/>
        </p:spPr>
        <p:txBody>
          <a:bodyPr wrap="square" rtlCol="0">
            <a:spAutoFit/>
          </a:bodyPr>
          <a:lstStyle/>
          <a:p>
            <a:pPr algn="ctr"/>
            <a:r>
              <a:rPr lang="fr-FR" b="1" dirty="0" smtClean="0">
                <a:solidFill>
                  <a:srgbClr val="F6910A"/>
                </a:solidFill>
                <a:latin typeface="Imprint MT Shadow" pitchFamily="82" charset="0"/>
              </a:rPr>
              <a:t>DES PEINTRES QUI CHOISISSENT LEURS THEMES DANS                           L’HISTOIRE ANTIQUE DES GRECS ET DES ROMAINS</a:t>
            </a:r>
            <a:endParaRPr lang="fr-FR" b="1" dirty="0">
              <a:solidFill>
                <a:srgbClr val="F6910A"/>
              </a:solidFill>
              <a:latin typeface="Imprint MT Shadow" pitchFamily="82" charset="0"/>
            </a:endParaRPr>
          </a:p>
        </p:txBody>
      </p:sp>
    </p:spTree>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2" descr="D:\DOCUMENTS VISUELS POUR COURS\HISTOIRE DES ARTS\HIST. DES ARTS 4e\HIST. DES ARTS 4e\les mouvements artistiques du XVIIIe et du XIXe s\NEOCLASSICISME 1770-1830\PEINTURE\DAVID Jacques Louis\Le serment des Horaces, 1784, huile sur toile,330 x 425 cm, Louvr.jpg"/>
          <p:cNvPicPr>
            <a:picLocks noChangeAspect="1" noChangeArrowheads="1"/>
          </p:cNvPicPr>
          <p:nvPr/>
        </p:nvPicPr>
        <p:blipFill>
          <a:blip r:embed="rId2" cstate="print"/>
          <a:srcRect/>
          <a:stretch>
            <a:fillRect/>
          </a:stretch>
        </p:blipFill>
        <p:spPr bwMode="auto">
          <a:xfrm>
            <a:off x="251520" y="80084"/>
            <a:ext cx="8568952" cy="6665884"/>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755576" y="548680"/>
            <a:ext cx="2448272" cy="5976664"/>
          </a:xfrm>
          <a:prstGeom prst="rect">
            <a:avLst/>
          </a:prstGeom>
          <a:solidFill>
            <a:srgbClr val="FFFFFF">
              <a:alpha val="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75856" y="548680"/>
            <a:ext cx="2448272" cy="5976664"/>
          </a:xfrm>
          <a:prstGeom prst="rect">
            <a:avLst/>
          </a:prstGeom>
          <a:solidFill>
            <a:srgbClr val="FFFFFF">
              <a:alpha val="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5796136" y="548680"/>
            <a:ext cx="2448272" cy="5976664"/>
          </a:xfrm>
          <a:prstGeom prst="rect">
            <a:avLst/>
          </a:prstGeom>
          <a:solidFill>
            <a:srgbClr val="FFFFFF">
              <a:alpha val="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p:nvSpPr>
        <p:spPr>
          <a:xfrm>
            <a:off x="1691680" y="188640"/>
            <a:ext cx="6120680" cy="338554"/>
          </a:xfrm>
          <a:prstGeom prst="rect">
            <a:avLst/>
          </a:prstGeom>
          <a:noFill/>
        </p:spPr>
        <p:txBody>
          <a:bodyPr wrap="square" rtlCol="0">
            <a:spAutoFit/>
          </a:bodyPr>
          <a:lstStyle/>
          <a:p>
            <a:r>
              <a:rPr lang="fr-FR" sz="1600" b="1" dirty="0" smtClean="0">
                <a:solidFill>
                  <a:schemeClr val="bg1"/>
                </a:solidFill>
                <a:latin typeface="Imprint MT Shadow" pitchFamily="82" charset="0"/>
              </a:rPr>
              <a:t>3 arcades à l’arrière-plan, 3 groupes de personnages au premier plan </a:t>
            </a:r>
            <a:endParaRPr lang="fr-FR" sz="1600" b="1" dirty="0">
              <a:solidFill>
                <a:schemeClr val="bg1"/>
              </a:solidFill>
              <a:latin typeface="Imprint MT Shadow" pitchFamily="82" charset="0"/>
            </a:endParaRPr>
          </a:p>
        </p:txBody>
      </p:sp>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2" descr="D:\DOCUMENTS VISUELS POUR COURS\HISTOIRE DES ARTS\HIST. DES ARTS 4e\HIST. DES ARTS 4e\les mouvements artistiques du XVIIIe et du XIXe s\NEOCLASSICISME 1770-1830\PEINTURE\DAVID Jacques Louis\Le serment des Horaces, 1784, huile sur toile,330 x 425 cm, Louvr.jpg"/>
          <p:cNvPicPr>
            <a:picLocks noChangeAspect="1" noChangeArrowheads="1"/>
          </p:cNvPicPr>
          <p:nvPr/>
        </p:nvPicPr>
        <p:blipFill>
          <a:blip r:embed="rId2" cstate="print"/>
          <a:srcRect/>
          <a:stretch>
            <a:fillRect/>
          </a:stretch>
        </p:blipFill>
        <p:spPr bwMode="auto">
          <a:xfrm>
            <a:off x="251520" y="80084"/>
            <a:ext cx="8568952" cy="6665884"/>
          </a:xfrm>
          <a:prstGeom prst="rect">
            <a:avLst/>
          </a:prstGeom>
          <a:ln>
            <a:noFill/>
          </a:ln>
          <a:effectLst>
            <a:outerShdw blurRad="292100" dist="139700" dir="2700000" algn="tl" rotWithShape="0">
              <a:srgbClr val="333333">
                <a:alpha val="65000"/>
              </a:srgbClr>
            </a:outerShdw>
          </a:effectLst>
        </p:spPr>
      </p:pic>
      <p:cxnSp>
        <p:nvCxnSpPr>
          <p:cNvPr id="4" name="Connecteur droit 3"/>
          <p:cNvCxnSpPr/>
          <p:nvPr/>
        </p:nvCxnSpPr>
        <p:spPr>
          <a:xfrm>
            <a:off x="251520" y="1340768"/>
            <a:ext cx="3888432" cy="1584176"/>
          </a:xfrm>
          <a:prstGeom prst="line">
            <a:avLst/>
          </a:prstGeom>
          <a:ln w="15875">
            <a:solidFill>
              <a:srgbClr val="168AC4"/>
            </a:solidFill>
            <a:tailEnd type="stealth"/>
          </a:ln>
        </p:spPr>
        <p:style>
          <a:lnRef idx="1">
            <a:schemeClr val="accent1"/>
          </a:lnRef>
          <a:fillRef idx="0">
            <a:schemeClr val="accent1"/>
          </a:fillRef>
          <a:effectRef idx="0">
            <a:schemeClr val="accent1"/>
          </a:effectRef>
          <a:fontRef idx="minor">
            <a:schemeClr val="tx1"/>
          </a:fontRef>
        </p:style>
      </p:cxnSp>
      <p:cxnSp>
        <p:nvCxnSpPr>
          <p:cNvPr id="7" name="Connecteur droit 6"/>
          <p:cNvCxnSpPr/>
          <p:nvPr/>
        </p:nvCxnSpPr>
        <p:spPr>
          <a:xfrm flipV="1">
            <a:off x="2771800" y="2996952"/>
            <a:ext cx="1368152" cy="3744416"/>
          </a:xfrm>
          <a:prstGeom prst="line">
            <a:avLst/>
          </a:prstGeom>
          <a:ln w="15875">
            <a:solidFill>
              <a:srgbClr val="0070C0"/>
            </a:solidFill>
            <a:tailEnd type="stealth"/>
          </a:ln>
        </p:spPr>
        <p:style>
          <a:lnRef idx="1">
            <a:schemeClr val="accent1"/>
          </a:lnRef>
          <a:fillRef idx="0">
            <a:schemeClr val="accent1"/>
          </a:fillRef>
          <a:effectRef idx="0">
            <a:schemeClr val="accent1"/>
          </a:effectRef>
          <a:fontRef idx="minor">
            <a:schemeClr val="tx1"/>
          </a:fontRef>
        </p:style>
      </p:cxnSp>
      <p:cxnSp>
        <p:nvCxnSpPr>
          <p:cNvPr id="13" name="Connecteur droit 12"/>
          <p:cNvCxnSpPr/>
          <p:nvPr/>
        </p:nvCxnSpPr>
        <p:spPr>
          <a:xfrm flipH="1">
            <a:off x="4211960" y="1340768"/>
            <a:ext cx="4608512" cy="1656184"/>
          </a:xfrm>
          <a:prstGeom prst="line">
            <a:avLst/>
          </a:prstGeom>
          <a:ln w="15875">
            <a:solidFill>
              <a:srgbClr val="168AC4"/>
            </a:solidFill>
            <a:tailEnd type="stealth"/>
          </a:ln>
        </p:spPr>
        <p:style>
          <a:lnRef idx="1">
            <a:schemeClr val="accent1"/>
          </a:lnRef>
          <a:fillRef idx="0">
            <a:schemeClr val="accent1"/>
          </a:fillRef>
          <a:effectRef idx="0">
            <a:schemeClr val="accent1"/>
          </a:effectRef>
          <a:fontRef idx="minor">
            <a:schemeClr val="tx1"/>
          </a:fontRef>
        </p:style>
      </p:cxnSp>
      <p:sp>
        <p:nvSpPr>
          <p:cNvPr id="18" name="ZoneTexte 17"/>
          <p:cNvSpPr txBox="1"/>
          <p:nvPr/>
        </p:nvSpPr>
        <p:spPr>
          <a:xfrm>
            <a:off x="1115616" y="611977"/>
            <a:ext cx="7056784" cy="584775"/>
          </a:xfrm>
          <a:prstGeom prst="rect">
            <a:avLst/>
          </a:prstGeom>
          <a:noFill/>
        </p:spPr>
        <p:txBody>
          <a:bodyPr wrap="square" rtlCol="0">
            <a:spAutoFit/>
          </a:bodyPr>
          <a:lstStyle/>
          <a:p>
            <a:pPr algn="ctr"/>
            <a:r>
              <a:rPr lang="fr-FR" sz="1600" b="1" dirty="0" smtClean="0">
                <a:solidFill>
                  <a:schemeClr val="bg1"/>
                </a:solidFill>
                <a:latin typeface="Imprint MT Shadow" pitchFamily="82" charset="0"/>
              </a:rPr>
              <a:t>Les lignes de fuite du sol et des murs convergent vers le centre du tableau, là où se trouvent les glaives tendus par le père à ses fils qui prêtent serment </a:t>
            </a:r>
            <a:endParaRPr lang="fr-FR" sz="1600" b="1" dirty="0">
              <a:solidFill>
                <a:schemeClr val="bg1"/>
              </a:solidFill>
              <a:latin typeface="Imprint MT Shadow" pitchFamily="82" charset="0"/>
            </a:endParaRPr>
          </a:p>
        </p:txBody>
      </p:sp>
    </p:spTree>
  </p:cSld>
  <p:clrMapOvr>
    <a:masterClrMapping/>
  </p:clrMapOvr>
  <p:transition spd="slow">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2" descr="D:\DOCUMENTS VISUELS POUR COURS\HISTOIRE DES ARTS\HIST. DES ARTS 4e\HIST. DES ARTS 4e\les mouvements artistiques du XVIIIe et du XIXe s\NEOCLASSICISME 1770-1830\PEINTURE\DAVID Jacques Louis\Le serment des Horaces, 1784, huile sur toile,330 x 425 cm, Louvr.jpg"/>
          <p:cNvPicPr>
            <a:picLocks noChangeAspect="1" noChangeArrowheads="1"/>
          </p:cNvPicPr>
          <p:nvPr/>
        </p:nvPicPr>
        <p:blipFill>
          <a:blip r:embed="rId2" cstate="print"/>
          <a:srcRect/>
          <a:stretch>
            <a:fillRect/>
          </a:stretch>
        </p:blipFill>
        <p:spPr bwMode="auto">
          <a:xfrm>
            <a:off x="323528" y="80084"/>
            <a:ext cx="8568952" cy="6665884"/>
          </a:xfrm>
          <a:prstGeom prst="rect">
            <a:avLst/>
          </a:prstGeom>
          <a:ln>
            <a:noFill/>
          </a:ln>
          <a:effectLst>
            <a:outerShdw blurRad="292100" dist="139700" dir="2700000" algn="tl" rotWithShape="0">
              <a:srgbClr val="333333">
                <a:alpha val="65000"/>
              </a:srgbClr>
            </a:outerShdw>
          </a:effectLst>
        </p:spPr>
      </p:pic>
      <p:cxnSp>
        <p:nvCxnSpPr>
          <p:cNvPr id="4" name="Connecteur droit 3"/>
          <p:cNvCxnSpPr/>
          <p:nvPr/>
        </p:nvCxnSpPr>
        <p:spPr>
          <a:xfrm>
            <a:off x="2123728" y="4437112"/>
            <a:ext cx="936104" cy="187220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Connecteur droit 7"/>
          <p:cNvCxnSpPr/>
          <p:nvPr/>
        </p:nvCxnSpPr>
        <p:spPr>
          <a:xfrm>
            <a:off x="2267744" y="4005064"/>
            <a:ext cx="936104" cy="187220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Connecteur droit 8"/>
          <p:cNvCxnSpPr/>
          <p:nvPr/>
        </p:nvCxnSpPr>
        <p:spPr>
          <a:xfrm flipH="1">
            <a:off x="971600" y="4581128"/>
            <a:ext cx="792088" cy="172819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Connecteur droit 11"/>
          <p:cNvCxnSpPr/>
          <p:nvPr/>
        </p:nvCxnSpPr>
        <p:spPr>
          <a:xfrm flipH="1">
            <a:off x="1619672" y="5085184"/>
            <a:ext cx="360040" cy="7920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 name="Connecteur droit 13"/>
          <p:cNvCxnSpPr/>
          <p:nvPr/>
        </p:nvCxnSpPr>
        <p:spPr>
          <a:xfrm flipH="1">
            <a:off x="1979712" y="3284984"/>
            <a:ext cx="1800200" cy="7200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Connecteur droit 16"/>
          <p:cNvCxnSpPr/>
          <p:nvPr/>
        </p:nvCxnSpPr>
        <p:spPr>
          <a:xfrm flipH="1">
            <a:off x="3059832" y="2996952"/>
            <a:ext cx="936104" cy="21602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Connecteur droit 20"/>
          <p:cNvCxnSpPr/>
          <p:nvPr/>
        </p:nvCxnSpPr>
        <p:spPr>
          <a:xfrm flipH="1">
            <a:off x="3131840" y="2780928"/>
            <a:ext cx="864096" cy="36004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Connecteur droit 23"/>
          <p:cNvCxnSpPr/>
          <p:nvPr/>
        </p:nvCxnSpPr>
        <p:spPr>
          <a:xfrm>
            <a:off x="467544" y="2132856"/>
            <a:ext cx="1008112" cy="424847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Connecteur droit 25"/>
          <p:cNvCxnSpPr/>
          <p:nvPr/>
        </p:nvCxnSpPr>
        <p:spPr>
          <a:xfrm flipH="1">
            <a:off x="3779912" y="2204864"/>
            <a:ext cx="648072" cy="1944216"/>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Connecteur droit 29"/>
          <p:cNvCxnSpPr/>
          <p:nvPr/>
        </p:nvCxnSpPr>
        <p:spPr>
          <a:xfrm flipH="1">
            <a:off x="3923928" y="2780928"/>
            <a:ext cx="1224136" cy="345638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Connecteur droit 31"/>
          <p:cNvCxnSpPr/>
          <p:nvPr/>
        </p:nvCxnSpPr>
        <p:spPr>
          <a:xfrm>
            <a:off x="4860032" y="4869160"/>
            <a:ext cx="504056" cy="136815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5" name="Connecteur droit 34"/>
          <p:cNvCxnSpPr/>
          <p:nvPr/>
        </p:nvCxnSpPr>
        <p:spPr>
          <a:xfrm>
            <a:off x="4067944" y="2492896"/>
            <a:ext cx="648072" cy="864096"/>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8" name="Arc 37"/>
          <p:cNvSpPr/>
          <p:nvPr/>
        </p:nvSpPr>
        <p:spPr>
          <a:xfrm>
            <a:off x="7236296" y="4149080"/>
            <a:ext cx="1440160" cy="1944216"/>
          </a:xfrm>
          <a:prstGeom prst="arc">
            <a:avLst>
              <a:gd name="adj1" fmla="val 15596637"/>
              <a:gd name="adj2" fmla="val 5792857"/>
            </a:avLst>
          </a:prstGeom>
          <a:ln w="41275"/>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40" name="Arc 39"/>
          <p:cNvSpPr/>
          <p:nvPr/>
        </p:nvSpPr>
        <p:spPr>
          <a:xfrm flipH="1">
            <a:off x="5508104" y="4005064"/>
            <a:ext cx="1448544" cy="1944216"/>
          </a:xfrm>
          <a:prstGeom prst="arc">
            <a:avLst>
              <a:gd name="adj1" fmla="val 13067722"/>
              <a:gd name="adj2" fmla="val 5792857"/>
            </a:avLst>
          </a:prstGeom>
          <a:ln w="41275"/>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41" name="Arc 40"/>
          <p:cNvSpPr/>
          <p:nvPr/>
        </p:nvSpPr>
        <p:spPr>
          <a:xfrm flipH="1">
            <a:off x="7083896" y="3933056"/>
            <a:ext cx="1592560" cy="1944216"/>
          </a:xfrm>
          <a:prstGeom prst="arc">
            <a:avLst>
              <a:gd name="adj1" fmla="val 15724570"/>
              <a:gd name="adj2" fmla="val 1042275"/>
            </a:avLst>
          </a:prstGeom>
          <a:ln w="41275"/>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43" name="Arc 42"/>
          <p:cNvSpPr/>
          <p:nvPr/>
        </p:nvSpPr>
        <p:spPr>
          <a:xfrm rot="2689144">
            <a:off x="6201752" y="3396375"/>
            <a:ext cx="1440160" cy="1735031"/>
          </a:xfrm>
          <a:prstGeom prst="arc">
            <a:avLst>
              <a:gd name="adj1" fmla="val 19146050"/>
              <a:gd name="adj2" fmla="val 3731060"/>
            </a:avLst>
          </a:prstGeom>
          <a:ln w="41275"/>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
        <p:nvSpPr>
          <p:cNvPr id="44" name="ZoneTexte 43"/>
          <p:cNvSpPr txBox="1"/>
          <p:nvPr/>
        </p:nvSpPr>
        <p:spPr>
          <a:xfrm>
            <a:off x="611560" y="437763"/>
            <a:ext cx="8064896" cy="830997"/>
          </a:xfrm>
          <a:prstGeom prst="rect">
            <a:avLst/>
          </a:prstGeom>
          <a:noFill/>
        </p:spPr>
        <p:txBody>
          <a:bodyPr wrap="square" rtlCol="0">
            <a:spAutoFit/>
          </a:bodyPr>
          <a:lstStyle/>
          <a:p>
            <a:pPr algn="ctr"/>
            <a:r>
              <a:rPr lang="fr-FR" sz="1600" b="1" dirty="0" smtClean="0">
                <a:solidFill>
                  <a:schemeClr val="bg1"/>
                </a:solidFill>
                <a:latin typeface="Imprint MT Shadow" pitchFamily="82" charset="0"/>
              </a:rPr>
              <a:t>Les jambes et les bras tendus des 4 hommes  donnent une impression de stabilité, de force. </a:t>
            </a:r>
            <a:r>
              <a:rPr lang="fr-FR" sz="1600" b="1" dirty="0" smtClean="0">
                <a:solidFill>
                  <a:srgbClr val="168AC4"/>
                </a:solidFill>
                <a:latin typeface="Imprint MT Shadow" pitchFamily="82" charset="0"/>
              </a:rPr>
              <a:t>Les formes arrondies des femmes évoquent un affaissement des corps, et donnent une impression d’accablement </a:t>
            </a:r>
            <a:endParaRPr lang="fr-FR" sz="1600" b="1" dirty="0">
              <a:solidFill>
                <a:srgbClr val="168AC4"/>
              </a:solidFill>
              <a:latin typeface="Imprint MT Shadow" pitchFamily="82" charset="0"/>
            </a:endParaRPr>
          </a:p>
        </p:txBody>
      </p:sp>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95000"/>
          </a:schemeClr>
        </a:solidFill>
        <a:effectLst/>
      </p:bgPr>
    </p:bg>
    <p:spTree>
      <p:nvGrpSpPr>
        <p:cNvPr id="1" name=""/>
        <p:cNvGrpSpPr/>
        <p:nvPr/>
      </p:nvGrpSpPr>
      <p:grpSpPr>
        <a:xfrm>
          <a:off x="0" y="0"/>
          <a:ext cx="0" cy="0"/>
          <a:chOff x="0" y="0"/>
          <a:chExt cx="0" cy="0"/>
        </a:xfrm>
      </p:grpSpPr>
      <p:sp>
        <p:nvSpPr>
          <p:cNvPr id="2" name="ZoneTexte 1"/>
          <p:cNvSpPr txBox="1"/>
          <p:nvPr/>
        </p:nvSpPr>
        <p:spPr>
          <a:xfrm>
            <a:off x="323528" y="116632"/>
            <a:ext cx="8568952" cy="646331"/>
          </a:xfrm>
          <a:prstGeom prst="rect">
            <a:avLst/>
          </a:prstGeom>
          <a:noFill/>
        </p:spPr>
        <p:txBody>
          <a:bodyPr wrap="square" rtlCol="0">
            <a:spAutoFit/>
          </a:bodyPr>
          <a:lstStyle/>
          <a:p>
            <a:pPr algn="ctr"/>
            <a:r>
              <a:rPr lang="fr-FR" b="1" dirty="0" smtClean="0">
                <a:solidFill>
                  <a:srgbClr val="F6910A"/>
                </a:solidFill>
                <a:latin typeface="Imprint MT Shadow" pitchFamily="82" charset="0"/>
              </a:rPr>
              <a:t>UNE PEINTURE SOBRE ET DEPOUILLEE                                                       pour rendre hommage à une des grandes figures historiques de la révolution française</a:t>
            </a:r>
            <a:endParaRPr lang="fr-FR" b="1" dirty="0">
              <a:solidFill>
                <a:srgbClr val="F6910A"/>
              </a:solidFill>
              <a:latin typeface="Imprint MT Shadow" pitchFamily="82" charset="0"/>
            </a:endParaRPr>
          </a:p>
        </p:txBody>
      </p:sp>
      <p:pic>
        <p:nvPicPr>
          <p:cNvPr id="3" name="Picture 2" descr="D:\DOCUMENTS VISUELS POUR COURS\HISTOIRE DES ARTS\HIST. DES ARTS 4e\HIST. DES ARTS 4e\les mouvements artistiques du XVIIIe et du XIXe s\NEOCLASSICISME 1770-1830\PEINTURE\DAVID Jacques Louis\La mort de Marat, 1793, huile sur toile, 165 x 128.3 cm, Bruxelle.jpg"/>
          <p:cNvPicPr>
            <a:picLocks noChangeAspect="1" noChangeArrowheads="1"/>
          </p:cNvPicPr>
          <p:nvPr/>
        </p:nvPicPr>
        <p:blipFill>
          <a:blip r:embed="rId2" cstate="print"/>
          <a:srcRect/>
          <a:stretch>
            <a:fillRect/>
          </a:stretch>
        </p:blipFill>
        <p:spPr bwMode="auto">
          <a:xfrm>
            <a:off x="323528" y="836712"/>
            <a:ext cx="3816424" cy="5093612"/>
          </a:xfrm>
          <a:prstGeom prst="rect">
            <a:avLst/>
          </a:prstGeom>
          <a:ln>
            <a:noFill/>
          </a:ln>
          <a:effectLst>
            <a:outerShdw blurRad="292100" dist="139700" dir="2700000" algn="tl" rotWithShape="0">
              <a:srgbClr val="333333">
                <a:alpha val="65000"/>
              </a:srgbClr>
            </a:outerShdw>
          </a:effectLst>
        </p:spPr>
      </p:pic>
      <p:sp>
        <p:nvSpPr>
          <p:cNvPr id="5" name="ZoneTexte 4"/>
          <p:cNvSpPr txBox="1"/>
          <p:nvPr/>
        </p:nvSpPr>
        <p:spPr>
          <a:xfrm>
            <a:off x="179512" y="6023029"/>
            <a:ext cx="8784976" cy="646331"/>
          </a:xfrm>
          <a:prstGeom prst="rect">
            <a:avLst/>
          </a:prstGeom>
          <a:noFill/>
        </p:spPr>
        <p:txBody>
          <a:bodyPr wrap="square" rtlCol="0">
            <a:spAutoFit/>
          </a:bodyPr>
          <a:lstStyle/>
          <a:p>
            <a:pPr algn="ctr"/>
            <a:r>
              <a:rPr lang="fr-FR" b="1" dirty="0" smtClean="0">
                <a:latin typeface="Baskerville Old Face" pitchFamily="18" charset="0"/>
              </a:rPr>
              <a:t>J. L. DAVID, </a:t>
            </a:r>
            <a:r>
              <a:rPr lang="fr-FR" b="1" i="1" u="sng" dirty="0" smtClean="0">
                <a:latin typeface="Baskerville Old Face" pitchFamily="18" charset="0"/>
              </a:rPr>
              <a:t>La mort de Marat</a:t>
            </a:r>
            <a:r>
              <a:rPr lang="fr-FR" b="1" dirty="0" smtClean="0">
                <a:latin typeface="Baskerville Old Face" pitchFamily="18" charset="0"/>
              </a:rPr>
              <a:t>, 1793, </a:t>
            </a:r>
            <a:r>
              <a:rPr lang="fr-FR" dirty="0" smtClean="0">
                <a:latin typeface="Baskerville Old Face" pitchFamily="18" charset="0"/>
              </a:rPr>
              <a:t>huile sur toile, 165 x 128.3 cm, </a:t>
            </a:r>
          </a:p>
          <a:p>
            <a:pPr algn="ctr"/>
            <a:r>
              <a:rPr lang="fr-FR" dirty="0" smtClean="0">
                <a:latin typeface="Baskerville Old Face" pitchFamily="18" charset="0"/>
              </a:rPr>
              <a:t>Musées royaux des beaux-arts de Belgique, Bruxelles</a:t>
            </a:r>
            <a:endParaRPr lang="fr-FR" dirty="0">
              <a:latin typeface="Baskerville Old Face" pitchFamily="18" charset="0"/>
            </a:endParaRPr>
          </a:p>
        </p:txBody>
      </p:sp>
      <p:pic>
        <p:nvPicPr>
          <p:cNvPr id="7" name="Picture 2" descr="D:\Mes images\2012\BRUXELLES\P1020221.JPG"/>
          <p:cNvPicPr>
            <a:picLocks noChangeAspect="1" noChangeArrowheads="1"/>
          </p:cNvPicPr>
          <p:nvPr/>
        </p:nvPicPr>
        <p:blipFill>
          <a:blip r:embed="rId3" cstate="print"/>
          <a:srcRect l="9401" r="9401" b="42907"/>
          <a:stretch>
            <a:fillRect/>
          </a:stretch>
        </p:blipFill>
        <p:spPr bwMode="auto">
          <a:xfrm>
            <a:off x="4355976" y="1268760"/>
            <a:ext cx="4531704" cy="4248472"/>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ransition spd="slow">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85000"/>
          </a:schemeClr>
        </a:solidFill>
        <a:effectLst/>
      </p:bgPr>
    </p:bg>
    <p:spTree>
      <p:nvGrpSpPr>
        <p:cNvPr id="1" name=""/>
        <p:cNvGrpSpPr/>
        <p:nvPr/>
      </p:nvGrpSpPr>
      <p:grpSpPr>
        <a:xfrm>
          <a:off x="0" y="0"/>
          <a:ext cx="0" cy="0"/>
          <a:chOff x="0" y="0"/>
          <a:chExt cx="0" cy="0"/>
        </a:xfrm>
      </p:grpSpPr>
      <p:pic>
        <p:nvPicPr>
          <p:cNvPr id="3" name="Picture 2" descr="D:\DOCUMENTS VISUELS POUR COURS\HISTOIRE DES ARTS\HIST. DES ARTS 4e\HIST. DES ARTS 4e\les mouvements artistiques du XVIIIe et du XIXe s\NEOCLASSICISME 1770-1830\PEINTURE\DAVID Jacques Louis\Napoléon traversant les Alpes, 1801, 259 x 221 cm,  Vienne.jpg"/>
          <p:cNvPicPr>
            <a:picLocks noChangeAspect="1" noChangeArrowheads="1"/>
          </p:cNvPicPr>
          <p:nvPr/>
        </p:nvPicPr>
        <p:blipFill>
          <a:blip r:embed="rId2" cstate="print"/>
          <a:srcRect/>
          <a:stretch>
            <a:fillRect/>
          </a:stretch>
        </p:blipFill>
        <p:spPr bwMode="auto">
          <a:xfrm>
            <a:off x="323528" y="332656"/>
            <a:ext cx="5044690" cy="6048672"/>
          </a:xfrm>
          <a:prstGeom prst="rect">
            <a:avLst/>
          </a:prstGeom>
          <a:ln>
            <a:noFill/>
          </a:ln>
          <a:effectLst>
            <a:outerShdw blurRad="292100" dist="139700" dir="2700000" algn="tl" rotWithShape="0">
              <a:srgbClr val="333333">
                <a:alpha val="65000"/>
              </a:srgbClr>
            </a:outerShdw>
          </a:effectLst>
        </p:spPr>
      </p:pic>
      <p:sp>
        <p:nvSpPr>
          <p:cNvPr id="4" name="ZoneTexte 3"/>
          <p:cNvSpPr txBox="1"/>
          <p:nvPr/>
        </p:nvSpPr>
        <p:spPr>
          <a:xfrm>
            <a:off x="5436096" y="4653136"/>
            <a:ext cx="3528392" cy="1754326"/>
          </a:xfrm>
          <a:prstGeom prst="rect">
            <a:avLst/>
          </a:prstGeom>
          <a:noFill/>
        </p:spPr>
        <p:txBody>
          <a:bodyPr wrap="square" rtlCol="0">
            <a:spAutoFit/>
          </a:bodyPr>
          <a:lstStyle/>
          <a:p>
            <a:pPr algn="ctr"/>
            <a:r>
              <a:rPr lang="fr-FR" b="1" dirty="0" smtClean="0">
                <a:latin typeface="Baskerville Old Face" pitchFamily="18" charset="0"/>
              </a:rPr>
              <a:t>J. L. DAVID,                               </a:t>
            </a:r>
            <a:r>
              <a:rPr lang="fr-FR" b="1" i="1" u="sng" dirty="0" smtClean="0">
                <a:latin typeface="Baskerville Old Face" pitchFamily="18" charset="0"/>
              </a:rPr>
              <a:t>Bonaparte franchissant les Alpes au Grand </a:t>
            </a:r>
            <a:r>
              <a:rPr lang="fr-FR" b="1" i="1" u="sng" dirty="0" err="1" smtClean="0">
                <a:latin typeface="Baskerville Old Face" pitchFamily="18" charset="0"/>
              </a:rPr>
              <a:t>Saint-Bernard</a:t>
            </a:r>
            <a:r>
              <a:rPr lang="fr-FR" i="1" u="sng" dirty="0" smtClean="0">
                <a:latin typeface="Baskerville Old Face" pitchFamily="18" charset="0"/>
              </a:rPr>
              <a:t> </a:t>
            </a:r>
          </a:p>
          <a:p>
            <a:pPr algn="ctr"/>
            <a:r>
              <a:rPr lang="fr-FR" dirty="0" smtClean="0">
                <a:latin typeface="Baskerville Old Face" pitchFamily="18" charset="0"/>
              </a:rPr>
              <a:t>(1 des 5 versions peintes par David), </a:t>
            </a:r>
            <a:r>
              <a:rPr lang="fr-FR" b="1" dirty="0" smtClean="0">
                <a:latin typeface="Baskerville Old Face" pitchFamily="18" charset="0"/>
              </a:rPr>
              <a:t>1801</a:t>
            </a:r>
            <a:r>
              <a:rPr lang="fr-FR" dirty="0" smtClean="0">
                <a:latin typeface="Baskerville Old Face" pitchFamily="18" charset="0"/>
              </a:rPr>
              <a:t>, huile sur toile, 260 x 221 cm,                        Musée du Belvédère, Vienne</a:t>
            </a:r>
            <a:endParaRPr lang="fr-FR" dirty="0">
              <a:latin typeface="Baskerville Old Face" pitchFamily="18" charset="0"/>
            </a:endParaRPr>
          </a:p>
        </p:txBody>
      </p:sp>
      <p:sp>
        <p:nvSpPr>
          <p:cNvPr id="5" name="ZoneTexte 4"/>
          <p:cNvSpPr txBox="1"/>
          <p:nvPr/>
        </p:nvSpPr>
        <p:spPr>
          <a:xfrm>
            <a:off x="5580112" y="476672"/>
            <a:ext cx="3312368" cy="2031325"/>
          </a:xfrm>
          <a:prstGeom prst="rect">
            <a:avLst/>
          </a:prstGeom>
          <a:noFill/>
        </p:spPr>
        <p:txBody>
          <a:bodyPr wrap="square" rtlCol="0">
            <a:spAutoFit/>
          </a:bodyPr>
          <a:lstStyle/>
          <a:p>
            <a:pPr algn="ctr"/>
            <a:r>
              <a:rPr lang="fr-FR" b="1" dirty="0" smtClean="0">
                <a:solidFill>
                  <a:srgbClr val="F6910A"/>
                </a:solidFill>
                <a:latin typeface="Imprint MT Shadow" pitchFamily="82" charset="0"/>
              </a:rPr>
              <a:t>UNE PEINTURE REPRESENTANT NAPOLEON BONAPARTE, sur le modèle des statues équestres représentant les empereurs romains durant la période antique.</a:t>
            </a:r>
            <a:endParaRPr lang="fr-FR" b="1" dirty="0">
              <a:solidFill>
                <a:srgbClr val="F6910A"/>
              </a:solidFill>
              <a:latin typeface="Imprint MT Shadow" pitchFamily="82" charset="0"/>
            </a:endParaRPr>
          </a:p>
        </p:txBody>
      </p:sp>
      <p:pic>
        <p:nvPicPr>
          <p:cNvPr id="39937" name="Picture 1" descr="D:\DOCUMENTS VISUELS POUR COURS\HISTOIRE DES ARTS\HIST. DES ARTS 3e\HDA ART ET POUVOIR\PORTRAITS\Statue équestre de Marc Aurèle, copie,  place du Capitole, Rome.jpg"/>
          <p:cNvPicPr>
            <a:picLocks noChangeAspect="1" noChangeArrowheads="1"/>
          </p:cNvPicPr>
          <p:nvPr/>
        </p:nvPicPr>
        <p:blipFill>
          <a:blip r:embed="rId3" cstate="print"/>
          <a:srcRect/>
          <a:stretch>
            <a:fillRect/>
          </a:stretch>
        </p:blipFill>
        <p:spPr bwMode="auto">
          <a:xfrm>
            <a:off x="6588224" y="2564904"/>
            <a:ext cx="1327004" cy="1522792"/>
          </a:xfrm>
          <a:prstGeom prst="roundRect">
            <a:avLst>
              <a:gd name="adj" fmla="val 8594"/>
            </a:avLst>
          </a:prstGeom>
          <a:solidFill>
            <a:srgbClr val="FFFFFF">
              <a:shade val="85000"/>
            </a:srgbClr>
          </a:solidFill>
          <a:ln>
            <a:solidFill>
              <a:srgbClr val="FFBB57"/>
            </a:solidFill>
          </a:ln>
          <a:effectLst>
            <a:reflection blurRad="12700" stA="38000" endPos="28000" dist="5000" dir="5400000" sy="-100000" algn="bl" rotWithShape="0"/>
          </a:effectLst>
        </p:spPr>
      </p:pic>
    </p:spTree>
  </p:cSld>
  <p:clrMapOvr>
    <a:masterClrMapping/>
  </p:clrMapOvr>
  <p:transition spd="slow">
    <p:zoom/>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ébit">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Débit">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Débit">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773</TotalTime>
  <Words>558</Words>
  <Application>Microsoft Office PowerPoint</Application>
  <PresentationFormat>Affichage à l'écran (4:3)</PresentationFormat>
  <Paragraphs>30</Paragraphs>
  <Slides>12</Slides>
  <Notes>2</Notes>
  <HiddenSlides>0</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12</vt:i4>
      </vt:variant>
    </vt:vector>
  </HeadingPairs>
  <TitlesOfParts>
    <vt:vector size="14" baseType="lpstr">
      <vt:lpstr>Débit</vt:lpstr>
      <vt:lpstr>Acrobat Document</vt:lpstr>
      <vt:lpstr>LES PRINCIPAUX MOUVEMENTS ARTISTIQUES DES                                    XVIIIe ET XIXe SIECLES</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PRINCIPAUX MOUVEMENTS ARTISTIQUES DU XIXe siècle</dc:title>
  <dc:creator>Flo</dc:creator>
  <cp:lastModifiedBy>Flo</cp:lastModifiedBy>
  <cp:revision>26</cp:revision>
  <dcterms:created xsi:type="dcterms:W3CDTF">2013-03-24T08:25:20Z</dcterms:created>
  <dcterms:modified xsi:type="dcterms:W3CDTF">2014-01-07T17:53:17Z</dcterms:modified>
</cp:coreProperties>
</file>