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3" r:id="rId5"/>
    <p:sldId id="259" r:id="rId6"/>
    <p:sldId id="260" r:id="rId7"/>
    <p:sldId id="261" r:id="rId8"/>
    <p:sldId id="262" r:id="rId9"/>
    <p:sldId id="264" r:id="rId10"/>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104" d="100"/>
          <a:sy n="104" d="100"/>
        </p:scale>
        <p:origin x="-174" y="-17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013FE3DC-3FB1-470C-B476-D330E568D41D}" type="datetimeFigureOut">
              <a:rPr lang="fr-FR" smtClean="0"/>
              <a:pPr/>
              <a:t>04/02/2013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3BBB7FB-32B5-4437-8CF6-BCCE75225E18}"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13FE3DC-3FB1-470C-B476-D330E568D41D}" type="datetimeFigureOut">
              <a:rPr lang="fr-FR" smtClean="0"/>
              <a:pPr/>
              <a:t>04/02/2013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3BBB7FB-32B5-4437-8CF6-BCCE75225E18}"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013FE3DC-3FB1-470C-B476-D330E568D41D}" type="datetimeFigureOut">
              <a:rPr lang="fr-FR" smtClean="0"/>
              <a:pPr/>
              <a:t>04/02/2013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3BBB7FB-32B5-4437-8CF6-BCCE75225E18}"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13FE3DC-3FB1-470C-B476-D330E568D41D}" type="datetimeFigureOut">
              <a:rPr lang="fr-FR" smtClean="0"/>
              <a:pPr/>
              <a:t>04/02/2013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C3BBB7FB-32B5-4437-8CF6-BCCE75225E18}"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13FE3DC-3FB1-470C-B476-D330E568D41D}" type="datetimeFigureOut">
              <a:rPr lang="fr-FR" smtClean="0"/>
              <a:pPr/>
              <a:t>04/02/2013</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C3BBB7FB-32B5-4437-8CF6-BCCE75225E18}"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013FE3DC-3FB1-470C-B476-D330E568D41D}" type="datetimeFigureOut">
              <a:rPr lang="fr-FR" smtClean="0"/>
              <a:pPr/>
              <a:t>04/02/2013</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C3BBB7FB-32B5-4437-8CF6-BCCE75225E18}"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13FE3DC-3FB1-470C-B476-D330E568D41D}" type="datetimeFigureOut">
              <a:rPr lang="fr-FR" smtClean="0"/>
              <a:pPr/>
              <a:t>04/02/2013</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C3BBB7FB-32B5-4437-8CF6-BCCE75225E18}"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13FE3DC-3FB1-470C-B476-D330E568D41D}" type="datetimeFigureOut">
              <a:rPr lang="fr-FR" smtClean="0"/>
              <a:pPr/>
              <a:t>04/02/2013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C3BBB7FB-32B5-4437-8CF6-BCCE75225E18}"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13FE3DC-3FB1-470C-B476-D330E568D41D}" type="datetimeFigureOut">
              <a:rPr lang="fr-FR" smtClean="0"/>
              <a:pPr/>
              <a:t>04/02/2013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C3BBB7FB-32B5-4437-8CF6-BCCE75225E18}"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13FE3DC-3FB1-470C-B476-D330E568D41D}" type="datetimeFigureOut">
              <a:rPr lang="fr-FR" smtClean="0"/>
              <a:pPr/>
              <a:t>04/02/2013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3BBB7FB-32B5-4437-8CF6-BCCE75225E18}"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13FE3DC-3FB1-470C-B476-D330E568D41D}" type="datetimeFigureOut">
              <a:rPr lang="fr-FR" smtClean="0"/>
              <a:pPr/>
              <a:t>04/02/2013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3BBB7FB-32B5-4437-8CF6-BCCE75225E18}"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2700000" scaled="0"/>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3FE3DC-3FB1-470C-B476-D330E568D41D}" type="datetimeFigureOut">
              <a:rPr lang="fr-FR" smtClean="0"/>
              <a:pPr/>
              <a:t>04/02/2013</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BBB7FB-32B5-4437-8CF6-BCCE75225E18}"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ctrTitle"/>
          </p:nvPr>
        </p:nvSpPr>
        <p:spPr>
          <a:xfrm>
            <a:off x="571472" y="214290"/>
            <a:ext cx="7772400" cy="928694"/>
          </a:xfrm>
        </p:spPr>
        <p:txBody>
          <a:bodyPr>
            <a:normAutofit/>
          </a:bodyPr>
          <a:lstStyle/>
          <a:p>
            <a:r>
              <a:rPr lang="fr-FR" sz="4800" dirty="0" smtClean="0">
                <a:effectLst>
                  <a:outerShdw blurRad="38100" dist="38100" dir="2700000" algn="tl">
                    <a:srgbClr val="000000">
                      <a:alpha val="43137"/>
                    </a:srgbClr>
                  </a:outerShdw>
                </a:effectLst>
                <a:latin typeface="Arial Narrow" pitchFamily="34" charset="0"/>
              </a:rPr>
              <a:t>La boulimie</a:t>
            </a:r>
            <a:endParaRPr lang="fr-FR" sz="4800" dirty="0">
              <a:effectLst>
                <a:outerShdw blurRad="38100" dist="38100" dir="2700000" algn="tl">
                  <a:srgbClr val="000000">
                    <a:alpha val="43137"/>
                  </a:srgbClr>
                </a:outerShdw>
              </a:effectLst>
              <a:latin typeface="Arial Narrow" pitchFamily="34" charset="0"/>
            </a:endParaRPr>
          </a:p>
        </p:txBody>
      </p:sp>
      <p:sp>
        <p:nvSpPr>
          <p:cNvPr id="4" name="Rectangle 3"/>
          <p:cNvSpPr/>
          <p:nvPr/>
        </p:nvSpPr>
        <p:spPr>
          <a:xfrm>
            <a:off x="7000892" y="6211669"/>
            <a:ext cx="4572000" cy="646331"/>
          </a:xfrm>
          <a:prstGeom prst="rect">
            <a:avLst/>
          </a:prstGeom>
        </p:spPr>
        <p:txBody>
          <a:bodyPr>
            <a:spAutoFit/>
          </a:bodyPr>
          <a:lstStyle/>
          <a:p>
            <a:r>
              <a:rPr lang="fr-FR" b="1" dirty="0"/>
              <a:t>Marie Stauth </a:t>
            </a:r>
          </a:p>
          <a:p>
            <a:r>
              <a:rPr lang="fr-FR" b="1" dirty="0"/>
              <a:t>Maxime Aubert </a:t>
            </a:r>
          </a:p>
        </p:txBody>
      </p:sp>
      <p:pic>
        <p:nvPicPr>
          <p:cNvPr id="6" name="Image 5" descr="12.jpg"/>
          <p:cNvPicPr>
            <a:picLocks noChangeAspect="1"/>
          </p:cNvPicPr>
          <p:nvPr/>
        </p:nvPicPr>
        <p:blipFill>
          <a:blip r:embed="rId2"/>
          <a:stretch>
            <a:fillRect/>
          </a:stretch>
        </p:blipFill>
        <p:spPr>
          <a:xfrm>
            <a:off x="285720" y="1428736"/>
            <a:ext cx="2643206" cy="2286016"/>
          </a:xfrm>
          <a:prstGeom prst="rect">
            <a:avLst/>
          </a:prstGeom>
        </p:spPr>
      </p:pic>
      <p:pic>
        <p:nvPicPr>
          <p:cNvPr id="7" name="Image 6" descr="11.jpg"/>
          <p:cNvPicPr>
            <a:picLocks noChangeAspect="1"/>
          </p:cNvPicPr>
          <p:nvPr/>
        </p:nvPicPr>
        <p:blipFill>
          <a:blip r:embed="rId3"/>
          <a:stretch>
            <a:fillRect/>
          </a:stretch>
        </p:blipFill>
        <p:spPr>
          <a:xfrm>
            <a:off x="6500826" y="4071942"/>
            <a:ext cx="2033598" cy="1900246"/>
          </a:xfrm>
          <a:prstGeom prst="rect">
            <a:avLst/>
          </a:prstGeom>
        </p:spPr>
      </p:pic>
      <p:pic>
        <p:nvPicPr>
          <p:cNvPr id="8" name="Image 7" descr="9.jpg"/>
          <p:cNvPicPr>
            <a:picLocks noChangeAspect="1"/>
          </p:cNvPicPr>
          <p:nvPr/>
        </p:nvPicPr>
        <p:blipFill>
          <a:blip r:embed="rId4"/>
          <a:stretch>
            <a:fillRect/>
          </a:stretch>
        </p:blipFill>
        <p:spPr>
          <a:xfrm>
            <a:off x="3357554" y="2928934"/>
            <a:ext cx="2667000" cy="171450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pPr algn="l"/>
            <a:r>
              <a:rPr lang="fr-FR" sz="4800" dirty="0" smtClean="0">
                <a:effectLst>
                  <a:outerShdw blurRad="38100" dist="38100" dir="2700000" algn="tl">
                    <a:srgbClr val="000000">
                      <a:alpha val="43137"/>
                    </a:srgbClr>
                  </a:outerShdw>
                </a:effectLst>
                <a:latin typeface="Arial Narrow" pitchFamily="34" charset="0"/>
              </a:rPr>
              <a:t>Sommaire</a:t>
            </a:r>
            <a:endParaRPr lang="fr-FR" sz="4800" dirty="0">
              <a:effectLst>
                <a:outerShdw blurRad="38100" dist="38100" dir="2700000" algn="tl">
                  <a:srgbClr val="000000">
                    <a:alpha val="43137"/>
                  </a:srgbClr>
                </a:outerShdw>
              </a:effectLst>
              <a:latin typeface="Arial Narrow" pitchFamily="34" charset="0"/>
            </a:endParaRPr>
          </a:p>
        </p:txBody>
      </p:sp>
      <p:sp>
        <p:nvSpPr>
          <p:cNvPr id="5" name="Espace réservé du contenu 4"/>
          <p:cNvSpPr>
            <a:spLocks noGrp="1"/>
          </p:cNvSpPr>
          <p:nvPr>
            <p:ph idx="1"/>
          </p:nvPr>
        </p:nvSpPr>
        <p:spPr>
          <a:xfrm>
            <a:off x="457200" y="1643051"/>
            <a:ext cx="4257676" cy="3643338"/>
          </a:xfrm>
        </p:spPr>
        <p:txBody>
          <a:bodyPr/>
          <a:lstStyle/>
          <a:p>
            <a:r>
              <a:rPr lang="fr-FR" dirty="0" smtClean="0">
                <a:effectLst>
                  <a:outerShdw blurRad="38100" dist="38100" dir="2700000" algn="tl">
                    <a:srgbClr val="000000">
                      <a:alpha val="43137"/>
                    </a:srgbClr>
                  </a:outerShdw>
                </a:effectLst>
              </a:rPr>
              <a:t> </a:t>
            </a:r>
            <a:r>
              <a:rPr lang="fr-FR" dirty="0">
                <a:effectLst>
                  <a:outerShdw blurRad="38100" dist="38100" dir="2700000" algn="tl">
                    <a:srgbClr val="000000">
                      <a:alpha val="43137"/>
                    </a:srgbClr>
                  </a:outerShdw>
                </a:effectLst>
                <a:latin typeface="Arial Narrow" pitchFamily="34" charset="0"/>
              </a:rPr>
              <a:t>L'introduction</a:t>
            </a:r>
            <a:r>
              <a:rPr lang="fr-FR" dirty="0" smtClean="0">
                <a:effectLst>
                  <a:outerShdw blurRad="38100" dist="38100" dir="2700000" algn="tl">
                    <a:srgbClr val="000000">
                      <a:alpha val="43137"/>
                    </a:srgbClr>
                  </a:outerShdw>
                </a:effectLst>
                <a:latin typeface="Arial Narrow" pitchFamily="34" charset="0"/>
              </a:rPr>
              <a:t>,</a:t>
            </a:r>
          </a:p>
          <a:p>
            <a:r>
              <a:rPr lang="fr-FR" dirty="0" smtClean="0">
                <a:effectLst>
                  <a:outerShdw blurRad="38100" dist="38100" dir="2700000" algn="tl">
                    <a:srgbClr val="000000">
                      <a:alpha val="43137"/>
                    </a:srgbClr>
                  </a:outerShdw>
                </a:effectLst>
                <a:latin typeface="Arial Narrow" pitchFamily="34" charset="0"/>
              </a:rPr>
              <a:t>Définition de la boulimie,</a:t>
            </a:r>
            <a:endParaRPr lang="fr-FR" dirty="0">
              <a:effectLst>
                <a:outerShdw blurRad="38100" dist="38100" dir="2700000" algn="tl">
                  <a:srgbClr val="000000">
                    <a:alpha val="43137"/>
                  </a:srgbClr>
                </a:outerShdw>
              </a:effectLst>
              <a:latin typeface="Arial Narrow" pitchFamily="34" charset="0"/>
            </a:endParaRPr>
          </a:p>
          <a:p>
            <a:r>
              <a:rPr lang="fr-FR" dirty="0" smtClean="0">
                <a:effectLst>
                  <a:outerShdw blurRad="38100" dist="38100" dir="2700000" algn="tl">
                    <a:srgbClr val="000000">
                      <a:alpha val="43137"/>
                    </a:srgbClr>
                  </a:outerShdw>
                </a:effectLst>
                <a:latin typeface="Arial Narrow" pitchFamily="34" charset="0"/>
              </a:rPr>
              <a:t>Les </a:t>
            </a:r>
            <a:r>
              <a:rPr lang="fr-FR" dirty="0">
                <a:effectLst>
                  <a:outerShdw blurRad="38100" dist="38100" dir="2700000" algn="tl">
                    <a:srgbClr val="000000">
                      <a:alpha val="43137"/>
                    </a:srgbClr>
                  </a:outerShdw>
                </a:effectLst>
                <a:latin typeface="Arial Narrow" pitchFamily="34" charset="0"/>
              </a:rPr>
              <a:t>sortes de boulimie,</a:t>
            </a:r>
          </a:p>
          <a:p>
            <a:r>
              <a:rPr lang="fr-FR" dirty="0" smtClean="0">
                <a:effectLst>
                  <a:outerShdw blurRad="38100" dist="38100" dir="2700000" algn="tl">
                    <a:srgbClr val="000000">
                      <a:alpha val="43137"/>
                    </a:srgbClr>
                  </a:outerShdw>
                </a:effectLst>
                <a:latin typeface="Arial Narrow" pitchFamily="34" charset="0"/>
              </a:rPr>
              <a:t>Les symptômes </a:t>
            </a:r>
            <a:r>
              <a:rPr lang="fr-FR" dirty="0">
                <a:effectLst>
                  <a:outerShdw blurRad="38100" dist="38100" dir="2700000" algn="tl">
                    <a:srgbClr val="000000">
                      <a:alpha val="43137"/>
                    </a:srgbClr>
                  </a:outerShdw>
                </a:effectLst>
                <a:latin typeface="Arial Narrow" pitchFamily="34" charset="0"/>
              </a:rPr>
              <a:t>et le traitement,</a:t>
            </a:r>
          </a:p>
          <a:p>
            <a:r>
              <a:rPr lang="fr-FR" dirty="0" smtClean="0">
                <a:effectLst>
                  <a:outerShdw blurRad="38100" dist="38100" dir="2700000" algn="tl">
                    <a:srgbClr val="000000">
                      <a:alpha val="43137"/>
                    </a:srgbClr>
                  </a:outerShdw>
                </a:effectLst>
                <a:latin typeface="Arial Narrow" pitchFamily="34" charset="0"/>
              </a:rPr>
              <a:t>La </a:t>
            </a:r>
            <a:r>
              <a:rPr lang="fr-FR" dirty="0">
                <a:effectLst>
                  <a:outerShdw blurRad="38100" dist="38100" dir="2700000" algn="tl">
                    <a:srgbClr val="000000">
                      <a:alpha val="43137"/>
                    </a:srgbClr>
                  </a:outerShdw>
                </a:effectLst>
                <a:latin typeface="Arial Narrow" pitchFamily="34" charset="0"/>
              </a:rPr>
              <a:t>conclusion.</a:t>
            </a:r>
          </a:p>
          <a:p>
            <a:endParaRPr lang="fr-FR" dirty="0">
              <a:latin typeface="Arial Narrow" pitchFamily="34" charset="0"/>
            </a:endParaRPr>
          </a:p>
        </p:txBody>
      </p:sp>
      <p:pic>
        <p:nvPicPr>
          <p:cNvPr id="6" name="Image 5" descr="boulimie5.jpg"/>
          <p:cNvPicPr>
            <a:picLocks noChangeAspect="1"/>
          </p:cNvPicPr>
          <p:nvPr/>
        </p:nvPicPr>
        <p:blipFill>
          <a:blip r:embed="rId2"/>
          <a:srcRect l="11976" b="9677"/>
          <a:stretch>
            <a:fillRect/>
          </a:stretch>
        </p:blipFill>
        <p:spPr>
          <a:xfrm>
            <a:off x="6357950" y="928670"/>
            <a:ext cx="2100260" cy="2000264"/>
          </a:xfrm>
          <a:prstGeom prst="rect">
            <a:avLst/>
          </a:prstGeom>
        </p:spPr>
      </p:pic>
      <p:pic>
        <p:nvPicPr>
          <p:cNvPr id="7" name="Image 6" descr="boulimie 4.jpg"/>
          <p:cNvPicPr>
            <a:picLocks noChangeAspect="1"/>
          </p:cNvPicPr>
          <p:nvPr/>
        </p:nvPicPr>
        <p:blipFill>
          <a:blip r:embed="rId3"/>
          <a:stretch>
            <a:fillRect/>
          </a:stretch>
        </p:blipFill>
        <p:spPr>
          <a:xfrm>
            <a:off x="7000892" y="3143248"/>
            <a:ext cx="1881184" cy="1643074"/>
          </a:xfrm>
          <a:prstGeom prst="rect">
            <a:avLst/>
          </a:prstGeom>
        </p:spPr>
      </p:pic>
      <p:pic>
        <p:nvPicPr>
          <p:cNvPr id="8" name="Image 7" descr="boulimie 3.jpg"/>
          <p:cNvPicPr>
            <a:picLocks noChangeAspect="1"/>
          </p:cNvPicPr>
          <p:nvPr/>
        </p:nvPicPr>
        <p:blipFill>
          <a:blip r:embed="rId4"/>
          <a:stretch>
            <a:fillRect/>
          </a:stretch>
        </p:blipFill>
        <p:spPr>
          <a:xfrm>
            <a:off x="5143504" y="4786322"/>
            <a:ext cx="2152650" cy="1609725"/>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00034" y="428604"/>
            <a:ext cx="8229600" cy="1143000"/>
          </a:xfrm>
        </p:spPr>
        <p:txBody>
          <a:bodyPr>
            <a:normAutofit fontScale="90000"/>
          </a:bodyPr>
          <a:lstStyle/>
          <a:p>
            <a:pPr algn="l"/>
            <a:r>
              <a:rPr lang="fr-FR" sz="5300" dirty="0">
                <a:effectLst>
                  <a:outerShdw blurRad="38100" dist="38100" dir="2700000" algn="tl">
                    <a:srgbClr val="000000">
                      <a:alpha val="43137"/>
                    </a:srgbClr>
                  </a:outerShdw>
                </a:effectLst>
                <a:latin typeface="Arial Narrow" pitchFamily="34" charset="0"/>
              </a:rPr>
              <a:t>L'introduction</a:t>
            </a:r>
            <a:r>
              <a:rPr lang="fr-FR" dirty="0">
                <a:effectLst>
                  <a:outerShdw blurRad="38100" dist="38100" dir="2700000" algn="tl">
                    <a:srgbClr val="000000">
                      <a:alpha val="43137"/>
                    </a:srgbClr>
                  </a:outerShdw>
                </a:effectLst>
                <a:latin typeface="Arial Narrow" pitchFamily="34" charset="0"/>
              </a:rPr>
              <a:t> </a:t>
            </a:r>
            <a:r>
              <a:rPr lang="fr-FR" u="sng" dirty="0">
                <a:effectLst>
                  <a:outerShdw blurRad="38100" dist="38100" dir="2700000" algn="tl">
                    <a:srgbClr val="000000">
                      <a:alpha val="43137"/>
                    </a:srgbClr>
                  </a:outerShdw>
                </a:effectLst>
                <a:latin typeface="Arial Narrow" pitchFamily="34" charset="0"/>
              </a:rPr>
              <a:t/>
            </a:r>
            <a:br>
              <a:rPr lang="fr-FR" u="sng" dirty="0">
                <a:effectLst>
                  <a:outerShdw blurRad="38100" dist="38100" dir="2700000" algn="tl">
                    <a:srgbClr val="000000">
                      <a:alpha val="43137"/>
                    </a:srgbClr>
                  </a:outerShdw>
                </a:effectLst>
                <a:latin typeface="Arial Narrow" pitchFamily="34" charset="0"/>
              </a:rPr>
            </a:br>
            <a:endParaRPr lang="fr-FR" dirty="0">
              <a:effectLst>
                <a:outerShdw blurRad="38100" dist="38100" dir="2700000" algn="tl">
                  <a:srgbClr val="000000">
                    <a:alpha val="43137"/>
                  </a:srgbClr>
                </a:outerShdw>
              </a:effectLst>
              <a:latin typeface="Arial Narrow" pitchFamily="34" charset="0"/>
            </a:endParaRPr>
          </a:p>
        </p:txBody>
      </p:sp>
      <p:sp>
        <p:nvSpPr>
          <p:cNvPr id="3" name="Espace réservé du contenu 2"/>
          <p:cNvSpPr>
            <a:spLocks noGrp="1"/>
          </p:cNvSpPr>
          <p:nvPr>
            <p:ph idx="1"/>
          </p:nvPr>
        </p:nvSpPr>
        <p:spPr>
          <a:xfrm>
            <a:off x="571472" y="1571612"/>
            <a:ext cx="4686304" cy="4525963"/>
          </a:xfrm>
        </p:spPr>
        <p:txBody>
          <a:bodyPr>
            <a:normAutofit/>
          </a:bodyPr>
          <a:lstStyle/>
          <a:p>
            <a:r>
              <a:rPr lang="fr-FR" dirty="0">
                <a:latin typeface="Arial Narrow" pitchFamily="34" charset="0"/>
              </a:rPr>
              <a:t>Dans cet exposé nous allons vous présenter et vous expliquer les différentes sortes de boulimie, les causes et ses traitements.</a:t>
            </a:r>
          </a:p>
          <a:p>
            <a:endParaRPr lang="fr-FR" dirty="0"/>
          </a:p>
        </p:txBody>
      </p:sp>
      <p:pic>
        <p:nvPicPr>
          <p:cNvPr id="5" name="Image 4" descr="8.jpg"/>
          <p:cNvPicPr>
            <a:picLocks noChangeAspect="1"/>
          </p:cNvPicPr>
          <p:nvPr/>
        </p:nvPicPr>
        <p:blipFill>
          <a:blip r:embed="rId2"/>
          <a:stretch>
            <a:fillRect/>
          </a:stretch>
        </p:blipFill>
        <p:spPr>
          <a:xfrm>
            <a:off x="6215074" y="500042"/>
            <a:ext cx="2466975" cy="1847850"/>
          </a:xfrm>
          <a:prstGeom prst="rect">
            <a:avLst/>
          </a:prstGeom>
        </p:spPr>
      </p:pic>
      <p:pic>
        <p:nvPicPr>
          <p:cNvPr id="6" name="Image 5" descr="9.jpg"/>
          <p:cNvPicPr>
            <a:picLocks noChangeAspect="1"/>
          </p:cNvPicPr>
          <p:nvPr/>
        </p:nvPicPr>
        <p:blipFill>
          <a:blip r:embed="rId3"/>
          <a:stretch>
            <a:fillRect/>
          </a:stretch>
        </p:blipFill>
        <p:spPr>
          <a:xfrm>
            <a:off x="6143636" y="3429000"/>
            <a:ext cx="2667000" cy="1714500"/>
          </a:xfrm>
          <a:prstGeom prst="rect">
            <a:avLst/>
          </a:prstGeom>
        </p:spPr>
      </p:pic>
      <p:pic>
        <p:nvPicPr>
          <p:cNvPr id="8" name="Image 7" descr="13.jpg"/>
          <p:cNvPicPr>
            <a:picLocks noChangeAspect="1"/>
          </p:cNvPicPr>
          <p:nvPr/>
        </p:nvPicPr>
        <p:blipFill>
          <a:blip r:embed="rId4"/>
          <a:stretch>
            <a:fillRect/>
          </a:stretch>
        </p:blipFill>
        <p:spPr>
          <a:xfrm>
            <a:off x="3143240" y="4214818"/>
            <a:ext cx="2000264" cy="2285992"/>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pPr algn="l"/>
            <a:r>
              <a:rPr lang="fr-FR" sz="4800" dirty="0" smtClean="0">
                <a:effectLst>
                  <a:outerShdw blurRad="38100" dist="38100" dir="2700000" algn="tl">
                    <a:srgbClr val="000000">
                      <a:alpha val="43137"/>
                    </a:srgbClr>
                  </a:outerShdw>
                </a:effectLst>
              </a:rPr>
              <a:t>Définition de la boulimie</a:t>
            </a:r>
            <a:endParaRPr lang="fr-FR" sz="4800" dirty="0">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p:txBody>
          <a:bodyPr/>
          <a:lstStyle/>
          <a:p>
            <a:r>
              <a:rPr lang="fr-FR" dirty="0" smtClean="0">
                <a:latin typeface="Arial Narrow" pitchFamily="34" charset="0"/>
              </a:rPr>
              <a:t>La boulimie c'est une envie irrésistible de manger, accompagnant certains troubles psychologique ou mentaux. </a:t>
            </a:r>
          </a:p>
          <a:p>
            <a:endParaRPr lang="fr-FR" dirty="0"/>
          </a:p>
        </p:txBody>
      </p:sp>
      <p:pic>
        <p:nvPicPr>
          <p:cNvPr id="1026" name="Picture 2" descr="http://t0.gstatic.com/images?q=tbn:ANd9GcT3RxM0XL212yIv2HZfenqHdWqxTvGYVwqozB9d13epYgz0u9xD"/>
          <p:cNvPicPr>
            <a:picLocks noChangeAspect="1" noChangeArrowheads="1"/>
          </p:cNvPicPr>
          <p:nvPr/>
        </p:nvPicPr>
        <p:blipFill>
          <a:blip r:embed="rId2"/>
          <a:srcRect/>
          <a:stretch>
            <a:fillRect/>
          </a:stretch>
        </p:blipFill>
        <p:spPr bwMode="auto">
          <a:xfrm>
            <a:off x="5000628" y="2857496"/>
            <a:ext cx="3500462" cy="2433408"/>
          </a:xfrm>
          <a:prstGeom prst="rect">
            <a:avLst/>
          </a:prstGeom>
          <a:noFill/>
        </p:spPr>
      </p:pic>
      <p:pic>
        <p:nvPicPr>
          <p:cNvPr id="1028" name="Picture 4" descr="http://t2.gstatic.com/images?q=tbn:ANd9GcRE37roPdA8z0KSkWpqNSX_MSEi9qrXIcyLh8zrcAwqRxNhXfXw"/>
          <p:cNvPicPr>
            <a:picLocks noChangeAspect="1" noChangeArrowheads="1"/>
          </p:cNvPicPr>
          <p:nvPr/>
        </p:nvPicPr>
        <p:blipFill>
          <a:blip r:embed="rId3"/>
          <a:srcRect/>
          <a:stretch>
            <a:fillRect/>
          </a:stretch>
        </p:blipFill>
        <p:spPr bwMode="auto">
          <a:xfrm>
            <a:off x="428596" y="3500438"/>
            <a:ext cx="2071702" cy="2609853"/>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pPr algn="l"/>
            <a:r>
              <a:rPr lang="fr-FR" sz="5300" dirty="0">
                <a:effectLst>
                  <a:outerShdw blurRad="38100" dist="38100" dir="2700000" algn="tl">
                    <a:srgbClr val="000000">
                      <a:alpha val="43137"/>
                    </a:srgbClr>
                  </a:outerShdw>
                </a:effectLst>
                <a:latin typeface="Arial Narrow" pitchFamily="34" charset="0"/>
              </a:rPr>
              <a:t>Les sortes de </a:t>
            </a:r>
            <a:r>
              <a:rPr lang="fr-FR" sz="5300" dirty="0" smtClean="0">
                <a:effectLst>
                  <a:outerShdw blurRad="38100" dist="38100" dir="2700000" algn="tl">
                    <a:srgbClr val="000000">
                      <a:alpha val="43137"/>
                    </a:srgbClr>
                  </a:outerShdw>
                </a:effectLst>
                <a:latin typeface="Arial Narrow" pitchFamily="34" charset="0"/>
              </a:rPr>
              <a:t>boulimie</a:t>
            </a:r>
            <a:r>
              <a:rPr lang="fr-FR" u="sng" dirty="0"/>
              <a:t/>
            </a:r>
            <a:br>
              <a:rPr lang="fr-FR" u="sng" dirty="0"/>
            </a:br>
            <a:endParaRPr lang="fr-FR" dirty="0"/>
          </a:p>
        </p:txBody>
      </p:sp>
      <p:sp>
        <p:nvSpPr>
          <p:cNvPr id="3" name="Espace réservé du contenu 2"/>
          <p:cNvSpPr>
            <a:spLocks noGrp="1"/>
          </p:cNvSpPr>
          <p:nvPr>
            <p:ph idx="1"/>
          </p:nvPr>
        </p:nvSpPr>
        <p:spPr>
          <a:xfrm>
            <a:off x="428596" y="1357298"/>
            <a:ext cx="8229600" cy="4525963"/>
          </a:xfrm>
        </p:spPr>
        <p:txBody>
          <a:bodyPr>
            <a:normAutofit/>
          </a:bodyPr>
          <a:lstStyle/>
          <a:p>
            <a:pPr>
              <a:buNone/>
            </a:pPr>
            <a:r>
              <a:rPr lang="fr-FR" sz="2400" dirty="0">
                <a:latin typeface="Arial Narrow" pitchFamily="34" charset="0"/>
              </a:rPr>
              <a:t>La boulimie peut se présenter sous une forme bénigne* ou </a:t>
            </a:r>
            <a:r>
              <a:rPr lang="fr-FR" sz="2400" dirty="0" smtClean="0">
                <a:latin typeface="Arial Narrow" pitchFamily="34" charset="0"/>
              </a:rPr>
              <a:t>grave. La personne atteinte </a:t>
            </a:r>
            <a:r>
              <a:rPr lang="fr-FR" sz="2400" dirty="0">
                <a:latin typeface="Arial Narrow" pitchFamily="34" charset="0"/>
              </a:rPr>
              <a:t>d’une </a:t>
            </a:r>
            <a:r>
              <a:rPr lang="fr-FR" sz="2400" dirty="0" smtClean="0">
                <a:latin typeface="Arial Narrow" pitchFamily="34" charset="0"/>
              </a:rPr>
              <a:t>hyperalgie</a:t>
            </a:r>
            <a:r>
              <a:rPr lang="fr-FR" sz="2400" dirty="0">
                <a:latin typeface="Arial Narrow" pitchFamily="34" charset="0"/>
              </a:rPr>
              <a:t>* ne ressent aucune honte et ne se soucie de sa prise de poids ou de son apparence</a:t>
            </a:r>
            <a:r>
              <a:rPr lang="fr-FR" sz="2400" dirty="0" smtClean="0">
                <a:latin typeface="Arial Narrow" pitchFamily="34" charset="0"/>
              </a:rPr>
              <a:t>. </a:t>
            </a:r>
            <a:r>
              <a:rPr lang="fr-FR" sz="2400" dirty="0">
                <a:latin typeface="Arial Narrow" pitchFamily="34" charset="0"/>
              </a:rPr>
              <a:t>Cette forme particulière ne nécessite aucun soin. </a:t>
            </a:r>
          </a:p>
          <a:p>
            <a:pPr>
              <a:buNone/>
            </a:pPr>
            <a:r>
              <a:rPr lang="fr-FR" sz="2400" dirty="0">
                <a:latin typeface="Arial Narrow" pitchFamily="34" charset="0"/>
              </a:rPr>
              <a:t>La forme grave se caractérisant par des vomissements </a:t>
            </a:r>
            <a:r>
              <a:rPr lang="fr-FR" sz="2400" dirty="0" smtClean="0">
                <a:latin typeface="Arial Narrow" pitchFamily="34" charset="0"/>
              </a:rPr>
              <a:t>fréquents. Un </a:t>
            </a:r>
            <a:r>
              <a:rPr lang="fr-FR" sz="2400" dirty="0">
                <a:latin typeface="Arial Narrow" pitchFamily="34" charset="0"/>
              </a:rPr>
              <a:t>traitement psychologique est indispensable dans les deux cas.</a:t>
            </a:r>
          </a:p>
          <a:p>
            <a:pPr>
              <a:buNone/>
            </a:pPr>
            <a:r>
              <a:rPr lang="fr-FR" sz="2400" dirty="0" smtClean="0"/>
              <a:t> </a:t>
            </a:r>
          </a:p>
          <a:p>
            <a:pPr>
              <a:buNone/>
            </a:pPr>
            <a:endParaRPr lang="fr-FR" sz="2400" dirty="0"/>
          </a:p>
          <a:p>
            <a:pPr>
              <a:buNone/>
            </a:pPr>
            <a:r>
              <a:rPr lang="fr-FR" sz="2400" u="sng" dirty="0" smtClean="0">
                <a:latin typeface="Arial Narrow" pitchFamily="34" charset="0"/>
              </a:rPr>
              <a:t>Bénigne </a:t>
            </a:r>
            <a:r>
              <a:rPr lang="fr-FR" sz="2400" dirty="0" smtClean="0">
                <a:latin typeface="Arial Narrow" pitchFamily="34" charset="0"/>
              </a:rPr>
              <a:t>: qui n’est pas mortel.</a:t>
            </a:r>
          </a:p>
          <a:p>
            <a:pPr>
              <a:buNone/>
            </a:pPr>
            <a:r>
              <a:rPr lang="fr-FR" sz="2400" u="sng" dirty="0" smtClean="0">
                <a:latin typeface="Arial Narrow" pitchFamily="34" charset="0"/>
              </a:rPr>
              <a:t>Hyperalgie </a:t>
            </a:r>
            <a:r>
              <a:rPr lang="fr-FR" sz="2400" dirty="0" smtClean="0">
                <a:latin typeface="Arial Narrow" pitchFamily="34" charset="0"/>
              </a:rPr>
              <a:t>: Sensation douloureuse anormalement élevé a la suite d’une simulation douloureuse.</a:t>
            </a:r>
            <a:endParaRPr lang="fr-FR" sz="2400" dirty="0">
              <a:latin typeface="Arial Narrow"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pPr algn="l"/>
            <a:r>
              <a:rPr lang="fr-FR" sz="4800" dirty="0" smtClean="0">
                <a:effectLst>
                  <a:outerShdw blurRad="38100" dist="38100" dir="2700000" algn="tl">
                    <a:srgbClr val="000000">
                      <a:alpha val="43137"/>
                    </a:srgbClr>
                  </a:outerShdw>
                </a:effectLst>
                <a:latin typeface="Arial Narrow" pitchFamily="34" charset="0"/>
              </a:rPr>
              <a:t>Symptômes et traitement de la boulimie </a:t>
            </a:r>
            <a:endParaRPr lang="fr-FR" sz="4800" dirty="0">
              <a:effectLst>
                <a:outerShdw blurRad="38100" dist="38100" dir="2700000" algn="tl">
                  <a:srgbClr val="000000">
                    <a:alpha val="43137"/>
                  </a:srgbClr>
                </a:outerShdw>
              </a:effectLst>
              <a:latin typeface="Arial Narrow" pitchFamily="34" charset="0"/>
            </a:endParaRPr>
          </a:p>
        </p:txBody>
      </p:sp>
      <p:sp>
        <p:nvSpPr>
          <p:cNvPr id="3" name="Espace réservé du contenu 2"/>
          <p:cNvSpPr>
            <a:spLocks noGrp="1"/>
          </p:cNvSpPr>
          <p:nvPr>
            <p:ph idx="1"/>
          </p:nvPr>
        </p:nvSpPr>
        <p:spPr/>
        <p:txBody>
          <a:bodyPr>
            <a:normAutofit/>
          </a:bodyPr>
          <a:lstStyle/>
          <a:p>
            <a:pPr>
              <a:buNone/>
            </a:pPr>
            <a:endParaRPr lang="fr-FR" sz="2000" cap="all" dirty="0"/>
          </a:p>
          <a:p>
            <a:pPr algn="ctr">
              <a:buNone/>
            </a:pPr>
            <a:r>
              <a:rPr lang="fr-FR" sz="2400" dirty="0" smtClean="0">
                <a:effectLst>
                  <a:outerShdw blurRad="38100" dist="38100" dir="2700000" algn="tl">
                    <a:srgbClr val="000000">
                      <a:alpha val="43137"/>
                    </a:srgbClr>
                  </a:outerShdw>
                </a:effectLst>
                <a:latin typeface="Arial Narrow" pitchFamily="34" charset="0"/>
              </a:rPr>
              <a:t>Traitement :</a:t>
            </a:r>
          </a:p>
          <a:p>
            <a:pPr algn="ctr">
              <a:buNone/>
            </a:pPr>
            <a:r>
              <a:rPr lang="fr-FR" sz="2400" dirty="0" smtClean="0">
                <a:latin typeface="Arial Narrow" pitchFamily="34" charset="0"/>
              </a:rPr>
              <a:t>IL y a deux traitement. Le premier s'appuie sur la volonté de la personne à qui l'on demande lutter contre ses pulsions et ses vomissements.</a:t>
            </a:r>
          </a:p>
          <a:p>
            <a:pPr algn="ctr">
              <a:buNone/>
            </a:pPr>
            <a:r>
              <a:rPr lang="fr-FR" sz="2400" dirty="0" smtClean="0">
                <a:latin typeface="Arial Narrow" pitchFamily="34" charset="0"/>
              </a:rPr>
              <a:t>Le </a:t>
            </a:r>
            <a:r>
              <a:rPr lang="fr-FR" sz="2400" dirty="0" smtClean="0">
                <a:latin typeface="Arial Narrow" pitchFamily="34" charset="0"/>
              </a:rPr>
              <a:t>deuxième, ne </a:t>
            </a:r>
            <a:r>
              <a:rPr lang="fr-FR" sz="2400" dirty="0" smtClean="0">
                <a:latin typeface="Arial Narrow" pitchFamily="34" charset="0"/>
              </a:rPr>
              <a:t>traite pas le symptôme de la boulimie mais la personne elle même. Quand les troubles de personnalité de la personne sont traités, obsessions sur la nourriture, boulimies et vomissements disparaissent définitivement. </a:t>
            </a:r>
          </a:p>
          <a:p>
            <a:pPr algn="ctr"/>
            <a:endParaRPr lang="fr-FR" sz="2600" dirty="0">
              <a:latin typeface="Arial Narrow" pitchFamily="34" charset="0"/>
            </a:endParaRPr>
          </a:p>
        </p:txBody>
      </p:sp>
      <p:sp>
        <p:nvSpPr>
          <p:cNvPr id="4098" name="AutoShape 2" descr="data:image/jpeg;base64,/9j/4AAQSkZJRgABAQAAAQABAAD/2wCEAAkGBhQSERUUEhQWFRUVFhgYFxcXFxQcFRcXFhQVFBcYGBUXHCYeFxkkGRUVHy8gIycpLSwsFh4xNTAqNSYrLCkBCQoKDgwOFw8PGiwcHB0pKSkpLCksLCkpLCkpKSkpLCkpLCkpLCkpKSkpKSkpLCkpKSkpKSwpLCwpKSwpKSkpLP/AABEIAM0A9QMBIgACEQEDEQH/xAAcAAABBQEBAQAAAAAAAAAAAAAFAAMEBgcCAQj/xABFEAACAAQDBAcFBQYFAwUBAAABAgADBBESITEFBkFREyJhcYGRoQcyQrHBFCNy0fBSYoKSsuEkM0Oi8RVjc1ODs8LDF//EABkBAAMBAQEAAAAAAAAAAAAAAAACAwEEBf/EACcRAAICAgIBAwQDAQAAAAAAAAABAhEDIRIxQQQTUSIyYXEjM4Gx/9oADAMBAAIRAxEAPwDX9rSC8iYo1KNbvtcesYjtKiwnIamN5MZBv7JMma0ork/XDDIst9PAixHZGqhJIoO0JqlcIPHMjj2ZcIgJJvkPlBgKo0l+ZiTJlFh7oUWhyfRU9p0eAA37SIYpqgqeanUfWD1ZT4gQcxFWmyHlNbUcIxjR2HLAi44xwUgbTbWAyItBKXODDKAKGyCLGPZswMpNuGYjpxaGmzEAD2ynBlk2tdjl3ZQ1V3JyNhD1KuGUo4m58yY4mRoeQdOmEcbw3YtbO1xcC/zhVL52HGH6OXCjntI7Kc/GDcnM2Ns/dJENhAFzF4k0VKZpCoCWJsABck8gB+so3oFsvnsq2c7bQE0XCJImBz8OJmlhFP7x6xHYjRskVrcDYb0tGqTVwzGYuwyuLgAA242WLLCDChQoUAChQoUAChQoUAChQoUAChQoUAChQoUAChQoUACgTvDsBKqWFbIqbq1hlzHcfygtCgAwvb9GlJPaTM94WN79UhswR2QHqJmL41C8r2ixbyTpdTtKYJpsEZ1H/tki1+XVJgftnZEmS9guInOx90eHGHVkJJIBfZ2YMylSq2ubtxIA4WOsR6jZodTiIB58oITbnIZLyGg8IYSnZ2CIpZmNgFFyTa9uWkM9GL8FPqRhJDocjbEBl5xxJlg+4/hofKNZo9359LKf7RJDSmtil4lLdayNbIhWwnI31W14qD+ziqLWlU7z0yKTUVVV1IBVuswwGxzX4SCOF4jGak2l4OzJhcIRn4f/AH4AsiYwybPt4x7NNotlL7H9pOLhUldk2ct/JA/zgDvVuxOoJ6yp7qzGWszqElQGZ0tcgaFDw4iKnMD2rLZZmwhl6s2jom/ui/yiOZBYgenCMNOqanJzP94nyUtpD0qih4ygNCBG0ZY5S55GL77HdmE1jzh7kuWQSQcnfIAHS9g1+wjnGerLIN738Y+i9xaeWuz6YykCB5SOwAAJdkBctbV8V7nnCseIej2FChRhQoUcTZwVSzEADMk6CADuFECXtuU2jXHPh5xOVr6QAewoUKABQoUKABQoUKABQoUKABQoUKABQoUeQAYpQ7AMyqYzLGYS8zCc87ljftJNrRXN8dtzEwCUgLLLBmEg2S5suXAZGNDr5PQ18wyzmZmLzAdhn+8RAoblS62vqVclCVUymBNiuZIwjUgPL17Y1Ev2BtwTIqZTTKix6JS00NkBYElrcR+RjRdz5MlpRqlSyOWEpbAFEU4MgAMJYriN8xe3CK1sj2HGQcQq2xFSpwSpYUqSpsRMxg5qNRwi8bG2SaWnWTcthZyC4UE43Z/hAGRa2Qhcz+lUVwxSk7Ha6llz0dWAYEYWXsI0t3RUdgVUykf7NMuVDMVmC5Uh3Yri4C5xkjm2gBEWutJT7xBmBZly6wHw3OhzNj/eK9OKT2GMHGCHUEWZSDfgbMLjMXIjj5V0epjf0uMtxZcqOcHHC41/Puiie2rdFqikFRKQGbTEs3NpGEl17bEBrdhi2bPnS5ZDu3Wa6KufAXNuZ6sRNo7VeaHlsoWW6lWU6lWBU3N8rg8I6vcpKzz/AGbk1E+aaapVhlkbafXuglsilBDM3OwjWRuvQoglLSSmW/FcRvpfG12J7SYYqtyKNM1llByDzMP9WXcLCM99eTX6aXhmfmYBpEdpamCu2aGXT53JTjnmBzHO3I6wHq6lJc0ymYBh5Z6frtisJqStEMmKWN0xyn2dci18++Pojcuj6Kgpk/7Sk97jGR/ujAqOZhNxG8bjV3S0Mo3zUYD/AA5D0wwMIh+FChRgx5GT+0beh5lQ9PLYiVKsDbR2sGJPcTbvUxdN/N4/slMxRws58pfPUBj4KT42jIqSkZhdrnjnqc9SYxsxkih2ow+M+Z87cYum729BWymYzZ8bW8ooE+kK5iOqarIhRTdqHaiTBkbHlE2Mf2RvEUtc38BlF/2RvSrgBje/GNv5NTLDCjiXMDC4NxzjuGGFChQoAFChQoAFChQoAFHkewoAM72jK/xs5uGfyAh/ZlVgn0062TAyJp/Zw26NvEEeUT94t36gl3pwhZ3Fr8FtmbccwIrqURSVPldYsLTGvckshwvb+FjpyEBNqjUI4mygwsRcRE2LVmbIlubEsovbS4yJ9InQFATtLZjspCZ3Fs/1rAhNjTsanAFCm+K9zmLHI8xFtvHghPbjdlVmklQD2VstmDipUOVmEo1hmpsVKj4SL28ILSqGWvuooPOwv5w8TCvD0JKTbsG7YoQR0gF2QG45rb5jXzjNtv7fQZFhaNRq9pyZY+9my0H77qo9THzZ7Upayqxlp5yTZDqHQowYLckNLLqSCQRprZl7zHJi5MtizcFvZE25vD0rgJZgL63tfK2msBamU0x2drMzG5JJ/WQsPCOKQQWppcXhFJUjmyZHJ2xzZrOigEYgNM+sOzPWNs9kVYWlTl+EFCAciCykHwsojH5QjUPY/N+8ni/+mh8mP5+sbIWLNQjibNCgsxsACSToABckx2Yz72v7yiVTCmRvvJ/vAW6soEYsX4tB4wrHKRvBt41tc83WShwSgdMK6eZu38UT6aVkDzitbMtZRwi0UZuvdpE2KxudT3vlAupobaRZmlcfOItRS5XjLFK0swrlBGh2u6nI/lDdRSXvDFLsya5+7Rm/CrH5CGtBRf8AYW9ttWHjoYu1DtRJoyIvy/KM12BuuynFOTMZiWScVralVN/CLVTtNVLhZaAZXYMCeXD1ibypdFYwZbIUAaHa0wEiYMWdiVztlfUQakz1bQ30vzFxfMcIpHIpGuNDkKFChxRQoUKABQoUKABRQa6d0VY5a+EzCrA6YXJHyN4u9ZUYFLfrQn6Rke0N4/tLzjxSaU8Aq4cu6Dtiy6Dq78ps0NIeW83C1lEsywyj97GwyyGY5xCqvbdYXSlUf+WoCkeCI3zjO9ruS7XNyTck6mAdXLveGoxM1Ie2yec+ipx3Ga3qcIhj/wDstXNbBJWRi5AEnx67WHfGRTafsi87k7GCSjM4ueXwrl6mFk6HSssDbf2tNa5qejU6qglgeapiH80eTNl1MzObVzifxzT6M9vSCEhbRLifNg4lSqN1Qv8AqTCe9R/SBFH3j2a0uYMWJgc1JJPHMZ+Ea5PEUXf+qCSkFgSz8dQACTaBSdhSop1Og4QapshAeUb8YK07RdE5E9DF69k1Zauw39+W47yLOPRWjPTNgju/t77JUy55FxKYsw5rhIb/AGloJLRkez6TqKhZaM7nCqgsxOgAzJJj5r3l28ausmziTZ26oPwoMlGemQBtzjT/AG4baaXs+WssnDUTVVmGhQS3mWy5lV7wGHGMJkVWcTKFqoZtrRY9m1EU2iqb2g3RVFrQrMaLjKmAiHHW45n1gRR1uUGtnTNW5DI9v/MRnLirY0I26RxJ2AzXLKcN8xcA27Sch9bZQRkzcVll4ZUpQRjscbG3wqRpkLG2vfBDZNHNmU0x5rE4zeWvESwcr/iILdgIgdtitYqMYBAFrfGhsbENqNO7szy53Ny7OlY1Ho7ppctOlQks4NzjOIsCLKb8Rf53gVS1tsQW4JOQDNYNxXCeOXc3ybr59jJmqbjQm1jbMC9tLjIjujyskDpcQOToSe0re/mM+8iCgsKbJ2mcTLfBYrYoSUt2C5tcW5jsziz7PrCZljYNa6ldHXkRzGuXO4ta0Z7NXopwYZqw0ztY/wBjbswjti1bBbFdCLFdLc9bqOGo0yzMby4mNWXGRVhiV0Yagw/FM3s2gZISepH7LDO7EZrhHO19eRiZsDfBZwGIAZcGUt4gR2Qnas53p0WeFHKuCLjMGPYoB7ChQoAKr7RtqiRSof8A1JoljxlzH/8AzjKZ9SMfSAdbjY+9yv3Rr+/EhHpsMxcQZwBzU4HswPMZ+cZRV0HRJnmb2Hb2wqyLlx8mShrkVyrYnM6mBk/jE2vNiYFz5uR7oqIkNzcs7XtmRe1xxF+HfFr2d7QpOQeS8sDLKzAcOFj6RTGmGJOzaR502XKlLieY6oq82Y5X5Aak8ACeEJKKl2UWjXtmzVnIryziVswQDn4ag9kEBQzDpLc/wt+UXLdPYQo6OTT3xGWtma1gzEksbcBcmDETUDbMym7EnnSTM/lP1jKfaJTTftXRTFwdGosD7x6S3W7jYAdxj6iMfO3tjrXn7QchiVkgSkA0GHNzbS5cm/4RyjUqYGf01OyHhaCcmeNBn8oHvJ4vl+uUOpNPDIesVQjQRxQxUPkQDa9xflcWhk1FhEXEZjhV43ueQ4mNsWi6b9+0CdtCnl05lqglsswYb54ZbywM+xyYo1O+cGqo3w4M8H0ytDe0tl4uuuV7HzzhRrHaBoPUukU2RVlHs3nwiw7P2gDCMYsNPNtFy3VpxNsDoWz7QMz8ookmcLDONA3QlNMljoiAZdy2hDE5gfunUg8CI5PUK41+SuHUi+M1hlFR2/K65bg6kfxDMfIeZg3N2qquJbMFdgDY+ovEHaq3BGXPsFrmOactHWolR6ReiZCOqbHuxEj/AGkjvtClEmWG0aW97dwzPjl5iHuh6zjS6kjsIBv6i8M7NmXDjIkG688LDEBfkGsPGMUxXGiROkEix0VreZy8yD/PBbZU0WQkdYKyfyEj6RCK9R+61+7MH0PlDNPWWZ+x1mD8LKoP1hORlC9o1cDTpc5dKL9pwP8AT5xSqPaJVrrlyidv9W3lgf8AcB7rIV/+3pFYoqvhHpen+w48i2adsvfdlS17H8RHyjyKGkyFF+JK2fSUKFCjSgC3yX/Dj/yD+l4zLbhwnEdAhI79PrGpb1r/AIZuwqfW31jLd5VvK8beoP0jjus/+FqvF/pRaw3IvxzgXUy9bdxgltRrOOy0QqvKYeRsfSO0hQMV42D2G7ohi1c9jhLS5I4q2jv32OEfifnGPzhgY8sz4R9Vbk7GFLQU8mwBWUpa3F2GJ2PaWJMYaGwI9hQoAGqmfgRmOWFSfIE/SPlveDaBd2Y6sSx72JJ9TGq+1feQhxIlTXUKpxhGIBLcGsbOLWyPOMar0DHNm8ABGADGmc4elknhbtjyyjJV88zHMwF+qt8tTw7oYwjzqi5y04fnBrYFHYFjqwHlA6RSZxZKSXZfCBMV9HmzJQBYHmT5mCdPstpzS5UsXZiEUHIXPbw4xDkyutl+jf5xo+5e6MyTNSon2XCLoguWxMpW7XFlIBOQvnytaJTmo9jxg5dA+l9hrTbfaZ6otrlZa3e/IO3VGfHCYJbZ9llIJfQyAsp5Y6s0ktNdiR79iMSaix0ytzi+/aDY34enOKn/ANRxT2OZJNlHDLIX7MhE5TZWMDP6z2XVitZZsqYcrLd0xX/eNwDF19nEp6akmmaAH6UrhuDYooBFwSDmeBiBvxvDMX7iRkf9WaDYrp1EI91ubcNBzHm5NCsuRMVprdaZeULnCGwdYWOpY5kdgiM8tovjw7TLA1GZ8zFis4zB5HUd4vw4iO6tZl7PLAYcVIwnttraH9mjAGe4JyyGg/vCrNqXjmtNHVxbegMZdmBOouCOY495GsAEn9HOK8iQD2XuvzMGq2p63r5ZH5/OKvtupBYMOOR8PrxiKW6MnGg/QVV5QvwxKT2yyVI/lga1TqL6Lh8LEr9fSI1BVfeTBfiHHLrL1v12GI+LMk/srfyN/rFFG2RegDvVXYgw5MAO0hbn5mAtFNjna9UGsBxYt/Np6Eecc0Yj1YLiqOGTth2VNyjyGpCm0KKWIfUkKFCgGBW863ppncP6hGb1dC02VMt8C4z3BgCfXyvGnbeW9NN/AfSxiqblywZ0wEXBlkEcwSI4cq/nidEP65GH7dFiewxEr/f8F/pEWrfnY6pXzpKC0tZgsOSYUcj1I8Iqda2J2PM/2+kdyOcmbv7NWoraaU9sLzpYa+hXECyk9qgjxj6qvHyHMNipFwRYggkEEG4IIzBBzvH0R7Ld8/t9LaY16iTZZuViwN8EzS3WCnIaEGBgXWBG9G21pad5hNmIKy+ZcqbeVr+EFmNoxnfja71tVglBnA6stFvnn7xHC5OZOgtGNgUjbNeXYliSTqTqSeJivzzeLdU7otLu1dOSnHBARMnN3BLqveT4DjUa+pRZh6MEpwvr+RgT+AJlDso2DuMj7o59vdHVXhWwUWj2t3h6XALgYRYAXy4cQLmwBy5xxLF8znGfsDyhprtBqTSs7hEUszZADWC27e5k6cVbCUQi4Y2zHYup79I03d7dOXIzRLuRYudT+XhHPk9Qouo7ZaGFy3LSA+6G5YkATJoDTLZckv8As9vb5RYqusVLXJ1yCi7HjkB84NimQWDZmHFkqNB+u+OZRk5cntl3KKjxRX5UybMP+WQvDFl84ZlbuuHvdQNf1aLMwWGpl9VYdxF4o78iqjONo7hVZJCNKmqcyxYqwOLFYqQQ3fxtEvZ+w5kmnmJMCglrqpAKmyjMEfFfjrlFlrdsTZV+lknAMy8u7Za3Cjr37LecNtXSp0sOjCZLI4G+VsyD2AxFwXg6oyktlXoKrowysza3sTe3cTnbxhTKvFmDAzb9KyPeU15bZi/LsP5wGTaz6WMSpnT+Sw1Rv4A+Zyt84qW1JmEqObHxsLH9dkGxWME62XAa3uchrAOevSz1AGQ6oHYLlz84aC3ZHIyVKe0x7cFX0Uj6+sMbRnYZTm9rgAHttb6xzSviaYeZA8yR8hEHfSYUkqoyxNbyBb6esWxK5I48rpFRxYmyNxc2PZew9AIK0ku1ogUknOC8hI9I4iZL0hR6sKMoU+n4UKFGjkXaaXkzB+439Jir7lJadM/AP6ot1Qt0Yfun5GKtucv3sz8C/Mxx5V/NAvD7JGee0+rltVTWQANYISD7xXViOB+G3Je2M5mJF69odOBX1AGmO/8AMqsfVjFQqpcdaIA6p90HwjUvYNtGVK+2dI6JnJIxEC4HSXtfWxPrFPl7pTBKDTlK4rlVORtwJPC4zhmdQMlwowjs5RvZlm4bxe0ailKy9IHNiOqeYtqPnGUbS9phQMlGolob3Nrk3BFyzZmKfUyGvneGBIheN9m2e120Zk5sTsWJ49+cQmpiYJS6Psi7+zjceXVs7zs5cshcAuMTmzdY8gpGXHFyyOTkoKzYxcnRR9h7lVdZ/kSWK5ddurLzvox97T4b24xsG6vssSQqmd99MFjcjqA20CDXva/hGgJIVRYAADQDQeHCE1QI4MmaU9dI64Y1HfbPKagAtEqZNCDlEGdtNVGsVvaO8bMxSUOkf9kcAeLHgPyicaWkUab2yXt7eIShcnjYWzJPIDjFYqvaPPWWT0TZHmt7E2ueXrBmVsDEcU04nt/COeEfXWBm0tihTYiwe6nubQ+dj4RdY/LEeTwiv1e/9S5scQyBFsNrZjU58I73Z3oZqyUk5mEqa2BiXYEEqcBGA5EzMC/xRFrqEAyRbMo4YcbK5UeoIgU5wETFsShDLyuhxDwxD0jZRjHZSEpS0bLXpUS52G3SSSMtBMRvkw018zDErZslMbSVaU7Ak3uRjJvmt7EX+Zzg9VkOqvzUEcswD9YEz3iM/pbNjJtIEVO1Sihp0mWwYFWCEg56a5fXIZmKOZIxXAz+XnFh3lrM0XvP0HzMD5dOGzifJyWzqikkQ5im2I8PdHzPhpDezKYLdiM2BAPJRm5+Qv8A3idMp2HaPWH6Jks7P8K4VW+ZGZwgdvE9sMiM7A2ztnFcIYZ5u45AZqD25jL96KrvxX4p6oNEvf8AESQfIADxMXfZ91chzd5jYzlYHDoo5cDbu5GMt2mx+0TQ3vCY/o7ZevrHT6eO2zhzPwSqOCkqAlPOglImx2o5mEFMew0jwoBT6khQrwzOqlXUwDjjDKKruxMwTJmIEArkSDY2bOx4xI2nvjKlg9YXHAG58oz7eDfOdOBVeot8re9bkTEJw5SUvgZZKTXyMe1KokPUGZKJJsFmaYSy6Ecb2Nj3DtiobNnAMWIxMoumlsXC44x3XNiU31v6QJsymLUTsuVJvR0qqkywYK6N3mxVrk3tcWj1wsyY9tCot3AWPqIoc+YwN9Dz7/0PKDWxtuZ3Otsx35H5QUZQ9VUQI8YGzKSxg/kyseAOXjEKdLgBEWjp8ZVRa7MFF9LsQBfzjb9i0MuikLJlm9rlm4s5945d3lGJJUCUyudEZWPcpDfSNY2ptZJQBxA3FxmDlz9Y4fVykqSO/wBLFOwzM2n2wPqdrWGsVSr3mAF7gDvEHt3t3mqEE6fiVcRwyytsQU2u+LPCTwtnbWxtHFHHOTOyTjBWwRX19RMmy5Sy5iia1ukaXM6NVsSWvlcWGWeZIi07G2WkpbINdWNsTn9pjbU+XcMoOmVlr4E3H9ojTOroMo74Y1FHDLI5Dcsde0VneZJjTCq4SDkBiAY+Bixh87wOmUn+I6S19B4ty8A3nFExCv7S2e6zQJSFp2FUaYwbAPeJwqDYZsc9TETebc7o5Rmq7Na2IME7L2KgWGXG8XqfJcscNrfWAm+NaFlClDBp0wWA77XY55AAjvhXsaMqYe3Wrem2dTMc26FA34kAQ+ohiqOdo49n1M0ul6BwA0tjmMgVc4gbcDfEPCJO0BZo5sq0Wg90Z/vI46cXvYLwHaYdoUutxmOyJe2JIaYRzH1MM7vPgcyz3juOUPDEpQTHlmcZNDtrxHqKUHPQ9kFplCL5Gwh2RSgcL9v60hPZnZvvxor06ifK6tkQQQpyIz8YqG825VROmNUS0tiALKSQ5ZRY4VtxAHLTtjXFQ9sczpAtHTijw8nJlnz8Hzak4g2IseI4g3gnS1MEfaFu59nnmYtzLnMzXPwuTcrfTPMjuPKKzKnWjr7OZlnlzMo8gfT1eUKNow+itob3udFC8rkk+Qy9YqG1duzZhIZ2ty0Hp+cQ6qvJECZs2EoQeada/brEOfNjh5kMs0aaNztLdsMNLh544MaAzUUQZTAGejIwPZ6RZlaHqfdqbWsEkIWYZE5hF7XfRRn/AMwdGrYM2Rtg4QDzwn6QWY9UW1JMW/YPsQlSiHq5xm6EypYKJfk0y+MjT3cGkaJQUkqSLSpaS15IAPUZnxMK5IZQMap9x6qoW6Siqn4pnUU92LrEdoBgtsj2PVDAJNrSqLoJaXCj9lWmWJ8rRrYeOukibdlFoqm7Hs8kUOJmY1DsRZ5yoSgHBBay56kZnLlFkebHTvEOb4iFYx2x4w23WyiO8/n+vCOZm0QnLLjw/wCYw08ZCO6PVGnG5J7hkPl8zAlphclixbXCNFUdg59pz7Y7NYWxCUgYIOqWawYgHQWN8zr2eMABKqqxLUObWxBVB4sTbxtme4QIq9jyXdZpv0gNy982Omd+FtOWkR9kFKh1mTh/iJYwnM2Av8Ck9UdnMZ3g2+GZMEq4NyAedtT6Axj0agrs9QsnEPiz8ALDwgPVTyzQW2nPsLDl6QCJjiySt0dWNA2spsTk8bQErJZlzFmD4Tn3Xzg1iBmMOMRq6mJBEdmL+tHPk+9hD7YuENz4Qpu01TleKtUNMLS0Sw6ubEXsMRGQ55amDdFsnCuRz1zF/PjCzyxjpjLE2rJrVbZEjLs0845NYeIhsPNQ54G/CCp8Tc38oZbaqH/MPRH961vBhl52jY5Iy8iyxSQB9pdKj0LMdQ6MDbMG4X5GMZZbGNn9oMkPs9yrBgrS26puD1wOHeYy56VXXkecdUOjnl2QJM3LWFDM1CpsT/eFFBaNRauxCIzvA7Zm0Eccb8jE5jGUTOXMNFo9Yw7RbPmTnCSZbTHOiqLm3M8AO02HbGmkcmJux9izquZ0chC7D3uCpfTG2i/q14v+7HsnsRMrSCBYiSpOuv3ji1/wi4PEnSNBQJKXDLUKo0CgAeQhHJIZRbKFsX2TS5ZD1UzpbWPRoLSzlozHrML8rRclwIoSWqoq2AVAFUAaAAZAR7On3iI82JuTZRIkh7x4ohmWYdDwow5Hl45doa6aMYHb3iJMmsNBfshTKw30y+vZDS1SnIXB5frWMNGnCuTlnwuflA+bJaWcvGJ89cUMdJbJsxz4iABmRVociMJ9PKHZiEZ+RERaqkBzHnERKt5ZzNxGmjO0VIfpJfvjUftc/G3yh/duo6WpR1uBhdu3IYLebR5VzVcXEc7nyvvpz5+6qnkWJJv32URLI6RWC2WWum3JgeW1iVVPrEDFHns60ivbVn4SWBzDRHm7yrdUALTG4DgM+sx4C4gLt3an38yULklshyy1PIQW3X2HhALZm+p1ju58IL5IKHOTvoM7H2fqz5sxuT8gOQGgHZBZjaPQLCIk+ojib8s6a+DyomxSt6a0lSoOZuL8u2/C0Hto1thGS7ybVNRNKqTgW47yDrblyi/psfOV/BLNPhH9nVXtRRLMmQCATZ2yAYC2QA1BNrk8u2O6HSIlJs49kFqentHrJUeVJnjUgOoEeRMCwoahLAdFUPLYgriA87RZaeqV1uDlAGuXB11yKgkeHDuMbH7Nd0Kd5KVboGabojAFJZXrYgDqxNszpCt0MlYN3c9mk+owTJxEmSwxc5rDIiyaKCL5k8PdN40zZuyJVImGnkoosASAMb4RYF21drDU8oKTDYRBaYYm2USPP+o4jbMHlDLzuBiPVDjxjqmnFuqYnYxxNmZ2hhnh6YMyO+3ZEQRgIlSZkPsIYkRIdco00jPWhdTHvSA3IBYdmsdVsoKugJOWfCBk1ylipsYyjSV9oBOYseA5RHm0l8xrHZXGpOhXiOPfA0V7KbXgAkiZwMeu3OHJwDJitYj1iKrXjQOG6umnKI1QQRf9CJDmIc44TlAANnnCctIL7q5SWb9tyfKyfNTAXabWBghu3MP2de9//kaOX1OonRhVsLVM2GFMcznjiWY4kddFS/6UDVzWI1YH/aIt9BJwjKBayh057QD6GC4NodyuhmqOqiZAOvrgsTq6eQsZLvptyZ0nRAlRhuSNTfh2DKGxYnllQk5rHG2Leve3pT0clja5xMPi7AeWsBqGkiJTSgYP00sAR68IKKpHlZJubtjkiXlDuMCPGyjljlFaItnrFoUMEQoDD//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sp>
        <p:nvSpPr>
          <p:cNvPr id="4100" name="AutoShape 4" descr="data:image/jpeg;base64,/9j/4AAQSkZJRgABAQAAAQABAAD/2wCEAAkGBhQSERUUEhQWFRUVFhgYFxcXFxQcFRcXFhQVFBcYGBUXHCYeFxkkGRUVHy8gIycpLSwsFh4xNTAqNSYrLCkBCQoKDgwOFw8PGiwcHB0pKSkpLCksLCkpLCkpKSkpLCkpLCkpLCkpKSkpKSkpLCkpKSkpKSwpLCwpKSwpKSkpLP/AABEIAM0A9QMBIgACEQEDEQH/xAAcAAABBQEBAQAAAAAAAAAAAAAFAAMEBgcCAQj/xABFEAACAAQDBAcFBQYFAwUBAAABAgADBBESITEFBkFREyJhcYGRoQcyQrHBFCNy0fBSYoKSsuEkM0Oi8RVjc1ODs8LDF//EABkBAAMBAQEAAAAAAAAAAAAAAAACAwEEBf/EACcRAAICAgIBAwQDAQAAAAAAAAABAhEDIRIxQQQTUSIyYXEjM4Gx/9oADAMBAAIRAxEAPwDX9rSC8iYo1KNbvtcesYjtKiwnIamN5MZBv7JMma0ork/XDDIst9PAixHZGqhJIoO0JqlcIPHMjj2ZcIgJJvkPlBgKo0l+ZiTJlFh7oUWhyfRU9p0eAA37SIYpqgqeanUfWD1ZT4gQcxFWmyHlNbUcIxjR2HLAi44xwUgbTbWAyItBKXODDKAKGyCLGPZswMpNuGYjpxaGmzEAD2ynBlk2tdjl3ZQ1V3JyNhD1KuGUo4m58yY4mRoeQdOmEcbw3YtbO1xcC/zhVL52HGH6OXCjntI7Kc/GDcnM2Ns/dJENhAFzF4k0VKZpCoCWJsABck8gB+so3oFsvnsq2c7bQE0XCJImBz8OJmlhFP7x6xHYjRskVrcDYb0tGqTVwzGYuwyuLgAA242WLLCDChQoUAChQoUAChQoUAChQoUAChQoUAChQoUAChQoUACgTvDsBKqWFbIqbq1hlzHcfygtCgAwvb9GlJPaTM94WN79UhswR2QHqJmL41C8r2ixbyTpdTtKYJpsEZ1H/tki1+XVJgftnZEmS9guInOx90eHGHVkJJIBfZ2YMylSq2ubtxIA4WOsR6jZodTiIB58oITbnIZLyGg8IYSnZ2CIpZmNgFFyTa9uWkM9GL8FPqRhJDocjbEBl5xxJlg+4/hofKNZo9359LKf7RJDSmtil4lLdayNbIhWwnI31W14qD+ziqLWlU7z0yKTUVVV1IBVuswwGxzX4SCOF4jGak2l4OzJhcIRn4f/AH4AsiYwybPt4x7NNotlL7H9pOLhUldk2ct/JA/zgDvVuxOoJ6yp7qzGWszqElQGZ0tcgaFDw4iKnMD2rLZZmwhl6s2jom/ui/yiOZBYgenCMNOqanJzP94nyUtpD0qih4ygNCBG0ZY5S55GL77HdmE1jzh7kuWQSQcnfIAHS9g1+wjnGerLIN738Y+i9xaeWuz6YykCB5SOwAAJdkBctbV8V7nnCseIej2FChRhQoUcTZwVSzEADMk6CADuFECXtuU2jXHPh5xOVr6QAewoUKABQoUKABQoUKABQoUKABQoUKABQoUeQAYpQ7AMyqYzLGYS8zCc87ljftJNrRXN8dtzEwCUgLLLBmEg2S5suXAZGNDr5PQ18wyzmZmLzAdhn+8RAoblS62vqVclCVUymBNiuZIwjUgPL17Y1Ev2BtwTIqZTTKix6JS00NkBYElrcR+RjRdz5MlpRqlSyOWEpbAFEU4MgAMJYriN8xe3CK1sj2HGQcQq2xFSpwSpYUqSpsRMxg5qNRwi8bG2SaWnWTcthZyC4UE43Z/hAGRa2Qhcz+lUVwxSk7Ha6llz0dWAYEYWXsI0t3RUdgVUykf7NMuVDMVmC5Uh3Yri4C5xkjm2gBEWutJT7xBmBZly6wHw3OhzNj/eK9OKT2GMHGCHUEWZSDfgbMLjMXIjj5V0epjf0uMtxZcqOcHHC41/Puiie2rdFqikFRKQGbTEs3NpGEl17bEBrdhi2bPnS5ZDu3Wa6KufAXNuZ6sRNo7VeaHlsoWW6lWU6lWBU3N8rg8I6vcpKzz/AGbk1E+aaapVhlkbafXuglsilBDM3OwjWRuvQoglLSSmW/FcRvpfG12J7SYYqtyKNM1llByDzMP9WXcLCM99eTX6aXhmfmYBpEdpamCu2aGXT53JTjnmBzHO3I6wHq6lJc0ymYBh5Z6frtisJqStEMmKWN0xyn2dci18++Pojcuj6Kgpk/7Sk97jGR/ujAqOZhNxG8bjV3S0Mo3zUYD/AA5D0wwMIh+FChRgx5GT+0beh5lQ9PLYiVKsDbR2sGJPcTbvUxdN/N4/slMxRws58pfPUBj4KT42jIqSkZhdrnjnqc9SYxsxkih2ow+M+Z87cYum729BWymYzZ8bW8ooE+kK5iOqarIhRTdqHaiTBkbHlE2Mf2RvEUtc38BlF/2RvSrgBje/GNv5NTLDCjiXMDC4NxzjuGGFChQoAFChQoAFChQoAFHkewoAM72jK/xs5uGfyAh/ZlVgn0062TAyJp/Zw26NvEEeUT94t36gl3pwhZ3Fr8FtmbccwIrqURSVPldYsLTGvckshwvb+FjpyEBNqjUI4mygwsRcRE2LVmbIlubEsovbS4yJ9InQFATtLZjspCZ3Fs/1rAhNjTsanAFCm+K9zmLHI8xFtvHghPbjdlVmklQD2VstmDipUOVmEo1hmpsVKj4SL28ILSqGWvuooPOwv5w8TCvD0JKTbsG7YoQR0gF2QG45rb5jXzjNtv7fQZFhaNRq9pyZY+9my0H77qo9THzZ7Upayqxlp5yTZDqHQowYLckNLLqSCQRprZl7zHJi5MtizcFvZE25vD0rgJZgL63tfK2msBamU0x2drMzG5JJ/WQsPCOKQQWppcXhFJUjmyZHJ2xzZrOigEYgNM+sOzPWNs9kVYWlTl+EFCAciCykHwsojH5QjUPY/N+8ni/+mh8mP5+sbIWLNQjibNCgsxsACSToABckx2Yz72v7yiVTCmRvvJ/vAW6soEYsX4tB4wrHKRvBt41tc83WShwSgdMK6eZu38UT6aVkDzitbMtZRwi0UZuvdpE2KxudT3vlAupobaRZmlcfOItRS5XjLFK0swrlBGh2u6nI/lDdRSXvDFLsya5+7Rm/CrH5CGtBRf8AYW9ttWHjoYu1DtRJoyIvy/KM12BuuynFOTMZiWScVralVN/CLVTtNVLhZaAZXYMCeXD1ibypdFYwZbIUAaHa0wEiYMWdiVztlfUQakz1bQ30vzFxfMcIpHIpGuNDkKFChxRQoUKABQoUKABRQa6d0VY5a+EzCrA6YXJHyN4u9ZUYFLfrQn6Rke0N4/tLzjxSaU8Aq4cu6Dtiy6Dq78ps0NIeW83C1lEsywyj97GwyyGY5xCqvbdYXSlUf+WoCkeCI3zjO9ruS7XNyTck6mAdXLveGoxM1Ie2yec+ipx3Ga3qcIhj/wDstXNbBJWRi5AEnx67WHfGRTafsi87k7GCSjM4ueXwrl6mFk6HSssDbf2tNa5qejU6qglgeapiH80eTNl1MzObVzifxzT6M9vSCEhbRLifNg4lSqN1Qv8AqTCe9R/SBFH3j2a0uYMWJgc1JJPHMZ+Ea5PEUXf+qCSkFgSz8dQACTaBSdhSop1Og4QapshAeUb8YK07RdE5E9DF69k1Zauw39+W47yLOPRWjPTNgju/t77JUy55FxKYsw5rhIb/AGloJLRkez6TqKhZaM7nCqgsxOgAzJJj5r3l28ausmziTZ26oPwoMlGemQBtzjT/AG4baaXs+WssnDUTVVmGhQS3mWy5lV7wGHGMJkVWcTKFqoZtrRY9m1EU2iqb2g3RVFrQrMaLjKmAiHHW45n1gRR1uUGtnTNW5DI9v/MRnLirY0I26RxJ2AzXLKcN8xcA27Sch9bZQRkzcVll4ZUpQRjscbG3wqRpkLG2vfBDZNHNmU0x5rE4zeWvESwcr/iILdgIgdtitYqMYBAFrfGhsbENqNO7szy53Ny7OlY1Ho7ppctOlQks4NzjOIsCLKb8Rf53gVS1tsQW4JOQDNYNxXCeOXc3ybr59jJmqbjQm1jbMC9tLjIjujyskDpcQOToSe0re/mM+8iCgsKbJ2mcTLfBYrYoSUt2C5tcW5jsziz7PrCZljYNa6ldHXkRzGuXO4ta0Z7NXopwYZqw0ztY/wBjbswjti1bBbFdCLFdLc9bqOGo0yzMby4mNWXGRVhiV0Yagw/FM3s2gZISepH7LDO7EZrhHO19eRiZsDfBZwGIAZcGUt4gR2Qnas53p0WeFHKuCLjMGPYoB7ChQoAKr7RtqiRSof8A1JoljxlzH/8AzjKZ9SMfSAdbjY+9yv3Rr+/EhHpsMxcQZwBzU4HswPMZ+cZRV0HRJnmb2Hb2wqyLlx8mShrkVyrYnM6mBk/jE2vNiYFz5uR7oqIkNzcs7XtmRe1xxF+HfFr2d7QpOQeS8sDLKzAcOFj6RTGmGJOzaR502XKlLieY6oq82Y5X5Aak8ACeEJKKl2UWjXtmzVnIryziVswQDn4ag9kEBQzDpLc/wt+UXLdPYQo6OTT3xGWtma1gzEksbcBcmDETUDbMym7EnnSTM/lP1jKfaJTTftXRTFwdGosD7x6S3W7jYAdxj6iMfO3tjrXn7QchiVkgSkA0GHNzbS5cm/4RyjUqYGf01OyHhaCcmeNBn8oHvJ4vl+uUOpNPDIesVQjQRxQxUPkQDa9xflcWhk1FhEXEZjhV43ueQ4mNsWi6b9+0CdtCnl05lqglsswYb54ZbywM+xyYo1O+cGqo3w4M8H0ytDe0tl4uuuV7HzzhRrHaBoPUukU2RVlHs3nwiw7P2gDCMYsNPNtFy3VpxNsDoWz7QMz8ookmcLDONA3QlNMljoiAZdy2hDE5gfunUg8CI5PUK41+SuHUi+M1hlFR2/K65bg6kfxDMfIeZg3N2qquJbMFdgDY+ovEHaq3BGXPsFrmOactHWolR6ReiZCOqbHuxEj/AGkjvtClEmWG0aW97dwzPjl5iHuh6zjS6kjsIBv6i8M7NmXDjIkG688LDEBfkGsPGMUxXGiROkEix0VreZy8yD/PBbZU0WQkdYKyfyEj6RCK9R+61+7MH0PlDNPWWZ+x1mD8LKoP1hORlC9o1cDTpc5dKL9pwP8AT5xSqPaJVrrlyidv9W3lgf8AcB7rIV/+3pFYoqvhHpen+w48i2adsvfdlS17H8RHyjyKGkyFF+JK2fSUKFCjSgC3yX/Dj/yD+l4zLbhwnEdAhI79PrGpb1r/AIZuwqfW31jLd5VvK8beoP0jjus/+FqvF/pRaw3IvxzgXUy9bdxgltRrOOy0QqvKYeRsfSO0hQMV42D2G7ohi1c9jhLS5I4q2jv32OEfifnGPzhgY8sz4R9Vbk7GFLQU8mwBWUpa3F2GJ2PaWJMYaGwI9hQoAGqmfgRmOWFSfIE/SPlveDaBd2Y6sSx72JJ9TGq+1feQhxIlTXUKpxhGIBLcGsbOLWyPOMar0DHNm8ABGADGmc4elknhbtjyyjJV88zHMwF+qt8tTw7oYwjzqi5y04fnBrYFHYFjqwHlA6RSZxZKSXZfCBMV9HmzJQBYHmT5mCdPstpzS5UsXZiEUHIXPbw4xDkyutl+jf5xo+5e6MyTNSon2XCLoguWxMpW7XFlIBOQvnytaJTmo9jxg5dA+l9hrTbfaZ6otrlZa3e/IO3VGfHCYJbZ9llIJfQyAsp5Y6s0ktNdiR79iMSaix0ytzi+/aDY34enOKn/ANRxT2OZJNlHDLIX7MhE5TZWMDP6z2XVitZZsqYcrLd0xX/eNwDF19nEp6akmmaAH6UrhuDYooBFwSDmeBiBvxvDMX7iRkf9WaDYrp1EI91ubcNBzHm5NCsuRMVprdaZeULnCGwdYWOpY5kdgiM8tovjw7TLA1GZ8zFis4zB5HUd4vw4iO6tZl7PLAYcVIwnttraH9mjAGe4JyyGg/vCrNqXjmtNHVxbegMZdmBOouCOY495GsAEn9HOK8iQD2XuvzMGq2p63r5ZH5/OKvtupBYMOOR8PrxiKW6MnGg/QVV5QvwxKT2yyVI/lga1TqL6Lh8LEr9fSI1BVfeTBfiHHLrL1v12GI+LMk/srfyN/rFFG2RegDvVXYgw5MAO0hbn5mAtFNjna9UGsBxYt/Np6Eecc0Yj1YLiqOGTth2VNyjyGpCm0KKWIfUkKFCgGBW863ppncP6hGb1dC02VMt8C4z3BgCfXyvGnbeW9NN/AfSxiqblywZ0wEXBlkEcwSI4cq/nidEP65GH7dFiewxEr/f8F/pEWrfnY6pXzpKC0tZgsOSYUcj1I8Iqda2J2PM/2+kdyOcmbv7NWoraaU9sLzpYa+hXECyk9qgjxj6qvHyHMNipFwRYggkEEG4IIzBBzvH0R7Ld8/t9LaY16iTZZuViwN8EzS3WCnIaEGBgXWBG9G21pad5hNmIKy+ZcqbeVr+EFmNoxnfja71tVglBnA6stFvnn7xHC5OZOgtGNgUjbNeXYliSTqTqSeJivzzeLdU7otLu1dOSnHBARMnN3BLqveT4DjUa+pRZh6MEpwvr+RgT+AJlDso2DuMj7o59vdHVXhWwUWj2t3h6XALgYRYAXy4cQLmwBy5xxLF8znGfsDyhprtBqTSs7hEUszZADWC27e5k6cVbCUQi4Y2zHYup79I03d7dOXIzRLuRYudT+XhHPk9Qouo7ZaGFy3LSA+6G5YkATJoDTLZckv8As9vb5RYqusVLXJ1yCi7HjkB84NimQWDZmHFkqNB+u+OZRk5cntl3KKjxRX5UybMP+WQvDFl84ZlbuuHvdQNf1aLMwWGpl9VYdxF4o78iqjONo7hVZJCNKmqcyxYqwOLFYqQQ3fxtEvZ+w5kmnmJMCglrqpAKmyjMEfFfjrlFlrdsTZV+lknAMy8u7Za3Cjr37LecNtXSp0sOjCZLI4G+VsyD2AxFwXg6oyktlXoKrowysza3sTe3cTnbxhTKvFmDAzb9KyPeU15bZi/LsP5wGTaz6WMSpnT+Sw1Rv4A+Zyt84qW1JmEqObHxsLH9dkGxWME62XAa3uchrAOevSz1AGQ6oHYLlz84aC3ZHIyVKe0x7cFX0Uj6+sMbRnYZTm9rgAHttb6xzSviaYeZA8yR8hEHfSYUkqoyxNbyBb6esWxK5I48rpFRxYmyNxc2PZew9AIK0ku1ogUknOC8hI9I4iZL0hR6sKMoU+n4UKFGjkXaaXkzB+439Jir7lJadM/AP6ot1Qt0Yfun5GKtucv3sz8C/Mxx5V/NAvD7JGee0+rltVTWQANYISD7xXViOB+G3Je2M5mJF69odOBX1AGmO/8AMqsfVjFQqpcdaIA6p90HwjUvYNtGVK+2dI6JnJIxEC4HSXtfWxPrFPl7pTBKDTlK4rlVORtwJPC4zhmdQMlwowjs5RvZlm4bxe0ailKy9IHNiOqeYtqPnGUbS9phQMlGolob3Nrk3BFyzZmKfUyGvneGBIheN9m2e120Zk5sTsWJ49+cQmpiYJS6Psi7+zjceXVs7zs5cshcAuMTmzdY8gpGXHFyyOTkoKzYxcnRR9h7lVdZ/kSWK5ddurLzvox97T4b24xsG6vssSQqmd99MFjcjqA20CDXva/hGgJIVRYAADQDQeHCE1QI4MmaU9dI64Y1HfbPKagAtEqZNCDlEGdtNVGsVvaO8bMxSUOkf9kcAeLHgPyicaWkUab2yXt7eIShcnjYWzJPIDjFYqvaPPWWT0TZHmt7E2ueXrBmVsDEcU04nt/COeEfXWBm0tihTYiwe6nubQ+dj4RdY/LEeTwiv1e/9S5scQyBFsNrZjU58I73Z3oZqyUk5mEqa2BiXYEEqcBGA5EzMC/xRFrqEAyRbMo4YcbK5UeoIgU5wETFsShDLyuhxDwxD0jZRjHZSEpS0bLXpUS52G3SSSMtBMRvkw018zDErZslMbSVaU7Ak3uRjJvmt7EX+Zzg9VkOqvzUEcswD9YEz3iM/pbNjJtIEVO1Sihp0mWwYFWCEg56a5fXIZmKOZIxXAz+XnFh3lrM0XvP0HzMD5dOGzifJyWzqikkQ5im2I8PdHzPhpDezKYLdiM2BAPJRm5+Qv8A3idMp2HaPWH6Jks7P8K4VW+ZGZwgdvE9sMiM7A2ztnFcIYZ5u45AZqD25jL96KrvxX4p6oNEvf8AESQfIADxMXfZ91chzd5jYzlYHDoo5cDbu5GMt2mx+0TQ3vCY/o7ZevrHT6eO2zhzPwSqOCkqAlPOglImx2o5mEFMew0jwoBT6khQrwzOqlXUwDjjDKKruxMwTJmIEArkSDY2bOx4xI2nvjKlg9YXHAG58oz7eDfOdOBVeot8re9bkTEJw5SUvgZZKTXyMe1KokPUGZKJJsFmaYSy6Ecb2Nj3DtiobNnAMWIxMoumlsXC44x3XNiU31v6QJsymLUTsuVJvR0qqkywYK6N3mxVrk3tcWj1wsyY9tCot3AWPqIoc+YwN9Dz7/0PKDWxtuZ3Otsx35H5QUZQ9VUQI8YGzKSxg/kyseAOXjEKdLgBEWjp8ZVRa7MFF9LsQBfzjb9i0MuikLJlm9rlm4s5945d3lGJJUCUyudEZWPcpDfSNY2ptZJQBxA3FxmDlz9Y4fVykqSO/wBLFOwzM2n2wPqdrWGsVSr3mAF7gDvEHt3t3mqEE6fiVcRwyytsQU2u+LPCTwtnbWxtHFHHOTOyTjBWwRX19RMmy5Sy5iia1ukaXM6NVsSWvlcWGWeZIi07G2WkpbINdWNsTn9pjbU+XcMoOmVlr4E3H9ojTOroMo74Y1FHDLI5Dcsde0VneZJjTCq4SDkBiAY+Bixh87wOmUn+I6S19B4ty8A3nFExCv7S2e6zQJSFp2FUaYwbAPeJwqDYZsc9TETebc7o5Rmq7Na2IME7L2KgWGXG8XqfJcscNrfWAm+NaFlClDBp0wWA77XY55AAjvhXsaMqYe3Wrem2dTMc26FA34kAQ+ohiqOdo49n1M0ul6BwA0tjmMgVc4gbcDfEPCJO0BZo5sq0Wg90Z/vI46cXvYLwHaYdoUutxmOyJe2JIaYRzH1MM7vPgcyz3juOUPDEpQTHlmcZNDtrxHqKUHPQ9kFplCL5Gwh2RSgcL9v60hPZnZvvxor06ifK6tkQQQpyIz8YqG825VROmNUS0tiALKSQ5ZRY4VtxAHLTtjXFQ9sczpAtHTijw8nJlnz8Hzak4g2IseI4g3gnS1MEfaFu59nnmYtzLnMzXPwuTcrfTPMjuPKKzKnWjr7OZlnlzMo8gfT1eUKNow+itob3udFC8rkk+Qy9YqG1duzZhIZ2ty0Hp+cQ6qvJECZs2EoQeada/brEOfNjh5kMs0aaNztLdsMNLh544MaAzUUQZTAGejIwPZ6RZlaHqfdqbWsEkIWYZE5hF7XfRRn/AMwdGrYM2Rtg4QDzwn6QWY9UW1JMW/YPsQlSiHq5xm6EypYKJfk0y+MjT3cGkaJQUkqSLSpaS15IAPUZnxMK5IZQMap9x6qoW6Siqn4pnUU92LrEdoBgtsj2PVDAJNrSqLoJaXCj9lWmWJ8rRrYeOukibdlFoqm7Hs8kUOJmY1DsRZ5yoSgHBBay56kZnLlFkebHTvEOb4iFYx2x4w23WyiO8/n+vCOZm0QnLLjw/wCYw08ZCO6PVGnG5J7hkPl8zAlphclixbXCNFUdg59pz7Y7NYWxCUgYIOqWawYgHQWN8zr2eMABKqqxLUObWxBVB4sTbxtme4QIq9jyXdZpv0gNy982Omd+FtOWkR9kFKh1mTh/iJYwnM2Av8Ck9UdnMZ3g2+GZMEq4NyAedtT6Axj0agrs9QsnEPiz8ALDwgPVTyzQW2nPsLDl6QCJjiySt0dWNA2spsTk8bQErJZlzFmD4Tn3Xzg1iBmMOMRq6mJBEdmL+tHPk+9hD7YuENz4Qpu01TleKtUNMLS0Sw6ubEXsMRGQ55amDdFsnCuRz1zF/PjCzyxjpjLE2rJrVbZEjLs0845NYeIhsPNQ54G/CCp8Tc38oZbaqH/MPRH961vBhl52jY5Iy8iyxSQB9pdKj0LMdQ6MDbMG4X5GMZZbGNn9oMkPs9yrBgrS26puD1wOHeYy56VXXkecdUOjnl2QJM3LWFDM1CpsT/eFFBaNRauxCIzvA7Zm0Eccb8jE5jGUTOXMNFo9Yw7RbPmTnCSZbTHOiqLm3M8AO02HbGmkcmJux9izquZ0chC7D3uCpfTG2i/q14v+7HsnsRMrSCBYiSpOuv3ji1/wi4PEnSNBQJKXDLUKo0CgAeQhHJIZRbKFsX2TS5ZD1UzpbWPRoLSzlozHrML8rRclwIoSWqoq2AVAFUAaAAZAR7On3iI82JuTZRIkh7x4ohmWYdDwow5Hl45doa6aMYHb3iJMmsNBfshTKw30y+vZDS1SnIXB5frWMNGnCuTlnwuflA+bJaWcvGJ89cUMdJbJsxz4iABmRVociMJ9PKHZiEZ+RERaqkBzHnERKt5ZzNxGmjO0VIfpJfvjUftc/G3yh/duo6WpR1uBhdu3IYLebR5VzVcXEc7nyvvpz5+6qnkWJJv32URLI6RWC2WWum3JgeW1iVVPrEDFHns60ivbVn4SWBzDRHm7yrdUALTG4DgM+sx4C4gLt3an38yULklshyy1PIQW3X2HhALZm+p1ju58IL5IKHOTvoM7H2fqz5sxuT8gOQGgHZBZjaPQLCIk+ojib8s6a+DyomxSt6a0lSoOZuL8u2/C0Hto1thGS7ybVNRNKqTgW47yDrblyi/psfOV/BLNPhH9nVXtRRLMmQCATZ2yAYC2QA1BNrk8u2O6HSIlJs49kFqentHrJUeVJnjUgOoEeRMCwoahLAdFUPLYgriA87RZaeqV1uDlAGuXB11yKgkeHDuMbH7Nd0Kd5KVboGabojAFJZXrYgDqxNszpCt0MlYN3c9mk+owTJxEmSwxc5rDIiyaKCL5k8PdN40zZuyJVImGnkoosASAMb4RYF21drDU8oKTDYRBaYYm2USPP+o4jbMHlDLzuBiPVDjxjqmnFuqYnYxxNmZ2hhnh6YMyO+3ZEQRgIlSZkPsIYkRIdco00jPWhdTHvSA3IBYdmsdVsoKugJOWfCBk1ylipsYyjSV9oBOYseA5RHm0l8xrHZXGpOhXiOPfA0V7KbXgAkiZwMeu3OHJwDJitYj1iKrXjQOG6umnKI1QQRf9CJDmIc44TlAANnnCctIL7q5SWb9tyfKyfNTAXabWBghu3MP2de9//kaOX1OonRhVsLVM2GFMcznjiWY4kddFS/6UDVzWI1YH/aIt9BJwjKBayh057QD6GC4NodyuhmqOqiZAOvrgsTq6eQsZLvptyZ0nRAlRhuSNTfh2DKGxYnllQk5rHG2Leve3pT0clja5xMPi7AeWsBqGkiJTSgYP00sAR68IKKpHlZJubtjkiXlDuMCPGyjljlFaItnrFoUMEQoDD//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pic>
        <p:nvPicPr>
          <p:cNvPr id="4102" name="Picture 6" descr="http://www.psychologue-clinicienne-villeurbanne.fr/_assets/AAA/YAD/LUR/D1P/08563591_PVI_0001_A664460_PS.jpg"/>
          <p:cNvPicPr>
            <a:picLocks noChangeAspect="1" noChangeArrowheads="1"/>
          </p:cNvPicPr>
          <p:nvPr/>
        </p:nvPicPr>
        <p:blipFill>
          <a:blip r:embed="rId2"/>
          <a:srcRect/>
          <a:stretch>
            <a:fillRect/>
          </a:stretch>
        </p:blipFill>
        <p:spPr bwMode="auto">
          <a:xfrm>
            <a:off x="5929322" y="5072074"/>
            <a:ext cx="2778962" cy="142876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642910" y="571480"/>
            <a:ext cx="8229600" cy="4525963"/>
          </a:xfrm>
        </p:spPr>
        <p:txBody>
          <a:bodyPr>
            <a:normAutofit/>
          </a:bodyPr>
          <a:lstStyle/>
          <a:p>
            <a:pPr algn="ctr">
              <a:buNone/>
            </a:pPr>
            <a:r>
              <a:rPr lang="fr-FR" sz="2000" dirty="0" smtClean="0">
                <a:effectLst>
                  <a:outerShdw blurRad="38100" dist="38100" dir="2700000" algn="tl">
                    <a:srgbClr val="000000">
                      <a:alpha val="43137"/>
                    </a:srgbClr>
                  </a:outerShdw>
                </a:effectLst>
                <a:latin typeface="Arial Narrow" pitchFamily="34" charset="0"/>
              </a:rPr>
              <a:t>Les symptômes :</a:t>
            </a:r>
          </a:p>
          <a:p>
            <a:pPr>
              <a:buNone/>
            </a:pPr>
            <a:r>
              <a:rPr lang="fr-FR" sz="1200" dirty="0" smtClean="0">
                <a:latin typeface="Arial Narrow" pitchFamily="34" charset="0"/>
              </a:rPr>
              <a:t>-</a:t>
            </a:r>
            <a:r>
              <a:rPr lang="fr-FR" sz="1600" dirty="0" smtClean="0">
                <a:latin typeface="Arial Narrow" pitchFamily="34" charset="0"/>
              </a:rPr>
              <a:t>Perte de contrôle sur </a:t>
            </a:r>
            <a:r>
              <a:rPr lang="fr-FR" sz="1600" dirty="0" smtClean="0">
                <a:latin typeface="Arial Narrow" pitchFamily="34" charset="0"/>
              </a:rPr>
              <a:t>l’alimentation: </a:t>
            </a:r>
            <a:r>
              <a:rPr lang="fr-FR" sz="1600" dirty="0" smtClean="0">
                <a:latin typeface="Arial Narrow" pitchFamily="34" charset="0"/>
              </a:rPr>
              <a:t>Ce </a:t>
            </a:r>
            <a:r>
              <a:rPr lang="fr-FR" sz="1600" dirty="0" smtClean="0">
                <a:latin typeface="Arial Narrow" pitchFamily="34" charset="0"/>
              </a:rPr>
              <a:t>trouble alimentaire est </a:t>
            </a:r>
            <a:r>
              <a:rPr lang="fr-FR" sz="1600" dirty="0" smtClean="0">
                <a:latin typeface="Arial Narrow" pitchFamily="34" charset="0"/>
              </a:rPr>
              <a:t>lié  </a:t>
            </a:r>
            <a:r>
              <a:rPr lang="fr-FR" sz="1600" dirty="0" smtClean="0">
                <a:latin typeface="Arial Narrow" pitchFamily="34" charset="0"/>
              </a:rPr>
              <a:t>à </a:t>
            </a:r>
            <a:r>
              <a:rPr lang="fr-FR" sz="1600" dirty="0" smtClean="0">
                <a:latin typeface="Arial Narrow" pitchFamily="34" charset="0"/>
              </a:rPr>
              <a:t>une</a:t>
            </a:r>
            <a:r>
              <a:rPr lang="fr-FR" sz="1600" b="1" dirty="0" smtClean="0">
                <a:latin typeface="Arial Narrow" pitchFamily="34" charset="0"/>
              </a:rPr>
              <a:t> </a:t>
            </a:r>
            <a:r>
              <a:rPr lang="fr-FR" sz="1600" dirty="0" smtClean="0">
                <a:latin typeface="Arial Narrow" pitchFamily="34" charset="0"/>
              </a:rPr>
              <a:t>perte de contrôle de l’esprit sur le </a:t>
            </a:r>
            <a:r>
              <a:rPr lang="fr-FR" sz="1600" dirty="0" smtClean="0">
                <a:latin typeface="Arial Narrow" pitchFamily="34" charset="0"/>
              </a:rPr>
              <a:t>corps</a:t>
            </a:r>
            <a:endParaRPr lang="fr-FR" sz="1600" dirty="0" smtClean="0">
              <a:latin typeface="Arial Narrow" pitchFamily="34" charset="0"/>
            </a:endParaRPr>
          </a:p>
          <a:p>
            <a:pPr>
              <a:buNone/>
            </a:pPr>
            <a:r>
              <a:rPr lang="fr-FR" sz="1600" dirty="0" smtClean="0">
                <a:latin typeface="Arial Narrow" pitchFamily="34" charset="0"/>
              </a:rPr>
              <a:t>-Périodes </a:t>
            </a:r>
            <a:r>
              <a:rPr lang="fr-FR" sz="1600" dirty="0" smtClean="0">
                <a:latin typeface="Arial Narrow" pitchFamily="34" charset="0"/>
              </a:rPr>
              <a:t>de suralimentation durant lesquelles la personne va manger jusqu'à atteindre le point de l'inconfort ou de la douleur. </a:t>
            </a:r>
          </a:p>
          <a:p>
            <a:pPr>
              <a:buNone/>
            </a:pPr>
            <a:r>
              <a:rPr lang="fr-FR" sz="1600" dirty="0" smtClean="0">
                <a:latin typeface="Arial Narrow" pitchFamily="34" charset="0"/>
              </a:rPr>
              <a:t>-Vomissements</a:t>
            </a:r>
            <a:r>
              <a:rPr lang="fr-FR" sz="1600" dirty="0" smtClean="0">
                <a:latin typeface="Arial Narrow" pitchFamily="34" charset="0"/>
              </a:rPr>
              <a:t> provoqués après avoir mangé ;</a:t>
            </a:r>
          </a:p>
          <a:p>
            <a:pPr>
              <a:buNone/>
            </a:pPr>
            <a:r>
              <a:rPr lang="fr-FR" sz="1600" dirty="0" smtClean="0">
                <a:latin typeface="Arial Narrow" pitchFamily="34" charset="0"/>
              </a:rPr>
              <a:t>-Pratique </a:t>
            </a:r>
            <a:r>
              <a:rPr lang="fr-FR" sz="1600" dirty="0" smtClean="0">
                <a:latin typeface="Arial Narrow" pitchFamily="34" charset="0"/>
              </a:rPr>
              <a:t>sportive intensive ;</a:t>
            </a:r>
          </a:p>
          <a:p>
            <a:pPr>
              <a:buNone/>
            </a:pPr>
            <a:r>
              <a:rPr lang="fr-FR" sz="1600" dirty="0" smtClean="0">
                <a:latin typeface="Arial Narrow" pitchFamily="34" charset="0"/>
              </a:rPr>
              <a:t>-Isolement</a:t>
            </a:r>
            <a:r>
              <a:rPr lang="fr-FR" sz="1600" b="1" dirty="0" smtClean="0">
                <a:latin typeface="Arial Narrow" pitchFamily="34" charset="0"/>
              </a:rPr>
              <a:t> </a:t>
            </a:r>
            <a:r>
              <a:rPr lang="fr-FR" sz="1600" dirty="0" smtClean="0">
                <a:latin typeface="Arial Narrow" pitchFamily="34" charset="0"/>
              </a:rPr>
              <a:t>; </a:t>
            </a:r>
          </a:p>
          <a:p>
            <a:pPr>
              <a:buNone/>
            </a:pPr>
            <a:r>
              <a:rPr lang="fr-FR" sz="1600" dirty="0" smtClean="0">
                <a:latin typeface="Arial Narrow" pitchFamily="34" charset="0"/>
              </a:rPr>
              <a:t>-Sautes </a:t>
            </a:r>
            <a:r>
              <a:rPr lang="fr-FR" sz="1600" dirty="0" smtClean="0">
                <a:latin typeface="Arial Narrow" pitchFamily="34" charset="0"/>
              </a:rPr>
              <a:t>d’humeur, irritabilité, tristesse, culpabilité,</a:t>
            </a:r>
            <a:r>
              <a:rPr lang="fr-FR" sz="1600" b="1" dirty="0" smtClean="0">
                <a:latin typeface="Arial Narrow" pitchFamily="34" charset="0"/>
              </a:rPr>
              <a:t> </a:t>
            </a:r>
            <a:r>
              <a:rPr lang="fr-FR" sz="1600" dirty="0" smtClean="0">
                <a:latin typeface="Arial Narrow" pitchFamily="34" charset="0"/>
              </a:rPr>
              <a:t>honte ;</a:t>
            </a:r>
          </a:p>
          <a:p>
            <a:pPr>
              <a:buNone/>
            </a:pPr>
            <a:r>
              <a:rPr lang="fr-FR" sz="1600" dirty="0" smtClean="0">
                <a:latin typeface="Arial Narrow" pitchFamily="34" charset="0"/>
              </a:rPr>
              <a:t>-Préoccupations </a:t>
            </a:r>
            <a:r>
              <a:rPr lang="fr-FR" sz="1600" dirty="0" smtClean="0">
                <a:latin typeface="Arial Narrow" pitchFamily="34" charset="0"/>
              </a:rPr>
              <a:t>anormales portant sur la forme du corps et le poids aboutissant à une vision déformée négative de l'image du corps.</a:t>
            </a:r>
          </a:p>
          <a:p>
            <a:pPr>
              <a:buNone/>
            </a:pPr>
            <a:r>
              <a:rPr lang="fr-FR" sz="1600" dirty="0" smtClean="0">
                <a:latin typeface="Arial Narrow" pitchFamily="34" charset="0"/>
              </a:rPr>
              <a:t>-</a:t>
            </a:r>
            <a:r>
              <a:rPr lang="fr-FR" sz="1600" dirty="0" smtClean="0">
                <a:latin typeface="Arial Narrow" pitchFamily="34" charset="0"/>
              </a:rPr>
              <a:t>Préoccupations importantes sur le poids et la silhouette.</a:t>
            </a:r>
          </a:p>
          <a:p>
            <a:pPr>
              <a:buNone/>
            </a:pPr>
            <a:endParaRPr lang="fr-FR" sz="1800" dirty="0">
              <a:latin typeface="Arial Narrow" pitchFamily="34" charset="0"/>
            </a:endParaRPr>
          </a:p>
        </p:txBody>
      </p:sp>
      <p:pic>
        <p:nvPicPr>
          <p:cNvPr id="4" name="Image 3" descr="16.jpg"/>
          <p:cNvPicPr>
            <a:picLocks noChangeAspect="1"/>
          </p:cNvPicPr>
          <p:nvPr/>
        </p:nvPicPr>
        <p:blipFill>
          <a:blip r:embed="rId2"/>
          <a:stretch>
            <a:fillRect/>
          </a:stretch>
        </p:blipFill>
        <p:spPr>
          <a:xfrm>
            <a:off x="642910" y="4500570"/>
            <a:ext cx="2714644" cy="2058605"/>
          </a:xfrm>
          <a:prstGeom prst="rect">
            <a:avLst/>
          </a:prstGeom>
        </p:spPr>
      </p:pic>
      <p:pic>
        <p:nvPicPr>
          <p:cNvPr id="5" name="Image 4" descr="boulimie 2.jpg"/>
          <p:cNvPicPr>
            <a:picLocks noChangeAspect="1"/>
          </p:cNvPicPr>
          <p:nvPr/>
        </p:nvPicPr>
        <p:blipFill>
          <a:blip r:embed="rId3"/>
          <a:stretch>
            <a:fillRect/>
          </a:stretch>
        </p:blipFill>
        <p:spPr>
          <a:xfrm>
            <a:off x="4214810" y="4071942"/>
            <a:ext cx="2357454" cy="2659118"/>
          </a:xfrm>
          <a:prstGeom prst="rect">
            <a:avLst/>
          </a:prstGeom>
        </p:spPr>
      </p:pic>
      <p:pic>
        <p:nvPicPr>
          <p:cNvPr id="6" name="Image 5" descr="14.jpg"/>
          <p:cNvPicPr>
            <a:picLocks noChangeAspect="1"/>
          </p:cNvPicPr>
          <p:nvPr/>
        </p:nvPicPr>
        <p:blipFill>
          <a:blip r:embed="rId4"/>
          <a:stretch>
            <a:fillRect/>
          </a:stretch>
        </p:blipFill>
        <p:spPr>
          <a:xfrm>
            <a:off x="7286644" y="3571876"/>
            <a:ext cx="1643074" cy="2471633"/>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pPr algn="l"/>
            <a:r>
              <a:rPr lang="fr-FR" dirty="0" smtClean="0">
                <a:effectLst>
                  <a:outerShdw blurRad="38100" dist="38100" dir="2700000" algn="tl">
                    <a:srgbClr val="000000">
                      <a:alpha val="43137"/>
                    </a:srgbClr>
                  </a:outerShdw>
                </a:effectLst>
                <a:latin typeface="Arial Narrow" pitchFamily="34" charset="0"/>
              </a:rPr>
              <a:t>Conclusion</a:t>
            </a:r>
            <a:endParaRPr lang="fr-FR" dirty="0">
              <a:effectLst>
                <a:outerShdw blurRad="38100" dist="38100" dir="2700000" algn="tl">
                  <a:srgbClr val="000000">
                    <a:alpha val="43137"/>
                  </a:srgbClr>
                </a:outerShdw>
              </a:effectLst>
              <a:latin typeface="Arial Narrow" pitchFamily="34" charset="0"/>
            </a:endParaRPr>
          </a:p>
        </p:txBody>
      </p:sp>
      <p:pic>
        <p:nvPicPr>
          <p:cNvPr id="4" name="Espace réservé du contenu 3" descr="17.jpg"/>
          <p:cNvPicPr>
            <a:picLocks noGrp="1" noChangeAspect="1"/>
          </p:cNvPicPr>
          <p:nvPr>
            <p:ph idx="1"/>
          </p:nvPr>
        </p:nvPicPr>
        <p:blipFill>
          <a:blip r:embed="rId2"/>
          <a:stretch>
            <a:fillRect/>
          </a:stretch>
        </p:blipFill>
        <p:spPr>
          <a:xfrm>
            <a:off x="3500430" y="1500174"/>
            <a:ext cx="3786214" cy="3887010"/>
          </a:xfrm>
        </p:spPr>
      </p:pic>
      <p:sp>
        <p:nvSpPr>
          <p:cNvPr id="6" name="Rectangle 5"/>
          <p:cNvSpPr/>
          <p:nvPr/>
        </p:nvSpPr>
        <p:spPr>
          <a:xfrm>
            <a:off x="4786314" y="571480"/>
            <a:ext cx="1500198" cy="923330"/>
          </a:xfrm>
          <a:prstGeom prst="rect">
            <a:avLst/>
          </a:prstGeom>
        </p:spPr>
        <p:txBody>
          <a:bodyPr wrap="square">
            <a:spAutoFit/>
          </a:bodyPr>
          <a:lstStyle/>
          <a:p>
            <a:r>
              <a:rPr lang="fr-FR" dirty="0">
                <a:latin typeface="Arial Narrow" pitchFamily="34" charset="0"/>
              </a:rPr>
              <a:t>Pertes de contrôle sur l'alimentation</a:t>
            </a:r>
          </a:p>
        </p:txBody>
      </p:sp>
      <p:sp>
        <p:nvSpPr>
          <p:cNvPr id="7" name="Rectangle 6"/>
          <p:cNvSpPr/>
          <p:nvPr/>
        </p:nvSpPr>
        <p:spPr>
          <a:xfrm>
            <a:off x="2071670" y="2357430"/>
            <a:ext cx="1143262" cy="369332"/>
          </a:xfrm>
          <a:prstGeom prst="rect">
            <a:avLst/>
          </a:prstGeom>
        </p:spPr>
        <p:txBody>
          <a:bodyPr wrap="none">
            <a:spAutoFit/>
          </a:bodyPr>
          <a:lstStyle/>
          <a:p>
            <a:r>
              <a:rPr lang="fr-FR" dirty="0">
                <a:latin typeface="Arial Narrow" pitchFamily="34" charset="0"/>
              </a:rPr>
              <a:t>Dépression</a:t>
            </a:r>
          </a:p>
        </p:txBody>
      </p:sp>
      <p:sp>
        <p:nvSpPr>
          <p:cNvPr id="8" name="Rectangle 7"/>
          <p:cNvSpPr/>
          <p:nvPr/>
        </p:nvSpPr>
        <p:spPr>
          <a:xfrm>
            <a:off x="7358082" y="3000372"/>
            <a:ext cx="1143262" cy="369332"/>
          </a:xfrm>
          <a:prstGeom prst="rect">
            <a:avLst/>
          </a:prstGeom>
        </p:spPr>
        <p:txBody>
          <a:bodyPr wrap="none">
            <a:spAutoFit/>
          </a:bodyPr>
          <a:lstStyle/>
          <a:p>
            <a:r>
              <a:rPr lang="fr-FR" dirty="0">
                <a:latin typeface="Arial Narrow" pitchFamily="34" charset="0"/>
              </a:rPr>
              <a:t>Dépression</a:t>
            </a:r>
          </a:p>
        </p:txBody>
      </p:sp>
      <p:sp>
        <p:nvSpPr>
          <p:cNvPr id="9" name="Rectangle 8"/>
          <p:cNvSpPr/>
          <p:nvPr/>
        </p:nvSpPr>
        <p:spPr>
          <a:xfrm>
            <a:off x="5072066" y="5429264"/>
            <a:ext cx="1406154" cy="369332"/>
          </a:xfrm>
          <a:prstGeom prst="rect">
            <a:avLst/>
          </a:prstGeom>
        </p:spPr>
        <p:txBody>
          <a:bodyPr wrap="none">
            <a:spAutoFit/>
          </a:bodyPr>
          <a:lstStyle/>
          <a:p>
            <a:r>
              <a:rPr lang="fr-FR" dirty="0">
                <a:latin typeface="Arial Narrow" pitchFamily="34" charset="0"/>
              </a:rPr>
              <a:t>Se faire vomir </a:t>
            </a:r>
          </a:p>
        </p:txBody>
      </p:sp>
      <p:sp>
        <p:nvSpPr>
          <p:cNvPr id="10" name="Rectangle 9"/>
          <p:cNvSpPr/>
          <p:nvPr/>
        </p:nvSpPr>
        <p:spPr>
          <a:xfrm>
            <a:off x="1857356" y="3357562"/>
            <a:ext cx="1339299" cy="1477328"/>
          </a:xfrm>
          <a:prstGeom prst="rect">
            <a:avLst/>
          </a:prstGeom>
        </p:spPr>
        <p:txBody>
          <a:bodyPr wrap="square">
            <a:spAutoFit/>
          </a:bodyPr>
          <a:lstStyle/>
          <a:p>
            <a:r>
              <a:rPr lang="fr-FR" dirty="0">
                <a:latin typeface="Arial Narrow" pitchFamily="34" charset="0"/>
              </a:rPr>
              <a:t>Ne plus manger/ou peu manger et </a:t>
            </a:r>
            <a:endParaRPr lang="fr-FR" dirty="0" smtClean="0">
              <a:latin typeface="Arial Narrow" pitchFamily="34" charset="0"/>
            </a:endParaRPr>
          </a:p>
          <a:p>
            <a:r>
              <a:rPr lang="fr-FR" dirty="0" smtClean="0">
                <a:latin typeface="Arial Narrow" pitchFamily="34" charset="0"/>
              </a:rPr>
              <a:t> </a:t>
            </a:r>
            <a:r>
              <a:rPr lang="fr-FR" dirty="0" err="1" smtClean="0">
                <a:latin typeface="Arial Narrow" pitchFamily="34" charset="0"/>
              </a:rPr>
              <a:t>redéprimer</a:t>
            </a:r>
            <a:endParaRPr lang="fr-FR" dirty="0">
              <a:latin typeface="Arial Narrow" pitchFamily="34" charset="0"/>
            </a:endParaRPr>
          </a:p>
        </p:txBody>
      </p:sp>
      <p:sp>
        <p:nvSpPr>
          <p:cNvPr id="12" name="Rectangle 11"/>
          <p:cNvSpPr/>
          <p:nvPr/>
        </p:nvSpPr>
        <p:spPr>
          <a:xfrm>
            <a:off x="428596" y="1285860"/>
            <a:ext cx="2643206" cy="707886"/>
          </a:xfrm>
          <a:prstGeom prst="rect">
            <a:avLst/>
          </a:prstGeom>
        </p:spPr>
        <p:txBody>
          <a:bodyPr wrap="square">
            <a:spAutoFit/>
          </a:bodyPr>
          <a:lstStyle/>
          <a:p>
            <a:r>
              <a:rPr lang="fr-FR" sz="4000" dirty="0">
                <a:effectLst>
                  <a:outerShdw blurRad="38100" dist="38100" dir="2700000" algn="tl">
                    <a:srgbClr val="000000">
                      <a:alpha val="43137"/>
                    </a:srgbClr>
                  </a:outerShdw>
                </a:effectLst>
                <a:latin typeface="Arial Narrow" pitchFamily="34" charset="0"/>
              </a:rPr>
              <a:t>Schéma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l"/>
            <a:r>
              <a:rPr lang="fr-FR" dirty="0" smtClean="0">
                <a:effectLst>
                  <a:outerShdw blurRad="38100" dist="38100" dir="2700000" algn="tl">
                    <a:srgbClr val="000000">
                      <a:alpha val="43137"/>
                    </a:srgbClr>
                  </a:outerShdw>
                </a:effectLst>
              </a:rPr>
              <a:t>Bibliographie</a:t>
            </a:r>
            <a:endParaRPr lang="fr-FR" dirty="0">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p:txBody>
          <a:bodyPr>
            <a:normAutofit/>
          </a:bodyPr>
          <a:lstStyle/>
          <a:p>
            <a:r>
              <a:rPr lang="fr-FR" sz="1400" dirty="0" smtClean="0"/>
              <a:t>http://www.passeportsante.net/fr/Maux/Problemes/Fiche.aspx?doc=boulimie_pm</a:t>
            </a:r>
            <a:endParaRPr lang="fr-FR" sz="14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93</TotalTime>
  <Words>272</Words>
  <Application>Microsoft Office PowerPoint</Application>
  <PresentationFormat>Affichage à l'écran (4:3)</PresentationFormat>
  <Paragraphs>44</Paragraphs>
  <Slides>9</Slides>
  <Notes>0</Notes>
  <HiddenSlides>0</HiddenSlides>
  <MMClips>0</MMClips>
  <ScaleCrop>false</ScaleCrop>
  <HeadingPairs>
    <vt:vector size="4" baseType="variant">
      <vt:variant>
        <vt:lpstr>Thème</vt:lpstr>
      </vt:variant>
      <vt:variant>
        <vt:i4>1</vt:i4>
      </vt:variant>
      <vt:variant>
        <vt:lpstr>Titres des diapositives</vt:lpstr>
      </vt:variant>
      <vt:variant>
        <vt:i4>9</vt:i4>
      </vt:variant>
    </vt:vector>
  </HeadingPairs>
  <TitlesOfParts>
    <vt:vector size="10" baseType="lpstr">
      <vt:lpstr>Thème Office</vt:lpstr>
      <vt:lpstr>La boulimie</vt:lpstr>
      <vt:lpstr>Sommaire</vt:lpstr>
      <vt:lpstr>L'introduction  </vt:lpstr>
      <vt:lpstr>Définition de la boulimie</vt:lpstr>
      <vt:lpstr>Les sortes de boulimie </vt:lpstr>
      <vt:lpstr>Symptômes et traitement de la boulimie </vt:lpstr>
      <vt:lpstr>Diapositive 7</vt:lpstr>
      <vt:lpstr>Conclusion</vt:lpstr>
      <vt:lpstr>Bibliographie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boulimie</dc:title>
  <dc:creator>marie.stauth</dc:creator>
  <cp:lastModifiedBy>florian.pasquet</cp:lastModifiedBy>
  <cp:revision>11</cp:revision>
  <dcterms:created xsi:type="dcterms:W3CDTF">2013-01-28T09:42:50Z</dcterms:created>
  <dcterms:modified xsi:type="dcterms:W3CDTF">2013-02-04T15:45:13Z</dcterms:modified>
</cp:coreProperties>
</file>