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57" r:id="rId3"/>
    <p:sldId id="264" r:id="rId4"/>
    <p:sldId id="274" r:id="rId5"/>
    <p:sldId id="277" r:id="rId6"/>
    <p:sldId id="259" r:id="rId7"/>
    <p:sldId id="261" r:id="rId8"/>
    <p:sldId id="265" r:id="rId9"/>
    <p:sldId id="260" r:id="rId10"/>
    <p:sldId id="279" r:id="rId11"/>
    <p:sldId id="269" r:id="rId12"/>
    <p:sldId id="270" r:id="rId13"/>
    <p:sldId id="271" r:id="rId14"/>
    <p:sldId id="267" r:id="rId15"/>
    <p:sldId id="268" r:id="rId16"/>
    <p:sldId id="258" r:id="rId17"/>
    <p:sldId id="272" r:id="rId18"/>
    <p:sldId id="273" r:id="rId19"/>
    <p:sldId id="278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4D1"/>
    <a:srgbClr val="FFD757"/>
    <a:srgbClr val="FFE48F"/>
    <a:srgbClr val="F5E673"/>
    <a:srgbClr val="FFFF99"/>
    <a:srgbClr val="FF9933"/>
    <a:srgbClr val="FF3399"/>
    <a:srgbClr val="E780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501C1F-E04E-401F-AF46-F7A735F1AB06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DA025-7D7C-45DD-8419-5A895AD87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DDA025-7D7C-45DD-8419-5A895AD87A3C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DDA025-7D7C-45DD-8419-5A895AD87A3C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BEFED1-ECA5-4A6E-BD54-708C494793A2}" type="datetimeFigureOut">
              <a:rPr lang="fr-FR" smtClean="0"/>
              <a:pPr/>
              <a:t>08/04/2013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969398-86E9-440F-A544-617E7C3696CF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5/Jan_van_Eyck_-_Man_in_a_Turban_-_WGA7597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851648" cy="964704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fr-FR" sz="8000" dirty="0" smtClean="0"/>
              <a:t>LA RENAISSANCE</a:t>
            </a:r>
            <a:endParaRPr lang="fr-FR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578328"/>
          </a:xfrm>
        </p:spPr>
        <p:txBody>
          <a:bodyPr>
            <a:noAutofit/>
          </a:bodyPr>
          <a:lstStyle/>
          <a:p>
            <a:pPr algn="ctr"/>
            <a:r>
              <a:rPr lang="fr-FR" sz="3000" b="1" dirty="0" smtClean="0">
                <a:solidFill>
                  <a:srgbClr val="FF0000"/>
                </a:solidFill>
                <a:latin typeface="Baskerville Old Face" pitchFamily="18" charset="0"/>
              </a:rPr>
              <a:t>La Renaissance place l’Homme au centre de toute chose</a:t>
            </a:r>
            <a:endParaRPr lang="fr-FR" sz="3000" b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732240" y="4437112"/>
            <a:ext cx="21602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L. DE VINCI, </a:t>
            </a:r>
            <a:r>
              <a:rPr lang="fr-FR" b="1" i="1" u="sng" dirty="0" smtClean="0">
                <a:solidFill>
                  <a:schemeClr val="tx2"/>
                </a:solidFill>
                <a:latin typeface="Baskerville Old Face" pitchFamily="18" charset="0"/>
              </a:rPr>
              <a:t>L'homme de Vitruve</a:t>
            </a:r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, 1500, plume, encre et aquarelle sur papier, 34 x 24 cm</a:t>
            </a:r>
            <a:endParaRPr lang="fr-FR" b="1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2" name="Picture 2" descr="D:\DOCUMENTS VISUELS POUR COURS\HISTOIRE DES ARTS\HIST DES ARTS 5EMES\RENAISSANCE ITALIENNE\PROPORTIONS DU CORPS HUMAIN ET ANATOMIE\L. DE VINCI, L'homme de Vitruve, 1500, plume, encre et aquarelle sur papier, 34 x 24 c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08720"/>
            <a:ext cx="4248472" cy="5776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DOCUMENTS VISUELS POUR COURS\HISTOIRE DES ARTS\HIST DES ARTS 5EMES\RENAISSANCE ITALIENNE\ARTISTES\MICHELANGE (1475-1564)\MICHEL-ANGE, Le Jugement dernier, 1509-12,  fresque, Chapelle Sixtine, Rome,.jpg"/>
          <p:cNvPicPr>
            <a:picLocks noChangeAspect="1" noChangeArrowheads="1"/>
          </p:cNvPicPr>
          <p:nvPr/>
        </p:nvPicPr>
        <p:blipFill>
          <a:blip r:embed="rId2" cstate="print">
            <a:lum bright="30000" contrast="-20000"/>
          </a:blip>
          <a:srcRect/>
          <a:stretch>
            <a:fillRect/>
          </a:stretch>
        </p:blipFill>
        <p:spPr bwMode="auto">
          <a:xfrm rot="796016">
            <a:off x="2942254" y="-435490"/>
            <a:ext cx="6289699" cy="91200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8" name="Picture 4" descr="D:\DOCUMENTS VISUELS POUR COURS\HISTOIRE DES ARTS\HIST DES ARTS 5EMES\RENAISSANCE ITALIENNE\ARTISTES\MICHELANGE (1475-1564)\David, env. 1501-04, marbre, hauteur 410 cm, Académie des Beaux-Arts, Florence.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30000"/>
          </a:blip>
          <a:srcRect/>
          <a:stretch>
            <a:fillRect/>
          </a:stretch>
        </p:blipFill>
        <p:spPr bwMode="auto">
          <a:xfrm rot="20996058">
            <a:off x="-437674" y="-349716"/>
            <a:ext cx="3688883" cy="8918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9" name="Picture 5" descr="D:\DOCUMENTS VISUELS POUR COURS\HISTOIRE DES ARTS\HIST DES ARTS 5EMES\RENAISSANCE ITALIENNE\ARCHITECTURE\Cathédrale Santa Maria del fiore, Florence.jpg"/>
          <p:cNvPicPr>
            <a:picLocks noChangeAspect="1" noChangeArrowheads="1"/>
          </p:cNvPicPr>
          <p:nvPr/>
        </p:nvPicPr>
        <p:blipFill>
          <a:blip r:embed="rId4" cstate="print">
            <a:lum bright="30000" contrast="-20000"/>
          </a:blip>
          <a:srcRect b="21207"/>
          <a:stretch>
            <a:fillRect/>
          </a:stretch>
        </p:blipFill>
        <p:spPr bwMode="auto">
          <a:xfrm rot="1322742">
            <a:off x="4227557" y="2644920"/>
            <a:ext cx="5288461" cy="6254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6" name="Picture 2" descr="D:\DOCUMENTS VISUELS POUR COURS\HISTOIRE DES ARTS\HIST DES ARTS 5EMES\RENAISSANCE ITALIENNE\ARTISTES\DE VINCI Leonard (1452-1519)\L. de VINCI, Mona Lisa, 1503-06, huile sur bois, 77 x 53 cm, Le Louvre, Paris..jpg"/>
          <p:cNvPicPr>
            <a:picLocks noChangeAspect="1" noChangeArrowheads="1"/>
          </p:cNvPicPr>
          <p:nvPr/>
        </p:nvPicPr>
        <p:blipFill>
          <a:blip r:embed="rId5" cstate="print">
            <a:lum bright="40000"/>
          </a:blip>
          <a:srcRect/>
          <a:stretch>
            <a:fillRect/>
          </a:stretch>
        </p:blipFill>
        <p:spPr bwMode="auto">
          <a:xfrm rot="20025881">
            <a:off x="2293007" y="-33229"/>
            <a:ext cx="3535540" cy="5499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re 3"/>
          <p:cNvSpPr txBox="1">
            <a:spLocks/>
          </p:cNvSpPr>
          <p:nvPr/>
        </p:nvSpPr>
        <p:spPr>
          <a:xfrm rot="20755743">
            <a:off x="678796" y="2516725"/>
            <a:ext cx="7560840" cy="2078572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ndalus" pitchFamily="18" charset="-78"/>
                <a:ea typeface="+mj-ea"/>
                <a:cs typeface="Andalus" pitchFamily="18" charset="-78"/>
              </a:rPr>
              <a:t>UNE RENAISSANCE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ndalus" pitchFamily="18" charset="-78"/>
                <a:ea typeface="+mj-ea"/>
                <a:cs typeface="Andalus" pitchFamily="18" charset="-78"/>
              </a:rPr>
              <a:t>DE TOUS LES ARTS</a:t>
            </a:r>
            <a:endParaRPr kumimoji="0" lang="fr-FR" sz="66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ndalus" pitchFamily="18" charset="-78"/>
              <a:ea typeface="+mj-ea"/>
              <a:cs typeface="Andalus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024" y="407566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latin typeface="Baskerville Old Face" pitchFamily="18" charset="0"/>
              </a:rPr>
              <a:t>La Renaissance, </a:t>
            </a:r>
          </a:p>
          <a:p>
            <a:r>
              <a:rPr lang="fr-FR" sz="3200" b="1" dirty="0" smtClean="0">
                <a:solidFill>
                  <a:srgbClr val="FF0000"/>
                </a:solidFill>
                <a:latin typeface="Baskerville Old Face" pitchFamily="18" charset="0"/>
              </a:rPr>
              <a:t>c’est des peintres, …</a:t>
            </a:r>
            <a:endParaRPr lang="fr-FR" sz="3200" dirty="0"/>
          </a:p>
        </p:txBody>
      </p:sp>
      <p:pic>
        <p:nvPicPr>
          <p:cNvPr id="37890" name="Picture 2" descr="D:\DOCUMENTS VISUELS POUR COURS\HISTOIRE DES ARTS\HIST DES ARTS 5EMES\RENAISSANCE ITALIENNE\ARTISTES\MICHELANGE (1475-1564)\MICHEL-ANGE, Voûte de la Chapelle Sixtine, 1508-12, fresque, 13.5 x 41 m, Vatican, Chapelle Sixtine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852266" y="1375497"/>
            <a:ext cx="6179074" cy="4093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4572000" y="4941168"/>
            <a:ext cx="4248472" cy="1200329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MICHEL-ANGE, </a:t>
            </a:r>
            <a:r>
              <a:rPr lang="fr-FR" b="1" i="1" dirty="0" smtClean="0">
                <a:solidFill>
                  <a:srgbClr val="0070C0"/>
                </a:solidFill>
                <a:latin typeface="Baskerville Old Face" pitchFamily="18" charset="0"/>
              </a:rPr>
              <a:t>Voûte de la Chapelle Sixtine</a:t>
            </a:r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, 1508-12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 fresque,                                  13.5 x 41 m, Vatican, Chapelle Sixtine.</a:t>
            </a:r>
          </a:p>
          <a:p>
            <a:pPr algn="ctr"/>
            <a:r>
              <a:rPr lang="fr-FR" b="1" i="1" dirty="0" smtClean="0">
                <a:solidFill>
                  <a:srgbClr val="0070C0"/>
                </a:solidFill>
                <a:latin typeface="Baskerville Old Face" pitchFamily="18" charset="0"/>
              </a:rPr>
              <a:t>Détail de la Création d’Adam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 ci-dessus</a:t>
            </a:r>
          </a:p>
        </p:txBody>
      </p:sp>
      <p:pic>
        <p:nvPicPr>
          <p:cNvPr id="37891" name="Picture 3" descr="D:\DOCUMENTS VISUELS POUR COURS\HISTOIRE DES ARTS\HIST DES ARTS 5EMES\RENAISSANCE ITALIENNE\ARTISTES\MICHELANGE (1475-1564)\La Création d'Adam,  1508-1512, fresque, 480 x 230 cm, Chapelle Sixtine, Ro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988840"/>
            <a:ext cx="4392488" cy="25050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11854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  <a:latin typeface="Baskerville Old Face" pitchFamily="18" charset="0"/>
              </a:rPr>
              <a:t>… c’est aussi des sculpteurs</a:t>
            </a:r>
          </a:p>
          <a:p>
            <a:r>
              <a:rPr lang="fr-FR" sz="2800" b="1" dirty="0" smtClean="0">
                <a:solidFill>
                  <a:srgbClr val="FF0000"/>
                </a:solidFill>
                <a:latin typeface="Baskerville Old Face" pitchFamily="18" charset="0"/>
              </a:rPr>
              <a:t>                  (certains artistes sont à la fois l’un et l’autre)…</a:t>
            </a:r>
            <a:endParaRPr lang="fr-FR" sz="2800" dirty="0"/>
          </a:p>
        </p:txBody>
      </p:sp>
      <p:pic>
        <p:nvPicPr>
          <p:cNvPr id="3" name="Picture 2" descr="D:\DOCUMENTS VISUELS POUR COURS\HISTOIRE DES ARTS\HIST DES ARTS 5EMES\RENAISSANCE ITALIENNE\ARTISTES\MICHELANGE (1475-1564)\MICHEL-ANGE, La Pieta, env. 1498-99, Marbre, 174 x 195 cm, Basilique St Pierre, Rome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0405" y="1052736"/>
            <a:ext cx="4085302" cy="4248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D:\DOCUMENTS VISUELS POUR COURS\HISTOIRE DES ARTS\HIST DES ARTS 5EMES\RENAISSANCE ITALIENNE\ARTISTES\MICHELANGE (1475-1564)\David, env. 1501-04, marbre, hauteur 410 cm, Académie des Beaux-Arts, Florence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80728"/>
            <a:ext cx="2376264" cy="5744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oneTexte 5"/>
          <p:cNvSpPr txBox="1"/>
          <p:nvPr/>
        </p:nvSpPr>
        <p:spPr>
          <a:xfrm>
            <a:off x="3491880" y="5445224"/>
            <a:ext cx="5184576" cy="1200329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MICHEL-ANGE, </a:t>
            </a:r>
            <a:r>
              <a:rPr lang="fr-FR" b="1" i="1" u="sng" dirty="0" smtClean="0">
                <a:solidFill>
                  <a:srgbClr val="0070C0"/>
                </a:solidFill>
                <a:latin typeface="Baskerville Old Face" pitchFamily="18" charset="0"/>
              </a:rPr>
              <a:t>David</a:t>
            </a:r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,1501-04 env., 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Académie des </a:t>
            </a:r>
            <a:r>
              <a:rPr lang="fr-FR" dirty="0" err="1" smtClean="0">
                <a:solidFill>
                  <a:srgbClr val="0070C0"/>
                </a:solidFill>
                <a:latin typeface="Baskerville Old Face" pitchFamily="18" charset="0"/>
              </a:rPr>
              <a:t>Beaux-Arts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 Florence</a:t>
            </a:r>
            <a:r>
              <a:rPr lang="fr-FR" i="1" dirty="0" smtClean="0">
                <a:solidFill>
                  <a:srgbClr val="0070C0"/>
                </a:solidFill>
                <a:latin typeface="Baskerville Old Face" pitchFamily="18" charset="0"/>
              </a:rPr>
              <a:t>(à gauche)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 </a:t>
            </a:r>
            <a:r>
              <a:rPr lang="fr-FR" b="1" i="1" u="sng" dirty="0" err="1" smtClean="0">
                <a:solidFill>
                  <a:srgbClr val="0070C0"/>
                </a:solidFill>
                <a:latin typeface="Baskerville Old Face" pitchFamily="18" charset="0"/>
              </a:rPr>
              <a:t>Pieta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 </a:t>
            </a:r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1498-99 env.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,</a:t>
            </a:r>
            <a:r>
              <a:rPr lang="fr-FR" b="1" dirty="0" smtClean="0">
                <a:solidFill>
                  <a:srgbClr val="0070C0"/>
                </a:solidFill>
                <a:latin typeface="Baskerville Old Face" pitchFamily="18" charset="0"/>
              </a:rPr>
              <a:t> </a:t>
            </a:r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Basilique St Pierre, Rome</a:t>
            </a:r>
            <a:r>
              <a:rPr lang="fr-FR" i="1" dirty="0" smtClean="0">
                <a:solidFill>
                  <a:srgbClr val="0070C0"/>
                </a:solidFill>
                <a:latin typeface="Baskerville Old Face" pitchFamily="18" charset="0"/>
              </a:rPr>
              <a:t>(ci-dessus).</a:t>
            </a:r>
          </a:p>
          <a:p>
            <a:pPr algn="ctr"/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Sculptures en marbre,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323528" y="5517232"/>
            <a:ext cx="3024336" cy="923330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rgbClr val="0070C0"/>
                </a:solidFill>
                <a:latin typeface="Baskerville Old Face" pitchFamily="18" charset="0"/>
              </a:rPr>
              <a:t>BRUNELLESCHI, Dôme de la cathédrale Santa Maria del fiore, Florence, 1420-1434</a:t>
            </a:r>
            <a:endParaRPr lang="fr-FR" dirty="0" smtClean="0">
              <a:solidFill>
                <a:srgbClr val="0070C0"/>
              </a:solidFill>
              <a:latin typeface="Baskerville Old Face" pitchFamily="18" charset="0"/>
            </a:endParaRPr>
          </a:p>
        </p:txBody>
      </p:sp>
      <p:sp>
        <p:nvSpPr>
          <p:cNvPr id="6" name="Titre 3"/>
          <p:cNvSpPr txBox="1">
            <a:spLocks/>
          </p:cNvSpPr>
          <p:nvPr/>
        </p:nvSpPr>
        <p:spPr>
          <a:xfrm>
            <a:off x="467544" y="116632"/>
            <a:ext cx="8305800" cy="72234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fr-FR" sz="30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                … et c’est également des architectes.</a:t>
            </a:r>
            <a:endParaRPr lang="fr-FR" sz="30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pic>
        <p:nvPicPr>
          <p:cNvPr id="2050" name="Picture 2" descr="D:\DOCUMENTS VISUELS POUR COURS\HISTOIRE DES ARTS\HIST DES ARTS 5EMES\RENAISSANCE ITALIENNE\ARCHITECTURE\BRUNELLESCHI (1377-1446), Dôme de la cathédrale Santa Maria del fiore, Flore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3120347" cy="4680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3635896" y="5229200"/>
            <a:ext cx="5184576" cy="646331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LE BERNIN, Place St Pierre du Vatican vue depuis le Dôme de la basilique, Rome</a:t>
            </a:r>
          </a:p>
        </p:txBody>
      </p:sp>
      <p:pic>
        <p:nvPicPr>
          <p:cNvPr id="10" name="Picture 3" descr="D:\DOCUMENTS VISUELS POUR COURS\HISTOIRE DES ARTS\HIST DES ARTS 5EMES\RENAISSANCE ITALIENNE\ARCHITECTURE\LE BERNIN, Place St Pierre du Vatican vue du Dome de la basilique, Ro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196752"/>
            <a:ext cx="5184576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79512" y="1268760"/>
            <a:ext cx="4752528" cy="461665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5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igh Tower Text" pitchFamily="18" charset="0"/>
                <a:cs typeface="Aharoni" pitchFamily="2" charset="-79"/>
              </a:rPr>
              <a:t>La famille Médicis à Florence</a:t>
            </a:r>
          </a:p>
        </p:txBody>
      </p:sp>
      <p:pic>
        <p:nvPicPr>
          <p:cNvPr id="3074" name="Picture 2" descr="D:\DOCUMENTS VISUELS POUR COURS\HISTOIRE DES ARTS\HIST DES ARTS 5EMES\RENAISSANCE ITALIENNE\COMMANDITAI- RES DANS LE TABLEAU\Sandro BOTTICELLI, L'adoration des mages, 1475, tempera sur bois, 111 x 134 cm, Les offices, Flore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7802"/>
            <a:ext cx="4752528" cy="3165374"/>
          </a:xfrm>
          <a:prstGeom prst="rect">
            <a:avLst/>
          </a:prstGeom>
          <a:noFill/>
        </p:spPr>
      </p:pic>
      <p:sp>
        <p:nvSpPr>
          <p:cNvPr id="8" name="Titre 3"/>
          <p:cNvSpPr txBox="1">
            <a:spLocks/>
          </p:cNvSpPr>
          <p:nvPr/>
        </p:nvSpPr>
        <p:spPr>
          <a:xfrm>
            <a:off x="395536" y="404664"/>
            <a:ext cx="4392488" cy="72234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fr-FR" sz="28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LE RÔLE DES MÉCÈNES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179512" y="508518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Sandro BOTTICELLI, </a:t>
            </a:r>
            <a:r>
              <a:rPr lang="fr-FR" b="1" i="1" u="sng" dirty="0" smtClean="0">
                <a:solidFill>
                  <a:schemeClr val="tx2"/>
                </a:solidFill>
                <a:latin typeface="Baskerville Old Face" pitchFamily="18" charset="0"/>
              </a:rPr>
              <a:t>L'adoration des mages</a:t>
            </a:r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, 1475, tempera sur bois, 111 x 134 cm,                 </a:t>
            </a:r>
            <a:endParaRPr lang="fr-FR" b="1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3076" name="Picture 4" descr="D:\DOCUMENTS VISUELS POUR COURS\HISTOIRE DES ARTS\HIST DES ARTS 5EMES\RENAISSANCE ITALIENNE\PORTRAITS\RAPHAEL, Le pape Léon X avec les cardinaux J. de Médicis et L.i de Rossi, 1518, huile sur bois, 154 x 119 cm, Flore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980728"/>
            <a:ext cx="3461862" cy="4438504"/>
          </a:xfrm>
          <a:prstGeom prst="rect">
            <a:avLst/>
          </a:prstGeom>
          <a:noFill/>
        </p:spPr>
      </p:pic>
      <p:sp>
        <p:nvSpPr>
          <p:cNvPr id="12" name="ZoneTexte 11"/>
          <p:cNvSpPr txBox="1"/>
          <p:nvPr/>
        </p:nvSpPr>
        <p:spPr>
          <a:xfrm>
            <a:off x="5364088" y="375047"/>
            <a:ext cx="3456384" cy="461665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5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igh Tower Text" pitchFamily="18" charset="0"/>
                <a:cs typeface="Aharoni" pitchFamily="2" charset="-79"/>
              </a:rPr>
              <a:t>Les papes à Rome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5364088" y="5445224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RAPHAEL, </a:t>
            </a:r>
            <a:r>
              <a:rPr lang="fr-FR" b="1" i="1" u="sng" dirty="0" smtClean="0">
                <a:solidFill>
                  <a:schemeClr val="tx2"/>
                </a:solidFill>
                <a:latin typeface="Baskerville Old Face" pitchFamily="18" charset="0"/>
              </a:rPr>
              <a:t>Le pape Léon X avec les cardinaux J. de Médicis et                  L. de Rossi</a:t>
            </a:r>
            <a:r>
              <a:rPr lang="fr-FR" b="1" dirty="0" smtClean="0">
                <a:solidFill>
                  <a:schemeClr val="tx2"/>
                </a:solidFill>
                <a:latin typeface="Baskerville Old Face" pitchFamily="18" charset="0"/>
              </a:rPr>
              <a:t>, 1518, huile sur bois, 154 x 119 cm</a:t>
            </a:r>
            <a:endParaRPr lang="fr-FR" b="1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3"/>
          <p:cNvSpPr txBox="1">
            <a:spLocks/>
          </p:cNvSpPr>
          <p:nvPr/>
        </p:nvSpPr>
        <p:spPr>
          <a:xfrm>
            <a:off x="251520" y="188640"/>
            <a:ext cx="8305800" cy="1080120"/>
          </a:xfrm>
          <a:prstGeom prst="rect">
            <a:avLst/>
          </a:prstGeom>
        </p:spPr>
        <p:txBody>
          <a:bodyPr>
            <a:normAutofit fontScale="90000" lnSpcReduction="20000"/>
          </a:bodyPr>
          <a:lstStyle/>
          <a:p>
            <a:pPr algn="ctr">
              <a:spcBef>
                <a:spcPct val="0"/>
              </a:spcBef>
            </a:pPr>
            <a:r>
              <a:rPr lang="fr-FR" sz="29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  LES GRANDES DÉCOUVERTES :</a:t>
            </a:r>
          </a:p>
          <a:p>
            <a:pPr algn="ctr">
              <a:spcBef>
                <a:spcPct val="0"/>
              </a:spcBef>
            </a:pPr>
            <a:endParaRPr lang="fr-FR" sz="29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fr-FR" sz="21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  <a:ea typeface="+mj-ea"/>
                <a:cs typeface="+mj-cs"/>
              </a:rPr>
              <a:t>   </a:t>
            </a:r>
            <a:r>
              <a:rPr lang="fr-FR" sz="27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  <a:ea typeface="+mj-ea"/>
                <a:cs typeface="+mj-cs"/>
              </a:rPr>
              <a:t>La peinture à l’huile aux Pays Bas </a:t>
            </a:r>
          </a:p>
          <a:p>
            <a:pPr algn="ctr">
              <a:spcBef>
                <a:spcPct val="0"/>
              </a:spcBef>
            </a:pPr>
            <a:endParaRPr lang="fr-FR" sz="30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pic>
        <p:nvPicPr>
          <p:cNvPr id="7170" name="Picture 2" descr="D:\DOCUMENTS VISUELS POUR COURS\HISTOIRE DES ARTS\HIST DES ARTS 5EMES\PEINTURE FLAMANDE, XVe siècle\VAN EYCK\Les époux Arnolfini, 1434, huile sur bois, 81.8 x 59.7 cm, National Gallery, Londres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51555">
            <a:off x="5761556" y="1686538"/>
            <a:ext cx="2738827" cy="3757304"/>
          </a:xfrm>
          <a:prstGeom prst="rect">
            <a:avLst/>
          </a:prstGeom>
          <a:ln w="19050">
            <a:solidFill>
              <a:srgbClr val="FFD757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3" name="Picture 5" descr="File:Jan van Eyck - Man in a Turban - WGA759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84794">
            <a:off x="569292" y="1757871"/>
            <a:ext cx="2767946" cy="3682412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3347864" y="2348880"/>
            <a:ext cx="2304256" cy="369332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latin typeface="Baskerville Old Face" pitchFamily="18" charset="0"/>
              </a:rPr>
              <a:t>Jan VAN EYCK</a:t>
            </a:r>
          </a:p>
        </p:txBody>
      </p:sp>
      <p:sp>
        <p:nvSpPr>
          <p:cNvPr id="8" name="Rectangle 7"/>
          <p:cNvSpPr/>
          <p:nvPr/>
        </p:nvSpPr>
        <p:spPr>
          <a:xfrm rot="20462138">
            <a:off x="1197758" y="5278882"/>
            <a:ext cx="31651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i="1" u="sng" dirty="0" smtClean="0"/>
              <a:t>L’homme au turban rouge</a:t>
            </a:r>
            <a:r>
              <a:rPr lang="fr-FR" b="1" i="1" dirty="0" smtClean="0"/>
              <a:t>, </a:t>
            </a:r>
            <a:r>
              <a:rPr lang="fr-FR" i="1" dirty="0" smtClean="0"/>
              <a:t>Autoportrait présumé de Jan Van </a:t>
            </a:r>
            <a:r>
              <a:rPr lang="fr-FR" i="1" dirty="0" err="1" smtClean="0"/>
              <a:t>Eyck</a:t>
            </a:r>
            <a:r>
              <a:rPr lang="fr-FR" b="1" i="1" dirty="0" smtClean="0"/>
              <a:t>, 1433</a:t>
            </a:r>
            <a:r>
              <a:rPr lang="fr-FR" dirty="0" smtClean="0"/>
              <a:t>, huile sur bois, 15.7 x 19 cm,                   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 rot="1168023">
            <a:off x="4871373" y="5320887"/>
            <a:ext cx="2823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i="1" u="sng" dirty="0" smtClean="0"/>
              <a:t>Les époux </a:t>
            </a:r>
            <a:r>
              <a:rPr lang="fr-FR" b="1" i="1" u="sng" dirty="0" err="1" smtClean="0"/>
              <a:t>Arnolfini</a:t>
            </a:r>
            <a:r>
              <a:rPr lang="fr-FR" b="1" i="1" u="sng" dirty="0" smtClean="0"/>
              <a:t>, </a:t>
            </a:r>
            <a:r>
              <a:rPr lang="fr-FR" b="1" dirty="0" smtClean="0"/>
              <a:t>1434</a:t>
            </a:r>
            <a:r>
              <a:rPr lang="fr-FR" i="1" dirty="0" smtClean="0"/>
              <a:t>, </a:t>
            </a:r>
            <a:r>
              <a:rPr lang="fr-FR" dirty="0" smtClean="0"/>
              <a:t>huile sur bois,             81.8 x 59.7 cm,                 National </a:t>
            </a:r>
            <a:r>
              <a:rPr lang="fr-FR" dirty="0" err="1" smtClean="0"/>
              <a:t>Gallery</a:t>
            </a:r>
            <a:r>
              <a:rPr lang="fr-FR" dirty="0" smtClean="0"/>
              <a:t>, Londres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 txBox="1">
            <a:spLocks/>
          </p:cNvSpPr>
          <p:nvPr/>
        </p:nvSpPr>
        <p:spPr>
          <a:xfrm>
            <a:off x="251520" y="1482520"/>
            <a:ext cx="4176464" cy="72234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Baskerville Old Face" pitchFamily="18" charset="0"/>
              <a:ea typeface="+mj-ea"/>
              <a:cs typeface="+mj-cs"/>
            </a:endParaRPr>
          </a:p>
        </p:txBody>
      </p:sp>
      <p:sp>
        <p:nvSpPr>
          <p:cNvPr id="5" name="Titre 3"/>
          <p:cNvSpPr txBox="1">
            <a:spLocks/>
          </p:cNvSpPr>
          <p:nvPr/>
        </p:nvSpPr>
        <p:spPr>
          <a:xfrm>
            <a:off x="611560" y="188640"/>
            <a:ext cx="7992888" cy="1008112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FR" sz="3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  <a:ea typeface="+mj-ea"/>
                <a:cs typeface="+mj-cs"/>
              </a:rPr>
              <a:t>LA PERSPECTIVE :  </a:t>
            </a:r>
          </a:p>
          <a:p>
            <a:pPr algn="ctr">
              <a:spcBef>
                <a:spcPct val="0"/>
              </a:spcBef>
            </a:pPr>
            <a:r>
              <a:rPr lang="fr-FR" sz="3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  <a:ea typeface="+mj-ea"/>
                <a:cs typeface="+mj-cs"/>
              </a:rPr>
              <a:t>l’illusion de la profondeur sur une surface plane</a:t>
            </a:r>
          </a:p>
          <a:p>
            <a:pPr algn="ctr">
              <a:spcBef>
                <a:spcPct val="0"/>
              </a:spcBef>
            </a:pPr>
            <a:endParaRPr lang="fr-FR" sz="29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pic>
        <p:nvPicPr>
          <p:cNvPr id="16" name="Picture 2" descr="D:\DOCUMENTS VISUELS POUR COURS\HISTOIRE DES ARTS\HIST DES ARTS 5EMES\RENAISSANCE ITALIENNE\PROFONDEUR ET PERSPECTIVE\MASACCIO, La Sainte Trinité, 1426, fresque, 6.67 x 3.17 m., Eglise Santa Maria Novella, Florence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140067"/>
            <a:ext cx="2736304" cy="55292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ZoneTexte 16"/>
          <p:cNvSpPr txBox="1"/>
          <p:nvPr/>
        </p:nvSpPr>
        <p:spPr>
          <a:xfrm>
            <a:off x="683568" y="2132856"/>
            <a:ext cx="2016224" cy="3108543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C000"/>
                </a:solidFill>
                <a:latin typeface="Baskerville Old Face" pitchFamily="18" charset="0"/>
              </a:rPr>
              <a:t>Une illusion à la limite du trompe-l’œil qui se confond avec l’architecture</a:t>
            </a:r>
            <a:endParaRPr lang="fr-FR" sz="2800" b="1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012160" y="5013176"/>
            <a:ext cx="2772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MASACCIO,                            </a:t>
            </a:r>
            <a:r>
              <a:rPr lang="fr-FR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La Sainte Trinité</a:t>
            </a:r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, 1426, fresque, 667 x 317 cm, Eglise Santa Maria </a:t>
            </a:r>
            <a:r>
              <a:rPr lang="fr-FR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Novella</a:t>
            </a:r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, Florence</a:t>
            </a:r>
            <a:endParaRPr lang="fr-FR" b="1" dirty="0">
              <a:solidFill>
                <a:schemeClr val="tx2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9512" y="3429000"/>
            <a:ext cx="871296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 smtClean="0">
                <a:solidFill>
                  <a:srgbClr val="FFF4D1"/>
                </a:solidFill>
              </a:rPr>
              <a:t>Oeuvre</a:t>
            </a:r>
            <a:r>
              <a:rPr lang="fr-FR" sz="1600" dirty="0" smtClean="0">
                <a:solidFill>
                  <a:srgbClr val="FFF4D1"/>
                </a:solidFill>
              </a:rPr>
              <a:t> attribuée à </a:t>
            </a:r>
            <a:r>
              <a:rPr lang="fr-FR" sz="1600" b="1" dirty="0" smtClean="0">
                <a:solidFill>
                  <a:srgbClr val="FFF4D1"/>
                </a:solidFill>
              </a:rPr>
              <a:t>Piero </a:t>
            </a:r>
            <a:r>
              <a:rPr lang="fr-FR" sz="1600" b="1" dirty="0" err="1" smtClean="0">
                <a:solidFill>
                  <a:srgbClr val="FFF4D1"/>
                </a:solidFill>
              </a:rPr>
              <a:t>della</a:t>
            </a:r>
            <a:r>
              <a:rPr lang="fr-FR" sz="1600" b="1" dirty="0" smtClean="0">
                <a:solidFill>
                  <a:srgbClr val="FFF4D1"/>
                </a:solidFill>
              </a:rPr>
              <a:t> FRANCESCA, </a:t>
            </a:r>
            <a:r>
              <a:rPr lang="fr-FR" sz="1600" b="1" i="1" u="sng" dirty="0" smtClean="0">
                <a:solidFill>
                  <a:srgbClr val="FFF4D1"/>
                </a:solidFill>
              </a:rPr>
              <a:t>La Cité idéale</a:t>
            </a:r>
            <a:r>
              <a:rPr lang="fr-FR" sz="1600" b="1" dirty="0" smtClean="0">
                <a:solidFill>
                  <a:srgbClr val="FFF4D1"/>
                </a:solidFill>
              </a:rPr>
              <a:t>, 1475</a:t>
            </a:r>
            <a:r>
              <a:rPr lang="fr-FR" sz="1600" dirty="0" smtClean="0">
                <a:solidFill>
                  <a:srgbClr val="FFF4D1"/>
                </a:solidFill>
              </a:rPr>
              <a:t>, huile sur bois, 239 x 67 cm, </a:t>
            </a:r>
            <a:endParaRPr lang="fr-FR" sz="1600" dirty="0" smtClean="0"/>
          </a:p>
          <a:p>
            <a:pPr algn="ctr"/>
            <a:r>
              <a:rPr lang="fr-FR" sz="1600" dirty="0" smtClean="0">
                <a:solidFill>
                  <a:srgbClr val="FFF4D1"/>
                </a:solidFill>
              </a:rPr>
              <a:t>Galerie nationale des Marches, Urbino</a:t>
            </a:r>
          </a:p>
          <a:p>
            <a:pPr algn="ctr"/>
            <a:r>
              <a:rPr lang="fr-FR" sz="1600" b="1" dirty="0" smtClean="0">
                <a:solidFill>
                  <a:srgbClr val="FFF4D1"/>
                </a:solidFill>
              </a:rPr>
              <a:t>  </a:t>
            </a:r>
          </a:p>
          <a:p>
            <a:pPr algn="ctr"/>
            <a:endParaRPr lang="fr-FR" b="1" dirty="0">
              <a:solidFill>
                <a:srgbClr val="FFF4D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260648"/>
            <a:ext cx="8424936" cy="584775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C000"/>
                </a:solidFill>
                <a:latin typeface="Baskerville Old Face" pitchFamily="18" charset="0"/>
              </a:rPr>
              <a:t>La perspective linéaire à un point de fuite</a:t>
            </a:r>
            <a:endParaRPr lang="fr-FR" sz="3200" b="1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4" name="Picture 6" descr="http://dizaygne.unblog.fr/files/2009/03/citeidealecorrection.jpg"/>
          <p:cNvPicPr>
            <a:picLocks noChangeAspect="1" noChangeArrowheads="1"/>
          </p:cNvPicPr>
          <p:nvPr/>
        </p:nvPicPr>
        <p:blipFill>
          <a:blip r:embed="rId2" cstate="print"/>
          <a:srcRect t="2805"/>
          <a:stretch>
            <a:fillRect/>
          </a:stretch>
        </p:blipFill>
        <p:spPr bwMode="auto">
          <a:xfrm>
            <a:off x="0" y="3933056"/>
            <a:ext cx="903649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2" name="Picture 2" descr="http://upload.wikimedia.org/wikipedia/commons/c/cb/Piero_della_Francesca_Ideal_Ci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196" y="908720"/>
            <a:ext cx="8877300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55576" y="5733256"/>
            <a:ext cx="7560840" cy="646331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4D1"/>
                </a:solidFill>
                <a:latin typeface="Baskerville Old Face" pitchFamily="18" charset="0"/>
              </a:rPr>
              <a:t>Piero </a:t>
            </a:r>
            <a:r>
              <a:rPr lang="fr-FR" b="1" dirty="0" err="1" smtClean="0">
                <a:solidFill>
                  <a:srgbClr val="FFF4D1"/>
                </a:solidFill>
                <a:latin typeface="Baskerville Old Face" pitchFamily="18" charset="0"/>
              </a:rPr>
              <a:t>della</a:t>
            </a:r>
            <a:r>
              <a:rPr lang="fr-FR" b="1" dirty="0" smtClean="0">
                <a:solidFill>
                  <a:srgbClr val="FFF4D1"/>
                </a:solidFill>
                <a:latin typeface="Baskerville Old Face" pitchFamily="18" charset="0"/>
              </a:rPr>
              <a:t> FRANCESCA, </a:t>
            </a:r>
            <a:r>
              <a:rPr lang="fr-FR" b="1" i="1" u="sng" dirty="0" smtClean="0">
                <a:solidFill>
                  <a:srgbClr val="FFF4D1"/>
                </a:solidFill>
                <a:latin typeface="Baskerville Old Face" pitchFamily="18" charset="0"/>
              </a:rPr>
              <a:t>La flagellation du Christ</a:t>
            </a:r>
            <a:r>
              <a:rPr lang="fr-FR" b="1" dirty="0" smtClean="0">
                <a:solidFill>
                  <a:srgbClr val="FFF4D1"/>
                </a:solidFill>
                <a:latin typeface="Baskerville Old Face" pitchFamily="18" charset="0"/>
              </a:rPr>
              <a:t>, env. 1455, </a:t>
            </a:r>
          </a:p>
          <a:p>
            <a:pPr algn="ctr"/>
            <a:r>
              <a:rPr lang="fr-FR" dirty="0" smtClean="0">
                <a:solidFill>
                  <a:srgbClr val="FFF4D1"/>
                </a:solidFill>
                <a:latin typeface="Baskerville Old Face" pitchFamily="18" charset="0"/>
              </a:rPr>
              <a:t>tempera sur bois, 58 x 81 cm, Urbino, musée des Marches</a:t>
            </a:r>
            <a:endParaRPr lang="fr-FR" dirty="0">
              <a:solidFill>
                <a:srgbClr val="FFF4D1"/>
              </a:solidFill>
              <a:latin typeface="Baskerville Old Face" pitchFamily="18" charset="0"/>
            </a:endParaRPr>
          </a:p>
        </p:txBody>
      </p:sp>
      <p:pic>
        <p:nvPicPr>
          <p:cNvPr id="3" name="Picture 1" descr="D:\DOCUMENTS VISUELS POUR COURS\HISTOIRE DES ARTS\HIST DES ARTS 5EMES\RENAISSANCE ITALIENNE\ARTISTES\DELLA FRANCESCA Piero (1416-1492)\La flagellation, env. 1469, huile et tempera sur bois, 58.4 x 81.5 cm, Urb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64389"/>
            <a:ext cx="7560840" cy="5296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DOCUMENTS VISUELS POUR COURS\THEMES\THEMES 3EMES\ESPACE SUGGERE, Peinture italienne et flamande\Le TINTORET, Le Christ lavant les pieds de ses disciples, env.1547, huile sur toile, 210 x 533 cm, Musée du Prado, Madrid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12776"/>
            <a:ext cx="8912950" cy="34563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07504" y="5014917"/>
            <a:ext cx="8856984" cy="646331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4D1"/>
                </a:solidFill>
                <a:latin typeface="Baskerville Old Face" pitchFamily="18" charset="0"/>
              </a:rPr>
              <a:t>TINTORETTO, </a:t>
            </a:r>
            <a:r>
              <a:rPr lang="fr-FR" dirty="0" smtClean="0">
                <a:solidFill>
                  <a:srgbClr val="FFF4D1"/>
                </a:solidFill>
                <a:latin typeface="Baskerville Old Face" pitchFamily="18" charset="0"/>
              </a:rPr>
              <a:t>dit Le Tintoret, </a:t>
            </a:r>
            <a:r>
              <a:rPr lang="fr-FR" b="1" i="1" u="sng" dirty="0" smtClean="0">
                <a:solidFill>
                  <a:srgbClr val="FFF4D1"/>
                </a:solidFill>
                <a:latin typeface="Baskerville Old Face" pitchFamily="18" charset="0"/>
              </a:rPr>
              <a:t>Le Christ lavant les pieds de ses disciples</a:t>
            </a:r>
            <a:r>
              <a:rPr lang="fr-FR" b="1" dirty="0" smtClean="0">
                <a:solidFill>
                  <a:srgbClr val="FFF4D1"/>
                </a:solidFill>
                <a:latin typeface="Baskerville Old Face" pitchFamily="18" charset="0"/>
              </a:rPr>
              <a:t>, env.1547, </a:t>
            </a:r>
          </a:p>
          <a:p>
            <a:pPr algn="ctr"/>
            <a:r>
              <a:rPr lang="fr-FR" dirty="0" smtClean="0">
                <a:solidFill>
                  <a:srgbClr val="FFF4D1"/>
                </a:solidFill>
                <a:latin typeface="Baskerville Old Face" pitchFamily="18" charset="0"/>
              </a:rPr>
              <a:t>huile sur toile, 210 x 533 cm, Madrid, musée du Prado.</a:t>
            </a:r>
            <a:endParaRPr lang="fr-FR" dirty="0">
              <a:solidFill>
                <a:srgbClr val="FFF4D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1124744"/>
            <a:ext cx="3672408" cy="4154984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C000"/>
                </a:solidFill>
                <a:latin typeface="Baskerville Old Face" pitchFamily="18" charset="0"/>
              </a:rPr>
              <a:t>La perspective atmosphérique : </a:t>
            </a:r>
          </a:p>
          <a:p>
            <a:pPr algn="ctr"/>
            <a:r>
              <a:rPr lang="fr-FR" sz="2800" b="1" i="1" dirty="0" smtClean="0">
                <a:solidFill>
                  <a:srgbClr val="FFD757"/>
                </a:solidFill>
                <a:latin typeface="Baskerville Old Face" pitchFamily="18" charset="0"/>
                <a:cs typeface="Arial" pitchFamily="34" charset="0"/>
              </a:rPr>
              <a:t>la différence de netteté entre le 1</a:t>
            </a:r>
            <a:r>
              <a:rPr lang="fr-FR" sz="2800" b="1" i="1" baseline="30000" dirty="0" smtClean="0">
                <a:solidFill>
                  <a:srgbClr val="FFD757"/>
                </a:solidFill>
                <a:latin typeface="Baskerville Old Face" pitchFamily="18" charset="0"/>
                <a:cs typeface="Arial" pitchFamily="34" charset="0"/>
              </a:rPr>
              <a:t>er</a:t>
            </a:r>
            <a:r>
              <a:rPr lang="fr-FR" sz="2800" b="1" i="1" dirty="0" smtClean="0">
                <a:solidFill>
                  <a:srgbClr val="FFD757"/>
                </a:solidFill>
                <a:latin typeface="Baskerville Old Face" pitchFamily="18" charset="0"/>
                <a:cs typeface="Arial" pitchFamily="34" charset="0"/>
              </a:rPr>
              <a:t> plan et les plans plus éloignés, le dégradé des couleurs et la diminution des contrastes permettent de traduire la profondeur.</a:t>
            </a:r>
            <a:r>
              <a:rPr lang="fr-FR" sz="3200" b="1" dirty="0" smtClean="0">
                <a:solidFill>
                  <a:srgbClr val="FFC000"/>
                </a:solidFill>
                <a:latin typeface="Baskerville Old Face" pitchFamily="18" charset="0"/>
              </a:rPr>
              <a:t>     </a:t>
            </a:r>
            <a:endParaRPr lang="fr-FR" sz="3200" b="1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5" name="Picture 3" descr="D:\DOCUMENTS VISUELS POUR COURS\MONOGRAPHIES\VINCI Leonard de (1452-1519)\La Vierge à l'enfant avec Sainte Anne, 1510, huile sur bois, 168 x 130 cm, Musée du Louvre, Paris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60648"/>
            <a:ext cx="3702885" cy="561662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211960" y="5877272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tx2"/>
                </a:solidFill>
              </a:rPr>
              <a:t>L. DE VINCI, </a:t>
            </a:r>
            <a:r>
              <a:rPr lang="fr-FR" b="1" i="1" u="sng" dirty="0" smtClean="0">
                <a:solidFill>
                  <a:schemeClr val="tx2"/>
                </a:solidFill>
              </a:rPr>
              <a:t>La Vierge à l'enfant </a:t>
            </a:r>
          </a:p>
          <a:p>
            <a:pPr algn="ctr"/>
            <a:r>
              <a:rPr lang="fr-FR" b="1" i="1" u="sng" dirty="0" smtClean="0">
                <a:solidFill>
                  <a:schemeClr val="tx2"/>
                </a:solidFill>
              </a:rPr>
              <a:t>avec Sainte Anne</a:t>
            </a:r>
            <a:r>
              <a:rPr lang="fr-FR" b="1" dirty="0" smtClean="0">
                <a:solidFill>
                  <a:schemeClr val="tx2"/>
                </a:solidFill>
              </a:rPr>
              <a:t>, 1510, </a:t>
            </a:r>
            <a:r>
              <a:rPr lang="fr-FR" dirty="0" smtClean="0">
                <a:solidFill>
                  <a:schemeClr val="tx2"/>
                </a:solidFill>
              </a:rPr>
              <a:t>huile sur bois, 168 x 130 cm, Paris, musée du Louvre</a:t>
            </a:r>
            <a:endParaRPr lang="fr-FR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3"/>
          <p:cNvSpPr txBox="1">
            <a:spLocks/>
          </p:cNvSpPr>
          <p:nvPr/>
        </p:nvSpPr>
        <p:spPr>
          <a:xfrm>
            <a:off x="323528" y="188640"/>
            <a:ext cx="8496944" cy="1584176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fr-FR" sz="32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Les découvertes scientifiques et médicales :                 </a:t>
            </a:r>
            <a:r>
              <a:rPr lang="fr-FR" sz="3200" dirty="0" smtClean="0">
                <a:solidFill>
                  <a:srgbClr val="FFD757"/>
                </a:solidFill>
                <a:latin typeface="Baskerville Old Face" pitchFamily="18" charset="0"/>
                <a:ea typeface="+mj-ea"/>
                <a:cs typeface="+mj-cs"/>
              </a:rPr>
              <a:t>une meilleure connaissance du corps humain</a:t>
            </a:r>
          </a:p>
          <a:p>
            <a:pPr algn="ctr">
              <a:spcBef>
                <a:spcPct val="0"/>
              </a:spcBef>
            </a:pPr>
            <a:endParaRPr lang="fr-FR" sz="32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pic>
        <p:nvPicPr>
          <p:cNvPr id="5122" name="Picture 2" descr="D:\DOCUMENTS VISUELS POUR COURS\HISTOIRE DES ARTS\HIST DES ARTS 5EMES\RENAISSANCE ITALIENNE\PROPORTIONS DU CORPS HUMAIN ET ANATOMIE\L. DE VINCI, Étude sur les mouvements fait par le biceps, vers 1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3600400" cy="5248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D:\DOCUMENTS VISUELS POUR COURS\HISTOIRE DES ARTS\HIST DES ARTS 5EMES\RENAISSANCE ITALIENNE\PROPORTIONS DU CORPS HUMAIN ET ANATOMIE\L. DE  VINCI, Etude sur les proportions de la tête, 1488-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0813" y="1484784"/>
            <a:ext cx="4447651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4248472" y="50851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L. DE VINCI, </a:t>
            </a:r>
            <a:r>
              <a:rPr lang="fr-FR" b="1" i="1" dirty="0" smtClean="0"/>
              <a:t>Étude sur les mouvements faits par le biceps</a:t>
            </a:r>
            <a:r>
              <a:rPr lang="fr-FR" b="1" dirty="0" smtClean="0"/>
              <a:t>, vers 1510 </a:t>
            </a:r>
            <a:r>
              <a:rPr lang="fr-FR" dirty="0" smtClean="0"/>
              <a:t>(à gauche); </a:t>
            </a:r>
            <a:r>
              <a:rPr lang="fr-FR" b="1" i="1" dirty="0" smtClean="0"/>
              <a:t>Etude sur les proportions de la tête</a:t>
            </a:r>
            <a:r>
              <a:rPr lang="fr-FR" b="1" dirty="0" smtClean="0"/>
              <a:t>,  1488-89 </a:t>
            </a:r>
            <a:r>
              <a:rPr lang="fr-FR" dirty="0" smtClean="0"/>
              <a:t>(ci-dessus), encre sur papier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VISUELS POUR COURS\HISTOIRE DES ARTS\HIST DES ARTS 5EMES\RENAISSANCE ITALIENNE\PROPORTIONS DU CORPS HUMAIN ET ANATOMIE\N. Beatrizet, Gravure d'écorché, illust. de L'anatomie du corps humain de Valverde, 15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3240360" cy="4609212"/>
          </a:xfrm>
          <a:prstGeom prst="rect">
            <a:avLst/>
          </a:prstGeom>
          <a:noFill/>
        </p:spPr>
      </p:pic>
      <p:pic>
        <p:nvPicPr>
          <p:cNvPr id="3" name="Picture 4" descr="D:\DOCUMENTS VISUELS POUR COURS\HISTOIRE DES ARTS\HIST DES ARTS 5EMES\RENAISSANCE ITALIENNE\PROPORTIONS DU CORPS HUMAIN ET ANATOMIE\Michel Ange, St Barthelemy tenant le couteau de son martyre et sa peau écorché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4664"/>
            <a:ext cx="3528392" cy="4856284"/>
          </a:xfrm>
          <a:prstGeom prst="rect">
            <a:avLst/>
          </a:prstGeom>
          <a:noFill/>
        </p:spPr>
      </p:pic>
      <p:sp>
        <p:nvSpPr>
          <p:cNvPr id="4" name="Titre 3"/>
          <p:cNvSpPr txBox="1">
            <a:spLocks/>
          </p:cNvSpPr>
          <p:nvPr/>
        </p:nvSpPr>
        <p:spPr>
          <a:xfrm>
            <a:off x="323528" y="404664"/>
            <a:ext cx="3888432" cy="792088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fr-FR" sz="31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Les écorchés</a:t>
            </a:r>
          </a:p>
          <a:p>
            <a:pPr algn="ctr">
              <a:spcBef>
                <a:spcPct val="0"/>
              </a:spcBef>
            </a:pPr>
            <a:endParaRPr lang="fr-FR" sz="40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5818038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N. </a:t>
            </a:r>
            <a:r>
              <a:rPr lang="fr-FR" b="1" dirty="0" err="1" smtClean="0"/>
              <a:t>Beatrizet</a:t>
            </a:r>
            <a:r>
              <a:rPr lang="fr-FR" dirty="0" smtClean="0"/>
              <a:t>, Gravure d'écorché, illustration de </a:t>
            </a:r>
            <a:r>
              <a:rPr lang="fr-FR" i="1" u="sng" dirty="0" smtClean="0"/>
              <a:t>L'anatomie du corps humain</a:t>
            </a:r>
            <a:r>
              <a:rPr lang="fr-FR" dirty="0" smtClean="0"/>
              <a:t> de </a:t>
            </a:r>
            <a:r>
              <a:rPr lang="fr-FR" dirty="0" err="1" smtClean="0"/>
              <a:t>Valverde</a:t>
            </a:r>
            <a:r>
              <a:rPr lang="fr-FR" dirty="0" smtClean="0"/>
              <a:t>, </a:t>
            </a:r>
            <a:r>
              <a:rPr lang="fr-FR" b="1" dirty="0" smtClean="0"/>
              <a:t>1556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4427984" y="5301208"/>
            <a:ext cx="3995936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MICHEL-ANGE</a:t>
            </a:r>
            <a:r>
              <a:rPr lang="fr-FR" dirty="0" smtClean="0"/>
              <a:t>, </a:t>
            </a:r>
            <a:r>
              <a:rPr lang="fr-FR" i="1" dirty="0" smtClean="0"/>
              <a:t>St Barthelemy tenant le couteau de son martyre et sa peau écorchée, </a:t>
            </a:r>
            <a:r>
              <a:rPr lang="fr-FR" dirty="0" smtClean="0"/>
              <a:t>détail de la fresque du </a:t>
            </a:r>
            <a:r>
              <a:rPr lang="fr-FR" b="1" i="1" u="sng" dirty="0" smtClean="0"/>
              <a:t>Jugement dernier</a:t>
            </a:r>
            <a:r>
              <a:rPr lang="fr-FR" b="1" i="1" dirty="0" smtClean="0"/>
              <a:t>, </a:t>
            </a:r>
            <a:r>
              <a:rPr lang="fr-FR" b="1" dirty="0" smtClean="0"/>
              <a:t>entre 1536 et 1531, </a:t>
            </a:r>
            <a:r>
              <a:rPr lang="fr-FR" dirty="0" smtClean="0"/>
              <a:t>Chapelle Sixtine, Vatican, Rome</a:t>
            </a:r>
            <a:r>
              <a:rPr lang="fr-FR" i="1" dirty="0" smtClean="0"/>
              <a:t>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3"/>
          <p:cNvSpPr txBox="1">
            <a:spLocks/>
          </p:cNvSpPr>
          <p:nvPr/>
        </p:nvSpPr>
        <p:spPr>
          <a:xfrm>
            <a:off x="683568" y="188640"/>
            <a:ext cx="7704856" cy="72234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fr-FR" sz="24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LES THEMES DES TABLEAUX DE LA RENAISSANCE</a:t>
            </a:r>
          </a:p>
          <a:p>
            <a:pPr algn="ctr">
              <a:spcBef>
                <a:spcPct val="0"/>
              </a:spcBef>
            </a:pPr>
            <a:endParaRPr lang="fr-FR" sz="24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7824" y="620688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Les scènes bibliques</a:t>
            </a:r>
            <a:endParaRPr lang="fr-FR" sz="2400" dirty="0"/>
          </a:p>
        </p:txBody>
      </p:sp>
      <p:pic>
        <p:nvPicPr>
          <p:cNvPr id="14337" name="Picture 1" descr="D:\DOCUMENTS VISUELS POUR COURS\HISTOIRE DES ARTS\HIST DES ARTS 5EMES\RENAISSANCE ITALIENNE\ARTISTES\MANTEGNA Andrea, (1431-1506)\MANTEGNA, Calvaire, 1457-60, tempera sur bois, 76 x 96 cm, Le Louvre, Paris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151042"/>
            <a:ext cx="6840760" cy="5042996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1043608" y="6165304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A. MANTEGNA</a:t>
            </a:r>
            <a:r>
              <a:rPr lang="fr-FR" dirty="0" smtClean="0"/>
              <a:t>, </a:t>
            </a:r>
            <a:r>
              <a:rPr lang="fr-FR" i="1" u="sng" dirty="0" smtClean="0"/>
              <a:t>La crucifixion</a:t>
            </a:r>
            <a:r>
              <a:rPr lang="fr-FR" dirty="0" smtClean="0"/>
              <a:t>, dite </a:t>
            </a:r>
            <a:r>
              <a:rPr lang="fr-FR" i="1" u="sng" dirty="0" smtClean="0"/>
              <a:t>Le calvaire</a:t>
            </a:r>
            <a:r>
              <a:rPr lang="fr-FR" i="1" dirty="0" smtClean="0"/>
              <a:t>, </a:t>
            </a:r>
            <a:r>
              <a:rPr lang="fr-FR" b="1" i="1" dirty="0" smtClean="0"/>
              <a:t>1457-59</a:t>
            </a:r>
            <a:r>
              <a:rPr lang="fr-FR" i="1" dirty="0" smtClean="0"/>
              <a:t>,                        </a:t>
            </a:r>
            <a:r>
              <a:rPr lang="fr-FR" dirty="0" smtClean="0"/>
              <a:t>huile sur bois, 76 x 96 cm, musée du Louvre, Paris</a:t>
            </a:r>
            <a:endParaRPr lang="fr-FR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7624" y="260648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Les scènes mythologiques</a:t>
            </a:r>
            <a:endParaRPr lang="fr-FR" sz="2400" dirty="0"/>
          </a:p>
        </p:txBody>
      </p:sp>
      <p:pic>
        <p:nvPicPr>
          <p:cNvPr id="28674" name="Picture 2" descr="D:\DOCUMENTS VISUELS POUR COURS\HISTOIRE DES ARTS\HIST DES ARTS 5EMES\RENAISSANCE ITALIENNE\THEMES DE LA MYTHOLOGIE\BOTTICELLI, La Naissance de Venus, env. 1485, tempera sur toile, 172.5 x 278.5 cm, Florence, Les Offic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352928" cy="519044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95536" y="6093296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S. BOTTICELLI, </a:t>
            </a:r>
            <a:r>
              <a:rPr lang="fr-FR" b="1" i="1" u="sng" dirty="0" smtClean="0"/>
              <a:t>La Naissance de Venus</a:t>
            </a:r>
            <a:r>
              <a:rPr lang="fr-FR" b="1" dirty="0" smtClean="0"/>
              <a:t>, env. 1485,                                                </a:t>
            </a:r>
            <a:r>
              <a:rPr lang="fr-FR" dirty="0" smtClean="0"/>
              <a:t>tempera sur toile, 172.5 x 278.5 cm, Florence, Galerie des Offices</a:t>
            </a:r>
            <a:endParaRPr lang="fr-FR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5816" y="116632"/>
            <a:ext cx="280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Les portraits</a:t>
            </a:r>
            <a:endParaRPr lang="fr-FR" sz="2400" dirty="0"/>
          </a:p>
        </p:txBody>
      </p:sp>
      <p:pic>
        <p:nvPicPr>
          <p:cNvPr id="29698" name="Picture 2" descr="D:\DOCUMENTS VISUELS POUR COURS\HISTOIRE DES ARTS\HIST DES ARTS 5EMES\RENAISSANCE ITALIENNE\ARTISTES\DE VINCI Leonard (1452-1519)\L. de VINCI, Mona Lisa, 1503-06, huile sur bois, 77 x 53 cm, Le Louvre, Paris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53207"/>
            <a:ext cx="3312368" cy="5152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9" name="Picture 3" descr="D:\DOCUMENTS VISUELS POUR COURS\HISTOIRE DES ARTS\HIST DES ARTS 5EMES\RENAISSANCE ITALIENNE\ARTISTES\RAPHAEL (1483-1520)\Bindo Altoviti, env. 1515, huile sur toile, National Gallery of Art, Washington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20688"/>
            <a:ext cx="3816424" cy="5201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395536" y="5818038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L. DE VINCI</a:t>
            </a:r>
            <a:r>
              <a:rPr lang="fr-FR" dirty="0" smtClean="0"/>
              <a:t>, </a:t>
            </a:r>
            <a:r>
              <a:rPr lang="fr-FR" b="1" i="1" u="sng" dirty="0" smtClean="0"/>
              <a:t>La Joconde</a:t>
            </a:r>
            <a:r>
              <a:rPr lang="fr-FR" dirty="0" smtClean="0"/>
              <a:t>, </a:t>
            </a:r>
            <a:r>
              <a:rPr lang="fr-FR" b="1" dirty="0" smtClean="0"/>
              <a:t>1503-06, </a:t>
            </a:r>
            <a:r>
              <a:rPr lang="fr-FR" dirty="0" smtClean="0"/>
              <a:t>huile sur bois, 77 x 53 cm,                musée du Louvre, Paris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4499992" y="5805264"/>
            <a:ext cx="4176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RAPHAEL, </a:t>
            </a:r>
            <a:r>
              <a:rPr lang="en-US" b="1" i="1" u="sng" dirty="0" smtClean="0"/>
              <a:t>Portrait de </a:t>
            </a:r>
            <a:r>
              <a:rPr lang="en-US" b="1" i="1" u="sng" dirty="0" err="1" smtClean="0"/>
              <a:t>Bindo</a:t>
            </a:r>
            <a:r>
              <a:rPr lang="en-US" b="1" i="1" u="sng" dirty="0" smtClean="0"/>
              <a:t> </a:t>
            </a:r>
            <a:r>
              <a:rPr lang="en-US" b="1" i="1" u="sng" dirty="0" err="1" smtClean="0"/>
              <a:t>Altoviti</a:t>
            </a:r>
            <a:r>
              <a:rPr lang="en-US" dirty="0" smtClean="0"/>
              <a:t>,                </a:t>
            </a:r>
            <a:r>
              <a:rPr lang="en-US" b="1" dirty="0" err="1" smtClean="0"/>
              <a:t>env</a:t>
            </a:r>
            <a:r>
              <a:rPr lang="en-US" b="1" dirty="0" smtClean="0"/>
              <a:t>. 1515</a:t>
            </a:r>
            <a:r>
              <a:rPr lang="en-US" dirty="0" smtClean="0"/>
              <a:t>, </a:t>
            </a:r>
            <a:r>
              <a:rPr lang="en-US" dirty="0" err="1" smtClean="0"/>
              <a:t>huile</a:t>
            </a:r>
            <a:r>
              <a:rPr lang="en-US" dirty="0" smtClean="0"/>
              <a:t> </a:t>
            </a:r>
            <a:r>
              <a:rPr lang="en-US" dirty="0" err="1" smtClean="0"/>
              <a:t>sur</a:t>
            </a:r>
            <a:r>
              <a:rPr lang="en-US" dirty="0" smtClean="0"/>
              <a:t> toile,                     National Gallery of Art, Washington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3"/>
          <p:cNvSpPr txBox="1">
            <a:spLocks/>
          </p:cNvSpPr>
          <p:nvPr/>
        </p:nvSpPr>
        <p:spPr>
          <a:xfrm>
            <a:off x="179512" y="188640"/>
            <a:ext cx="5760640" cy="72234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fr-FR" sz="2400" b="1" dirty="0" smtClean="0">
                <a:solidFill>
                  <a:srgbClr val="FF0000"/>
                </a:solidFill>
                <a:latin typeface="Baskerville Old Face" pitchFamily="18" charset="0"/>
                <a:ea typeface="+mj-ea"/>
                <a:cs typeface="+mj-cs"/>
              </a:rPr>
              <a:t>AU XVIe S., LA RENAISSANCE S’ETEND AU RESTE DE L’EUROPE</a:t>
            </a:r>
          </a:p>
          <a:p>
            <a:pPr algn="ctr">
              <a:spcBef>
                <a:spcPct val="0"/>
              </a:spcBef>
            </a:pPr>
            <a:endParaRPr lang="fr-FR" sz="2400" b="1" dirty="0" smtClean="0">
              <a:solidFill>
                <a:srgbClr val="FF0000"/>
              </a:solidFill>
              <a:latin typeface="Baskerville Old Face" pitchFamily="18" charset="0"/>
              <a:ea typeface="+mj-ea"/>
              <a:cs typeface="+mj-cs"/>
            </a:endParaRPr>
          </a:p>
        </p:txBody>
      </p:sp>
      <p:pic>
        <p:nvPicPr>
          <p:cNvPr id="38914" name="Picture 2" descr="http://idata.over-blog.com/2/15/60/57/histoire-de-l-art/renaissance/chambo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4762500" cy="357187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9512" y="5373216"/>
            <a:ext cx="4752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 Château de Chambord, 1519-47,                        </a:t>
            </a:r>
            <a:r>
              <a:rPr lang="fr-FR" dirty="0" smtClean="0"/>
              <a:t>vallée de la Loire, château construit                     pour le roi François 1er</a:t>
            </a:r>
            <a:endParaRPr lang="fr-FR" dirty="0"/>
          </a:p>
        </p:txBody>
      </p:sp>
      <p:pic>
        <p:nvPicPr>
          <p:cNvPr id="38915" name="Picture 3" descr="D:\DOCUMENTS VISUELS POUR COURS\HISTOIRE DES ARTS\HIST DES ARTS 5EMES\PEINTURE DU NORD, XVI e siècle\DURER Albrecht\DURER, Autoportrait à 26 ans, 1498, huile sur bois, 52 x 41 cm, Le Prado, Madrid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080120"/>
            <a:ext cx="3763208" cy="4752528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43608" y="1196752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FFD757"/>
                </a:solidFill>
                <a:latin typeface="Baskerville Old Face" pitchFamily="18" charset="0"/>
              </a:rPr>
              <a:t>En France</a:t>
            </a:r>
            <a:endParaRPr lang="fr-FR" sz="2400" dirty="0"/>
          </a:p>
        </p:txBody>
      </p:sp>
      <p:sp>
        <p:nvSpPr>
          <p:cNvPr id="7" name="Rectangle 6"/>
          <p:cNvSpPr/>
          <p:nvPr/>
        </p:nvSpPr>
        <p:spPr>
          <a:xfrm>
            <a:off x="5076056" y="504056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FFD757"/>
                </a:solidFill>
                <a:latin typeface="Baskerville Old Face" pitchFamily="18" charset="0"/>
              </a:rPr>
              <a:t>En Allemagne</a:t>
            </a:r>
            <a:endParaRPr lang="fr-FR" sz="2400" dirty="0"/>
          </a:p>
        </p:txBody>
      </p:sp>
      <p:sp>
        <p:nvSpPr>
          <p:cNvPr id="8" name="Rectangle 7"/>
          <p:cNvSpPr/>
          <p:nvPr/>
        </p:nvSpPr>
        <p:spPr>
          <a:xfrm>
            <a:off x="5004048" y="5818038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A. DURER, </a:t>
            </a:r>
            <a:r>
              <a:rPr lang="fr-FR" b="1" i="1" u="sng" dirty="0" smtClean="0"/>
              <a:t>Autoportrait à 26 ans</a:t>
            </a:r>
            <a:r>
              <a:rPr lang="fr-FR" b="1" dirty="0" smtClean="0"/>
              <a:t>, 1498, </a:t>
            </a:r>
            <a:r>
              <a:rPr lang="fr-FR" dirty="0" smtClean="0"/>
              <a:t>huile sur bois, 52 x 41 cm,                Musée </a:t>
            </a:r>
            <a:r>
              <a:rPr lang="fr-FR" dirty="0" err="1" smtClean="0"/>
              <a:t>duPrado</a:t>
            </a:r>
            <a:r>
              <a:rPr lang="fr-FR" dirty="0" smtClean="0"/>
              <a:t>, Madrid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473</TotalTime>
  <Words>755</Words>
  <Application>Microsoft Office PowerPoint</Application>
  <PresentationFormat>Affichage à l'écran (4:3)</PresentationFormat>
  <Paragraphs>63</Paragraphs>
  <Slides>19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Débit</vt:lpstr>
      <vt:lpstr>LA RENAISSANCE</vt:lpstr>
      <vt:lpstr>La Renaissance place l’Homme au centre de toute chose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QUAND L’ART RACONTE  DES HISTOIRES  EN IMAGES</dc:title>
  <dc:creator>Flo</dc:creator>
  <cp:lastModifiedBy>Flo</cp:lastModifiedBy>
  <cp:revision>22</cp:revision>
  <dcterms:created xsi:type="dcterms:W3CDTF">2011-11-02T09:54:35Z</dcterms:created>
  <dcterms:modified xsi:type="dcterms:W3CDTF">2013-04-08T16:31:10Z</dcterms:modified>
</cp:coreProperties>
</file>