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E8"/>
          </a:solidFill>
        </a:fill>
      </a:tcStyle>
    </a:wholeTbl>
    <a:band2H>
      <a:tcTxStyle b="def" i="def"/>
      <a:tcStyle>
        <a:tcBdr/>
        <a:fill>
          <a:solidFill>
            <a:srgbClr val="E6EA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2E7CB"/>
          </a:solidFill>
        </a:fill>
      </a:tcStyle>
    </a:wholeTbl>
    <a:band2H>
      <a:tcTxStyle b="def" i="def"/>
      <a:tcStyle>
        <a:tcBdr/>
        <a:fill>
          <a:solidFill>
            <a:srgbClr val="F8F4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CDDE"/>
          </a:solidFill>
        </a:fill>
      </a:tcStyle>
    </a:wholeTbl>
    <a:band2H>
      <a:tcTxStyle b="def" i="def"/>
      <a:tcStyle>
        <a:tcBdr/>
        <a:fill>
          <a:solidFill>
            <a:srgbClr val="EBE8E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2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e niveau 1…"/>
          <p:cNvSpPr/>
          <p:nvPr>
            <p:ph type="body" sz="quarter" idx="1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1pPr>
            <a:lvl2pPr marL="7408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2pPr>
            <a:lvl3pPr marL="11853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3pPr>
            <a:lvl4pPr marL="16298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4pPr>
            <a:lvl5pPr marL="20743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94" name="« Saisissez une citation ici. »"/>
          <p:cNvSpPr/>
          <p:nvPr>
            <p:ph type="body" sz="quarter" idx="13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/>
          <a:lstStyle/>
          <a:p>
            <a:pPr marL="0" indent="0" algn="ctr">
              <a:buSzTx/>
              <a:buNone/>
              <a:defRPr sz="3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9pPr>
    </p:titleStyle>
    <p:bodyStyle>
      <a:lvl1pPr marL="740832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1pPr>
      <a:lvl2pPr marL="1185332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2pPr>
      <a:lvl3pPr marL="1629833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3pPr>
      <a:lvl4pPr marL="2074333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.tif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tif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6 : Aire"/>
          <p:cNvSpPr/>
          <p:nvPr>
            <p:ph type="ctrTitle"/>
          </p:nvPr>
        </p:nvSpPr>
        <p:spPr>
          <a:xfrm>
            <a:off x="1270000" y="3816274"/>
            <a:ext cx="10464800" cy="1642480"/>
          </a:xfrm>
          <a:prstGeom prst="rect">
            <a:avLst/>
          </a:prstGeom>
        </p:spPr>
        <p:txBody>
          <a:bodyPr/>
          <a:lstStyle/>
          <a:p>
            <a:pPr/>
            <a:r>
              <a:t>Séquence 16 : Aire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0" presetID="1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Rappel"/>
          <p:cNvSpPr/>
          <p:nvPr>
            <p:ph type="ctrTitle"/>
          </p:nvPr>
        </p:nvSpPr>
        <p:spPr>
          <a:xfrm>
            <a:off x="1270000" y="167162"/>
            <a:ext cx="10464800" cy="1642481"/>
          </a:xfrm>
          <a:prstGeom prst="rect">
            <a:avLst/>
          </a:prstGeom>
        </p:spPr>
        <p:txBody>
          <a:bodyPr anchor="ctr"/>
          <a:lstStyle>
            <a:lvl1pPr algn="l"/>
          </a:lstStyle>
          <a:p>
            <a:pPr/>
            <a:r>
              <a:t>Rappel</a:t>
            </a:r>
          </a:p>
        </p:txBody>
      </p:sp>
      <p:sp>
        <p:nvSpPr>
          <p:cNvPr id="122" name="Une surface est un espace limité par un périmètre.…"/>
          <p:cNvSpPr/>
          <p:nvPr>
            <p:ph type="subTitle" idx="1"/>
          </p:nvPr>
        </p:nvSpPr>
        <p:spPr>
          <a:xfrm>
            <a:off x="1270000" y="2323410"/>
            <a:ext cx="10464800" cy="6554580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Une surface est un espace limité par un périmètre.</a:t>
            </a:r>
          </a:p>
          <a:p>
            <a: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L'</a:t>
            </a:r>
            <a:r>
              <a:rPr>
                <a:solidFill>
                  <a:srgbClr val="35CC72"/>
                </a:solidFill>
              </a:rPr>
              <a:t>aire</a:t>
            </a:r>
            <a:r>
              <a:t> représente la mesure de cette surface.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Aire d’un carré =…"/>
          <p:cNvSpPr/>
          <p:nvPr>
            <p:ph type="subTitle" idx="1"/>
          </p:nvPr>
        </p:nvSpPr>
        <p:spPr>
          <a:xfrm>
            <a:off x="1270000" y="296012"/>
            <a:ext cx="10464800" cy="8930624"/>
          </a:xfrm>
          <a:prstGeom prst="rect">
            <a:avLst/>
          </a:prstGeom>
        </p:spPr>
        <p:txBody>
          <a:bodyPr/>
          <a:lstStyle/>
          <a:p>
            <a:pPr algn="l">
              <a:defRPr sz="6000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Aire d’un carré </a:t>
            </a:r>
            <a:r>
              <a:rPr u="none"/>
              <a:t>= </a:t>
            </a:r>
            <a:endParaRPr u="none"/>
          </a:p>
          <a:p>
            <a: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coté x coté</a:t>
            </a:r>
          </a:p>
          <a:p>
            <a: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</a:p>
          <a:p>
            <a:pPr algn="r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</a:p>
          <a:p>
            <a:pPr algn="r">
              <a:defRPr sz="6000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Aire d’un rectangle</a:t>
            </a:r>
            <a:r>
              <a:rPr u="none"/>
              <a:t> = longueur x largeur</a:t>
            </a:r>
          </a:p>
        </p:txBody>
      </p:sp>
      <p:grpSp>
        <p:nvGrpSpPr>
          <p:cNvPr id="130" name="Grouper"/>
          <p:cNvGrpSpPr/>
          <p:nvPr/>
        </p:nvGrpSpPr>
        <p:grpSpPr>
          <a:xfrm>
            <a:off x="7300256" y="512767"/>
            <a:ext cx="3865480" cy="3917944"/>
            <a:chOff x="0" y="0"/>
            <a:chExt cx="3865479" cy="3917942"/>
          </a:xfrm>
        </p:grpSpPr>
        <p:sp>
          <p:nvSpPr>
            <p:cNvPr id="125" name="Carré"/>
            <p:cNvSpPr/>
            <p:nvPr/>
          </p:nvSpPr>
          <p:spPr>
            <a:xfrm>
              <a:off x="581132" y="675992"/>
              <a:ext cx="2661203" cy="2661202"/>
            </a:xfrm>
            <a:prstGeom prst="rect">
              <a:avLst/>
            </a:prstGeom>
            <a:noFill/>
            <a:ln w="25400" cap="flat">
              <a:solidFill>
                <a:srgbClr val="FF2F92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>
                  <a:solidFill>
                    <a:srgbClr val="FF2F92"/>
                  </a:solidFill>
                </a:defRPr>
              </a:pPr>
            </a:p>
          </p:txBody>
        </p:sp>
        <p:sp>
          <p:nvSpPr>
            <p:cNvPr id="126" name="coté"/>
            <p:cNvSpPr/>
            <p:nvPr/>
          </p:nvSpPr>
          <p:spPr>
            <a:xfrm>
              <a:off x="1409727" y="-1"/>
              <a:ext cx="1004012" cy="647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>
                  <a:solidFill>
                    <a:srgbClr val="FF2F92"/>
                  </a:solidFill>
                </a:defRPr>
              </a:lvl1pPr>
            </a:lstStyle>
            <a:p>
              <a:pPr/>
              <a:r>
                <a:t>coté</a:t>
              </a:r>
            </a:p>
          </p:txBody>
        </p:sp>
        <p:sp>
          <p:nvSpPr>
            <p:cNvPr id="127" name="coté"/>
            <p:cNvSpPr/>
            <p:nvPr/>
          </p:nvSpPr>
          <p:spPr>
            <a:xfrm>
              <a:off x="1409727" y="3270242"/>
              <a:ext cx="1004012" cy="647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>
                  <a:solidFill>
                    <a:srgbClr val="FF2F92"/>
                  </a:solidFill>
                </a:defRPr>
              </a:lvl1pPr>
            </a:lstStyle>
            <a:p>
              <a:pPr/>
              <a:r>
                <a:t>coté</a:t>
              </a:r>
            </a:p>
          </p:txBody>
        </p:sp>
        <p:sp>
          <p:nvSpPr>
            <p:cNvPr id="128" name="coté"/>
            <p:cNvSpPr/>
            <p:nvPr/>
          </p:nvSpPr>
          <p:spPr>
            <a:xfrm rot="16200000">
              <a:off x="-178157" y="1682743"/>
              <a:ext cx="1004013" cy="647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>
                  <a:solidFill>
                    <a:srgbClr val="FF2F92"/>
                  </a:solidFill>
                </a:defRPr>
              </a:lvl1pPr>
            </a:lstStyle>
            <a:p>
              <a:pPr/>
              <a:r>
                <a:t>coté</a:t>
              </a:r>
            </a:p>
          </p:txBody>
        </p:sp>
        <p:sp>
          <p:nvSpPr>
            <p:cNvPr id="129" name="coté"/>
            <p:cNvSpPr/>
            <p:nvPr/>
          </p:nvSpPr>
          <p:spPr>
            <a:xfrm rot="5400000">
              <a:off x="3039622" y="1682742"/>
              <a:ext cx="1004013" cy="647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>
                  <a:solidFill>
                    <a:srgbClr val="FF2F92"/>
                  </a:solidFill>
                </a:defRPr>
              </a:lvl1pPr>
            </a:lstStyle>
            <a:p>
              <a:pPr/>
              <a:r>
                <a:t>coté</a:t>
              </a:r>
            </a:p>
          </p:txBody>
        </p:sp>
      </p:grpSp>
      <p:grpSp>
        <p:nvGrpSpPr>
          <p:cNvPr id="136" name="Grouper"/>
          <p:cNvGrpSpPr/>
          <p:nvPr/>
        </p:nvGrpSpPr>
        <p:grpSpPr>
          <a:xfrm>
            <a:off x="11260" y="5389225"/>
            <a:ext cx="5097242" cy="3009410"/>
            <a:chOff x="0" y="0"/>
            <a:chExt cx="5097240" cy="3009409"/>
          </a:xfrm>
        </p:grpSpPr>
        <p:sp>
          <p:nvSpPr>
            <p:cNvPr id="131" name="Rectangle"/>
            <p:cNvSpPr/>
            <p:nvPr/>
          </p:nvSpPr>
          <p:spPr>
            <a:xfrm>
              <a:off x="581127" y="730152"/>
              <a:ext cx="3934986" cy="1636576"/>
            </a:xfrm>
            <a:prstGeom prst="rect">
              <a:avLst/>
            </a:prstGeom>
            <a:noFill/>
            <a:ln w="25400" cap="flat">
              <a:solidFill>
                <a:srgbClr val="0096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>
                  <a:solidFill>
                    <a:srgbClr val="FF2F92"/>
                  </a:solidFill>
                </a:defRPr>
              </a:pPr>
            </a:p>
          </p:txBody>
        </p:sp>
        <p:sp>
          <p:nvSpPr>
            <p:cNvPr id="132" name="longueur"/>
            <p:cNvSpPr/>
            <p:nvPr/>
          </p:nvSpPr>
          <p:spPr>
            <a:xfrm>
              <a:off x="1496710" y="0"/>
              <a:ext cx="2103820" cy="6477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defRPr>
                  <a:solidFill>
                    <a:srgbClr val="0096FF"/>
                  </a:solidFill>
                </a:defRPr>
              </a:lvl1pPr>
            </a:lstStyle>
            <a:p>
              <a:pPr/>
              <a:r>
                <a:t>longueur</a:t>
              </a:r>
            </a:p>
          </p:txBody>
        </p:sp>
        <p:sp>
          <p:nvSpPr>
            <p:cNvPr id="133" name="longueur"/>
            <p:cNvSpPr/>
            <p:nvPr/>
          </p:nvSpPr>
          <p:spPr>
            <a:xfrm>
              <a:off x="1427018" y="2361709"/>
              <a:ext cx="2243204" cy="647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/>
            <a:p>
              <a:pPr>
                <a:defRPr>
                  <a:solidFill>
                    <a:srgbClr val="0096FF"/>
                  </a:solidFill>
                </a:defRPr>
              </a:pPr>
              <a:r>
                <a:t>longueur</a:t>
              </a:r>
              <a:r>
                <a:rPr>
                  <a:solidFill>
                    <a:srgbClr val="FF2F92"/>
                  </a:solidFill>
                </a:rPr>
                <a:t> </a:t>
              </a:r>
            </a:p>
          </p:txBody>
        </p:sp>
        <p:sp>
          <p:nvSpPr>
            <p:cNvPr id="134" name="largeur"/>
            <p:cNvSpPr/>
            <p:nvPr/>
          </p:nvSpPr>
          <p:spPr>
            <a:xfrm rot="16200000">
              <a:off x="-532770" y="1224590"/>
              <a:ext cx="1713240" cy="647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defRPr>
                  <a:solidFill>
                    <a:srgbClr val="0096FF"/>
                  </a:solidFill>
                </a:defRPr>
              </a:lvl1pPr>
            </a:lstStyle>
            <a:p>
              <a:pPr/>
              <a:r>
                <a:t>largeur</a:t>
              </a:r>
            </a:p>
          </p:txBody>
        </p:sp>
        <p:sp>
          <p:nvSpPr>
            <p:cNvPr id="135" name="largeur"/>
            <p:cNvSpPr/>
            <p:nvPr/>
          </p:nvSpPr>
          <p:spPr>
            <a:xfrm rot="5400000">
              <a:off x="3916770" y="1224589"/>
              <a:ext cx="1713240" cy="647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defRPr>
                  <a:solidFill>
                    <a:srgbClr val="0096FF"/>
                  </a:solidFill>
                </a:defRPr>
              </a:lvl1pPr>
            </a:lstStyle>
            <a:p>
              <a:pPr/>
              <a:r>
                <a:t>largeur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ID="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ID="9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6" dur="1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6" grpId="3"/>
      <p:bldP build="whole" bldLvl="1" animBg="1" rev="0" advAuto="0" spid="130" grpId="2"/>
      <p:bldP build="whole" bldLvl="1" animBg="1" rev="0" advAuto="0" spid="12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D’un parallélogramme"/>
          <p:cNvSpPr/>
          <p:nvPr>
            <p:ph type="ctrTitle"/>
          </p:nvPr>
        </p:nvSpPr>
        <p:spPr>
          <a:xfrm>
            <a:off x="1748572" y="180813"/>
            <a:ext cx="10464801" cy="1642481"/>
          </a:xfrm>
          <a:prstGeom prst="rect">
            <a:avLst/>
          </a:prstGeom>
        </p:spPr>
        <p:txBody>
          <a:bodyPr anchor="ctr"/>
          <a:lstStyle>
            <a:lvl1pPr marL="1284110" indent="-1284110" algn="l" defTabSz="531622">
              <a:buSzPct val="100000"/>
              <a:buAutoNum type="romanUcPeriod" startAt="1"/>
              <a:defRPr sz="7200"/>
            </a:lvl1pPr>
          </a:lstStyle>
          <a:p>
            <a:pPr/>
            <a:r>
              <a:t>D’un parallélogramme</a:t>
            </a:r>
          </a:p>
        </p:txBody>
      </p:sp>
      <p:sp>
        <p:nvSpPr>
          <p:cNvPr id="139" name="Aire d’un parallélogramme =…"/>
          <p:cNvSpPr/>
          <p:nvPr>
            <p:ph type="subTitle" idx="1"/>
          </p:nvPr>
        </p:nvSpPr>
        <p:spPr>
          <a:xfrm>
            <a:off x="1269999" y="1823280"/>
            <a:ext cx="11421947" cy="7058215"/>
          </a:xfrm>
          <a:prstGeom prst="rect">
            <a:avLst/>
          </a:prstGeom>
        </p:spPr>
        <p:txBody>
          <a:bodyPr/>
          <a:lstStyle/>
          <a:p>
            <a:pPr algn="l">
              <a:defRPr sz="6000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Aire d’un parallélogramme</a:t>
            </a:r>
            <a:r>
              <a:rPr u="none"/>
              <a:t> = </a:t>
            </a:r>
            <a:endParaRPr u="none"/>
          </a:p>
          <a:p>
            <a: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base</a:t>
            </a:r>
            <a:r>
              <a:t> x h</a:t>
            </a:r>
          </a:p>
          <a:p>
            <a: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</a:p>
          <a:p>
            <a: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</a:p>
          <a:p>
            <a:pPr algn="l">
              <a:defRPr sz="48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h est une </a:t>
            </a:r>
            <a:r>
              <a:rPr>
                <a:solidFill>
                  <a:srgbClr val="35CC72"/>
                </a:solidFill>
              </a:rPr>
              <a:t>hauteur</a:t>
            </a:r>
            <a:br>
              <a:rPr>
                <a:solidFill>
                  <a:srgbClr val="35CC72"/>
                </a:solidFill>
              </a:rPr>
            </a:br>
            <a:r>
              <a:t>(perpendiculaire d’un côté passant par le côté opposé)</a:t>
            </a:r>
          </a:p>
        </p:txBody>
      </p:sp>
      <p:grpSp>
        <p:nvGrpSpPr>
          <p:cNvPr id="145" name="Grouper"/>
          <p:cNvGrpSpPr/>
          <p:nvPr/>
        </p:nvGrpSpPr>
        <p:grpSpPr>
          <a:xfrm>
            <a:off x="4724540" y="3027464"/>
            <a:ext cx="6944768" cy="3698672"/>
            <a:chOff x="0" y="0"/>
            <a:chExt cx="6944767" cy="3698670"/>
          </a:xfrm>
        </p:grpSpPr>
        <p:pic>
          <p:nvPicPr>
            <p:cNvPr id="140" name="pasted-image.tiff" descr="pasted-image.tiff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-1"/>
              <a:ext cx="6944768" cy="303530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41" name="c"/>
            <p:cNvSpPr/>
            <p:nvPr/>
          </p:nvSpPr>
          <p:spPr>
            <a:xfrm>
              <a:off x="2261786" y="2542970"/>
              <a:ext cx="1744713" cy="115570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96FF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lvl1pPr>
            </a:lstStyle>
            <a:p>
              <a:pPr/>
              <a:r>
                <a:t>base</a:t>
              </a:r>
            </a:p>
          </p:txBody>
        </p:sp>
        <p:sp>
          <p:nvSpPr>
            <p:cNvPr id="142" name="Ligne"/>
            <p:cNvSpPr/>
            <p:nvPr/>
          </p:nvSpPr>
          <p:spPr>
            <a:xfrm>
              <a:off x="474331" y="2305050"/>
              <a:ext cx="4497036" cy="1"/>
            </a:xfrm>
            <a:prstGeom prst="line">
              <a:avLst/>
            </a:prstGeom>
            <a:noFill/>
            <a:ln w="50800" cap="flat">
              <a:solidFill>
                <a:srgbClr val="0096FF"/>
              </a:solidFill>
              <a:prstDash val="solid"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" name="Ligne"/>
            <p:cNvSpPr/>
            <p:nvPr/>
          </p:nvSpPr>
          <p:spPr>
            <a:xfrm flipV="1">
              <a:off x="2020884" y="569647"/>
              <a:ext cx="2" cy="1702101"/>
            </a:xfrm>
            <a:prstGeom prst="line">
              <a:avLst/>
            </a:prstGeom>
            <a:noFill/>
            <a:ln w="50800" cap="flat">
              <a:solidFill>
                <a:srgbClr val="00FDFF"/>
              </a:solidFill>
              <a:prstDash val="solid"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" name="h"/>
            <p:cNvSpPr/>
            <p:nvPr/>
          </p:nvSpPr>
          <p:spPr>
            <a:xfrm>
              <a:off x="2127306" y="652843"/>
              <a:ext cx="554460" cy="115570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FDFF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lvl1pPr>
            </a:lstStyle>
            <a:p>
              <a:pPr/>
              <a:r>
                <a:t>h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ID="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1" dur="1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9" grpId="1"/>
      <p:bldP build="whole" bldLvl="1" animBg="1" rev="0" advAuto="0" spid="145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D’un triangle"/>
          <p:cNvSpPr/>
          <p:nvPr>
            <p:ph type="ctrTitle"/>
          </p:nvPr>
        </p:nvSpPr>
        <p:spPr>
          <a:xfrm>
            <a:off x="1748571" y="526092"/>
            <a:ext cx="10464801" cy="1642480"/>
          </a:xfrm>
          <a:prstGeom prst="rect">
            <a:avLst/>
          </a:prstGeom>
        </p:spPr>
        <p:txBody>
          <a:bodyPr anchor="ctr"/>
          <a:lstStyle>
            <a:lvl1pPr marL="1411110" indent="-1411110" algn="l">
              <a:buSzPct val="100000"/>
              <a:buAutoNum type="romanUcPeriod" startAt="2"/>
            </a:lvl1pPr>
          </a:lstStyle>
          <a:p>
            <a:pPr/>
            <a:r>
              <a:t>D’un triangle </a:t>
            </a:r>
          </a:p>
        </p:txBody>
      </p:sp>
      <p:sp>
        <p:nvSpPr>
          <p:cNvPr id="148" name="Aire d’un triangle =…"/>
          <p:cNvSpPr/>
          <p:nvPr>
            <p:ph type="subTitle" idx="1"/>
          </p:nvPr>
        </p:nvSpPr>
        <p:spPr>
          <a:xfrm>
            <a:off x="970892" y="2337232"/>
            <a:ext cx="10464801" cy="7055390"/>
          </a:xfrm>
          <a:prstGeom prst="rect">
            <a:avLst/>
          </a:prstGeom>
        </p:spPr>
        <p:txBody>
          <a:bodyPr/>
          <a:lstStyle/>
          <a:p>
            <a:pPr algn="l">
              <a:defRPr sz="6000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Aire d’un triangle</a:t>
            </a:r>
            <a:r>
              <a:rPr u="none"/>
              <a:t> = </a:t>
            </a:r>
            <a:endParaRPr u="none"/>
          </a:p>
          <a:p>
            <a: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(base x h) ÷ 2</a:t>
            </a:r>
          </a:p>
          <a:p>
            <a: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</a:p>
          <a:p>
            <a:pPr algn="l">
              <a:defRPr sz="48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</a:p>
          <a:p>
            <a:pPr algn="l">
              <a:defRPr sz="48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h est une </a:t>
            </a:r>
            <a:r>
              <a:rPr>
                <a:solidFill>
                  <a:srgbClr val="35CC72"/>
                </a:solidFill>
              </a:rPr>
              <a:t>hauteur</a:t>
            </a:r>
            <a:r>
              <a:t> du triangle (perpendiculaire d’un côté passant par le somment opposé)</a:t>
            </a:r>
          </a:p>
        </p:txBody>
      </p:sp>
      <p:grpSp>
        <p:nvGrpSpPr>
          <p:cNvPr id="153" name="Grouper"/>
          <p:cNvGrpSpPr/>
          <p:nvPr/>
        </p:nvGrpSpPr>
        <p:grpSpPr>
          <a:xfrm>
            <a:off x="6534119" y="2143991"/>
            <a:ext cx="5770960" cy="4623429"/>
            <a:chOff x="0" y="0"/>
            <a:chExt cx="5770959" cy="4623427"/>
          </a:xfrm>
        </p:grpSpPr>
        <p:pic>
          <p:nvPicPr>
            <p:cNvPr id="149" name="pasted-image.tiff" descr="pasted-image.tiff"/>
            <p:cNvPicPr>
              <a:picLocks noChangeAspect="1"/>
            </p:cNvPicPr>
            <p:nvPr/>
          </p:nvPicPr>
          <p:blipFill>
            <a:blip r:embed="rId3">
              <a:extLst/>
            </a:blip>
            <a:srcRect l="2442" t="9028" r="1" b="1"/>
            <a:stretch>
              <a:fillRect/>
            </a:stretch>
          </p:blipFill>
          <p:spPr>
            <a:xfrm>
              <a:off x="0" y="-1"/>
              <a:ext cx="5770960" cy="437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8595" y="0"/>
                  </a:moveTo>
                  <a:cubicBezTo>
                    <a:pt x="8455" y="1555"/>
                    <a:pt x="8257" y="2621"/>
                    <a:pt x="8045" y="2853"/>
                  </a:cubicBezTo>
                  <a:cubicBezTo>
                    <a:pt x="7976" y="2928"/>
                    <a:pt x="7920" y="3036"/>
                    <a:pt x="7920" y="3094"/>
                  </a:cubicBezTo>
                  <a:cubicBezTo>
                    <a:pt x="7920" y="3193"/>
                    <a:pt x="7753" y="3550"/>
                    <a:pt x="6529" y="6072"/>
                  </a:cubicBezTo>
                  <a:cubicBezTo>
                    <a:pt x="6234" y="6679"/>
                    <a:pt x="5990" y="7202"/>
                    <a:pt x="5986" y="7235"/>
                  </a:cubicBezTo>
                  <a:cubicBezTo>
                    <a:pt x="5983" y="7267"/>
                    <a:pt x="5783" y="7696"/>
                    <a:pt x="5542" y="8186"/>
                  </a:cubicBezTo>
                  <a:cubicBezTo>
                    <a:pt x="5302" y="8675"/>
                    <a:pt x="4963" y="9369"/>
                    <a:pt x="4789" y="9729"/>
                  </a:cubicBezTo>
                  <a:cubicBezTo>
                    <a:pt x="4615" y="10088"/>
                    <a:pt x="4398" y="10526"/>
                    <a:pt x="4306" y="10703"/>
                  </a:cubicBezTo>
                  <a:cubicBezTo>
                    <a:pt x="4215" y="10880"/>
                    <a:pt x="4140" y="11055"/>
                    <a:pt x="4140" y="11093"/>
                  </a:cubicBezTo>
                  <a:cubicBezTo>
                    <a:pt x="4140" y="11131"/>
                    <a:pt x="4063" y="11306"/>
                    <a:pt x="3971" y="11483"/>
                  </a:cubicBezTo>
                  <a:cubicBezTo>
                    <a:pt x="3542" y="12302"/>
                    <a:pt x="2969" y="13531"/>
                    <a:pt x="2969" y="13628"/>
                  </a:cubicBezTo>
                  <a:cubicBezTo>
                    <a:pt x="2969" y="13688"/>
                    <a:pt x="2906" y="13806"/>
                    <a:pt x="2828" y="13891"/>
                  </a:cubicBezTo>
                  <a:cubicBezTo>
                    <a:pt x="2750" y="13976"/>
                    <a:pt x="2607" y="14236"/>
                    <a:pt x="2510" y="14469"/>
                  </a:cubicBezTo>
                  <a:cubicBezTo>
                    <a:pt x="2414" y="14702"/>
                    <a:pt x="2256" y="15054"/>
                    <a:pt x="2160" y="15250"/>
                  </a:cubicBezTo>
                  <a:cubicBezTo>
                    <a:pt x="1974" y="15628"/>
                    <a:pt x="1651" y="16344"/>
                    <a:pt x="1457" y="16808"/>
                  </a:cubicBezTo>
                  <a:cubicBezTo>
                    <a:pt x="1393" y="16963"/>
                    <a:pt x="1302" y="17089"/>
                    <a:pt x="1255" y="17089"/>
                  </a:cubicBezTo>
                  <a:cubicBezTo>
                    <a:pt x="1208" y="17089"/>
                    <a:pt x="1169" y="17142"/>
                    <a:pt x="1169" y="17206"/>
                  </a:cubicBezTo>
                  <a:cubicBezTo>
                    <a:pt x="1169" y="17271"/>
                    <a:pt x="1261" y="17315"/>
                    <a:pt x="1373" y="17304"/>
                  </a:cubicBezTo>
                  <a:cubicBezTo>
                    <a:pt x="1595" y="17282"/>
                    <a:pt x="2675" y="17446"/>
                    <a:pt x="4679" y="17806"/>
                  </a:cubicBezTo>
                  <a:cubicBezTo>
                    <a:pt x="5397" y="17935"/>
                    <a:pt x="6155" y="18040"/>
                    <a:pt x="6362" y="18040"/>
                  </a:cubicBezTo>
                  <a:cubicBezTo>
                    <a:pt x="6570" y="18039"/>
                    <a:pt x="6762" y="18087"/>
                    <a:pt x="6790" y="18147"/>
                  </a:cubicBezTo>
                  <a:cubicBezTo>
                    <a:pt x="6845" y="18264"/>
                    <a:pt x="6708" y="20571"/>
                    <a:pt x="6607" y="21214"/>
                  </a:cubicBezTo>
                  <a:lnTo>
                    <a:pt x="6548" y="21600"/>
                  </a:lnTo>
                  <a:lnTo>
                    <a:pt x="21600" y="21600"/>
                  </a:lnTo>
                  <a:lnTo>
                    <a:pt x="21600" y="0"/>
                  </a:lnTo>
                  <a:lnTo>
                    <a:pt x="8595" y="0"/>
                  </a:lnTo>
                  <a:close/>
                  <a:moveTo>
                    <a:pt x="7109" y="943"/>
                  </a:moveTo>
                  <a:cubicBezTo>
                    <a:pt x="7071" y="943"/>
                    <a:pt x="7020" y="1037"/>
                    <a:pt x="6995" y="1151"/>
                  </a:cubicBezTo>
                  <a:cubicBezTo>
                    <a:pt x="6970" y="1265"/>
                    <a:pt x="6917" y="1465"/>
                    <a:pt x="6878" y="1596"/>
                  </a:cubicBezTo>
                  <a:cubicBezTo>
                    <a:pt x="6814" y="1807"/>
                    <a:pt x="6823" y="1815"/>
                    <a:pt x="6958" y="1670"/>
                  </a:cubicBezTo>
                  <a:cubicBezTo>
                    <a:pt x="7087" y="1532"/>
                    <a:pt x="7132" y="1532"/>
                    <a:pt x="7261" y="1670"/>
                  </a:cubicBezTo>
                  <a:cubicBezTo>
                    <a:pt x="7396" y="1815"/>
                    <a:pt x="7405" y="1807"/>
                    <a:pt x="7341" y="1596"/>
                  </a:cubicBezTo>
                  <a:cubicBezTo>
                    <a:pt x="7301" y="1465"/>
                    <a:pt x="7249" y="1265"/>
                    <a:pt x="7224" y="1151"/>
                  </a:cubicBezTo>
                  <a:cubicBezTo>
                    <a:pt x="7199" y="1037"/>
                    <a:pt x="7147" y="943"/>
                    <a:pt x="7109" y="943"/>
                  </a:cubicBezTo>
                  <a:close/>
                  <a:moveTo>
                    <a:pt x="269" y="17563"/>
                  </a:moveTo>
                  <a:cubicBezTo>
                    <a:pt x="14" y="17563"/>
                    <a:pt x="0" y="17591"/>
                    <a:pt x="0" y="18040"/>
                  </a:cubicBezTo>
                  <a:cubicBezTo>
                    <a:pt x="0" y="18488"/>
                    <a:pt x="14" y="18514"/>
                    <a:pt x="269" y="18514"/>
                  </a:cubicBezTo>
                  <a:cubicBezTo>
                    <a:pt x="524" y="18514"/>
                    <a:pt x="539" y="18488"/>
                    <a:pt x="539" y="18040"/>
                  </a:cubicBezTo>
                  <a:cubicBezTo>
                    <a:pt x="539" y="17591"/>
                    <a:pt x="524" y="17563"/>
                    <a:pt x="269" y="17563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  <p:sp>
          <p:nvSpPr>
            <p:cNvPr id="150" name="h"/>
            <p:cNvSpPr/>
            <p:nvPr/>
          </p:nvSpPr>
          <p:spPr>
            <a:xfrm>
              <a:off x="2165664" y="1608335"/>
              <a:ext cx="554460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FF2600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lvl1pPr>
            </a:lstStyle>
            <a:p>
              <a:pPr/>
              <a:r>
                <a:t>h</a:t>
              </a:r>
            </a:p>
          </p:txBody>
        </p:sp>
        <p:sp>
          <p:nvSpPr>
            <p:cNvPr id="151" name="c"/>
            <p:cNvSpPr/>
            <p:nvPr/>
          </p:nvSpPr>
          <p:spPr>
            <a:xfrm>
              <a:off x="2023036" y="3467727"/>
              <a:ext cx="1744713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FF9300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lvl1pPr>
            </a:lstStyle>
            <a:p>
              <a:pPr/>
              <a:r>
                <a:t>base</a:t>
              </a:r>
            </a:p>
          </p:txBody>
        </p:sp>
        <p:sp>
          <p:nvSpPr>
            <p:cNvPr id="152" name="Ligne"/>
            <p:cNvSpPr/>
            <p:nvPr/>
          </p:nvSpPr>
          <p:spPr>
            <a:xfrm>
              <a:off x="325805" y="3489501"/>
              <a:ext cx="5057801" cy="622501"/>
            </a:xfrm>
            <a:prstGeom prst="line">
              <a:avLst/>
            </a:prstGeom>
            <a:noFill/>
            <a:ln w="38100" cap="flat">
              <a:solidFill>
                <a:srgbClr val="FF9300"/>
              </a:solidFill>
              <a:prstDash val="solid"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ID="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1" dur="1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3" grpId="2"/>
      <p:bldP build="whole" bldLvl="1" animBg="1" rev="0" advAuto="0" spid="14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D’un cercle"/>
          <p:cNvSpPr/>
          <p:nvPr>
            <p:ph type="ctrTitle"/>
          </p:nvPr>
        </p:nvSpPr>
        <p:spPr>
          <a:xfrm>
            <a:off x="1748571" y="526092"/>
            <a:ext cx="10464801" cy="1642480"/>
          </a:xfrm>
          <a:prstGeom prst="rect">
            <a:avLst/>
          </a:prstGeom>
        </p:spPr>
        <p:txBody>
          <a:bodyPr anchor="ctr"/>
          <a:lstStyle>
            <a:lvl1pPr marL="1411110" indent="-1411110" algn="l">
              <a:buSzPct val="100000"/>
              <a:buAutoNum type="romanUcPeriod" startAt="3"/>
            </a:lvl1pPr>
          </a:lstStyle>
          <a:p>
            <a:pPr/>
            <a:r>
              <a:t>D’un cercle </a:t>
            </a:r>
          </a:p>
        </p:txBody>
      </p:sp>
      <p:sp>
        <p:nvSpPr>
          <p:cNvPr id="156" name="Aire du cercle =…"/>
          <p:cNvSpPr/>
          <p:nvPr>
            <p:ph type="subTitle" sz="quarter" idx="1"/>
          </p:nvPr>
        </p:nvSpPr>
        <p:spPr>
          <a:xfrm>
            <a:off x="970891" y="2377113"/>
            <a:ext cx="6634124" cy="3284109"/>
          </a:xfrm>
          <a:prstGeom prst="rect">
            <a:avLst/>
          </a:prstGeom>
        </p:spPr>
        <p:txBody>
          <a:bodyPr/>
          <a:lstStyle/>
          <a:p>
            <a:pPr algn="l">
              <a:defRPr sz="6000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Aire du cercle</a:t>
            </a:r>
            <a:r>
              <a:rPr u="none"/>
              <a:t> = </a:t>
            </a:r>
            <a:endParaRPr u="none"/>
          </a:p>
          <a:p>
            <a: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π x r x r</a:t>
            </a:r>
          </a:p>
        </p:txBody>
      </p:sp>
      <p:grpSp>
        <p:nvGrpSpPr>
          <p:cNvPr id="160" name="Grouper"/>
          <p:cNvGrpSpPr/>
          <p:nvPr/>
        </p:nvGrpSpPr>
        <p:grpSpPr>
          <a:xfrm>
            <a:off x="6086744" y="3324535"/>
            <a:ext cx="5077278" cy="5077277"/>
            <a:chOff x="0" y="0"/>
            <a:chExt cx="5077276" cy="5077276"/>
          </a:xfrm>
        </p:grpSpPr>
        <p:sp>
          <p:nvSpPr>
            <p:cNvPr id="157" name="Cercle"/>
            <p:cNvSpPr/>
            <p:nvPr/>
          </p:nvSpPr>
          <p:spPr>
            <a:xfrm>
              <a:off x="-1" y="-1"/>
              <a:ext cx="5077277" cy="5077277"/>
            </a:xfrm>
            <a:prstGeom prst="ellipse">
              <a:avLst/>
            </a:prstGeom>
            <a:noFill/>
            <a:ln w="25400" cap="flat">
              <a:solidFill>
                <a:srgbClr val="9437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>
                  <a:solidFill>
                    <a:srgbClr val="9437FF"/>
                  </a:solidFill>
                </a:defRPr>
              </a:pPr>
            </a:p>
          </p:txBody>
        </p:sp>
        <p:sp>
          <p:nvSpPr>
            <p:cNvPr id="158" name="Ligne"/>
            <p:cNvSpPr/>
            <p:nvPr/>
          </p:nvSpPr>
          <p:spPr>
            <a:xfrm flipV="1">
              <a:off x="-1" y="2538636"/>
              <a:ext cx="2539865" cy="2"/>
            </a:xfrm>
            <a:prstGeom prst="line">
              <a:avLst/>
            </a:prstGeom>
            <a:noFill/>
            <a:ln w="25400" cap="flat">
              <a:solidFill>
                <a:srgbClr val="531B93"/>
              </a:solidFill>
              <a:prstDash val="solid"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" name="r"/>
            <p:cNvSpPr/>
            <p:nvPr/>
          </p:nvSpPr>
          <p:spPr>
            <a:xfrm>
              <a:off x="1249990" y="1472925"/>
              <a:ext cx="480418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531B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lvl1pPr>
            </a:lstStyle>
            <a:p>
              <a:pPr/>
              <a:r>
                <a:t>r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ID="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1" dur="1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6" grpId="1"/>
      <p:bldP build="whole" bldLvl="1" animBg="1" rev="0" advAuto="0" spid="160" grpId="2"/>
    </p:bldLst>
  </p:timing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