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62" r:id="rId2"/>
    <p:sldId id="261" r:id="rId3"/>
    <p:sldId id="259" r:id="rId4"/>
    <p:sldId id="257" r:id="rId5"/>
    <p:sldId id="263" r:id="rId6"/>
    <p:sldId id="256" r:id="rId7"/>
    <p:sldId id="26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690" y="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r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16" name="Espace réservé de la date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med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r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7" name="Espace réservé du contenu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5" name="Espace réservé de la date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med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ce réservé du texte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9" name="Espace réservé de la date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masterClrMapping/>
  </p:clrMapOvr>
  <p:transition spd="med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r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4" name="Espace réservé du contenu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1" name="Espace réservé de la date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Espace réservé du numéro de diapositiv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med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r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25" name="Espace réservé du texte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8" name="Espace réservé du contenu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med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r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2" name="Espace réservé de la date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21" name="Espace réservé du pied de pag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med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24" name="Espace réservé du pied de page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med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necteur droit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r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6" name="Espace réservé du texte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4" name="Espace réservé du contenu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5" name="Espace réservé de la date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29" name="Espace réservé du pied de page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med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pour une image 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Espace réservé du numéro de diapositiv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  <p:sp>
        <p:nvSpPr>
          <p:cNvPr id="17" name="Titr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6" name="Espace réservé du texte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</p:spTree>
  </p:cSld>
  <p:clrMapOvr>
    <a:masterClrMapping/>
  </p:clrMapOvr>
  <p:transition spd="med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med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  <p:transition spd="med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Espace réservé du texte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1" name="Espace réservé de la date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BFECD78-3C8E-49F2-8FAB-59489D168ABB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28" name="Espace réservé du pied de page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  <p:sp>
        <p:nvSpPr>
          <p:cNvPr id="10" name="Espace réservé du titre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necteur droit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ransition spd="med">
    <p:comb dir="vert"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\\scribeng\commun\ACROSPORT%203&#176;1\EPI%20AP%20EPS%203&#176;1\EPI%20ACROSPORT\GROUPE%20CAMILLE\GESTE%20DU%20PEINTRE\clemence.MOV" TargetMode="Externa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file:///\\scribeng\commun\ACROSPORT%203&#176;1\EPI%20AP%20EPS%203&#176;1\EPI%20ACROSPORT\GROUPE%20CAMILLE\VIDEO\VID_20000108_164027.mp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5000" b="-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r-FR" sz="4800" b="1" u="sng" dirty="0">
                <a:solidFill>
                  <a:schemeClr val="accent2">
                    <a:lumMod val="75000"/>
                  </a:schemeClr>
                </a:solidFill>
              </a:rPr>
              <a:t>EPI AP/</a:t>
            </a:r>
            <a:r>
              <a:rPr lang="fr-FR" sz="4800" b="1" u="sng" dirty="0" smtClean="0">
                <a:solidFill>
                  <a:schemeClr val="accent2">
                    <a:lumMod val="75000"/>
                  </a:schemeClr>
                </a:solidFill>
              </a:rPr>
              <a:t>EPS 3°1</a:t>
            </a:r>
          </a:p>
          <a:p>
            <a:pPr marL="0" indent="0" algn="ctr">
              <a:buNone/>
            </a:pPr>
            <a:endParaRPr lang="fr-FR" sz="4800" b="1" u="sng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endParaRPr lang="fr-FR" dirty="0"/>
          </a:p>
        </p:txBody>
      </p:sp>
      <p:pic>
        <p:nvPicPr>
          <p:cNvPr id="6" name="Image 5" descr="Capture d’écran 2016-11-27 à 17.28.5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6946" y="3361395"/>
            <a:ext cx="2790825" cy="322897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74397438"/>
      </p:ext>
    </p:extLst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1805"/>
            <a:ext cx="8229600" cy="1143000"/>
          </a:xfrm>
        </p:spPr>
        <p:txBody>
          <a:bodyPr>
            <a:normAutofit/>
          </a:bodyPr>
          <a:lstStyle/>
          <a:p>
            <a:r>
              <a:rPr lang="fr-FR" sz="2800" b="1" u="sng" dirty="0"/>
              <a:t>1-PRESENTATION DE L’ŒUVRE ET DU PEINTRE</a:t>
            </a:r>
            <a:r>
              <a:rPr lang="fr-FR" sz="2800" dirty="0"/>
              <a:t/>
            </a:r>
            <a:br>
              <a:rPr lang="fr-FR" sz="2800" dirty="0"/>
            </a:br>
            <a:endParaRPr lang="fr-FR" sz="2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960033"/>
            <a:ext cx="8229600" cy="4525963"/>
          </a:xfrm>
        </p:spPr>
        <p:txBody>
          <a:bodyPr>
            <a:normAutofit/>
          </a:bodyPr>
          <a:lstStyle/>
          <a:p>
            <a:pPr lvl="0"/>
            <a:r>
              <a:rPr lang="fr-FR" dirty="0" smtClean="0"/>
              <a:t>DESCRIPTION</a:t>
            </a:r>
            <a:endParaRPr lang="fr-FR" dirty="0"/>
          </a:p>
          <a:p>
            <a:pPr lvl="0"/>
            <a:r>
              <a:rPr lang="fr-FR" dirty="0"/>
              <a:t>INTERPRETATION</a:t>
            </a:r>
          </a:p>
          <a:p>
            <a:pPr lvl="0"/>
            <a:r>
              <a:rPr lang="fr-FR" dirty="0"/>
              <a:t>ETUDE DE </a:t>
            </a:r>
            <a:r>
              <a:rPr lang="fr-FR"/>
              <a:t>MON </a:t>
            </a:r>
            <a:r>
              <a:rPr lang="fr-FR" smtClean="0"/>
              <a:t>GESTE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2311053786"/>
      </p:ext>
    </p:extLst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24469" y="2482851"/>
            <a:ext cx="8229600" cy="1765300"/>
          </a:xfrm>
        </p:spPr>
        <p:txBody>
          <a:bodyPr/>
          <a:lstStyle/>
          <a:p>
            <a:pPr marL="0" indent="0" algn="ctr">
              <a:buNone/>
            </a:pPr>
            <a:r>
              <a:rPr lang="fr-FR" b="1" u="sng" dirty="0"/>
              <a:t>2-COMMENT RETROUVE T’ON L’ŒUVRE </a:t>
            </a:r>
            <a:r>
              <a:rPr lang="fr-FR" b="1" u="sng" dirty="0" smtClean="0"/>
              <a:t>ETUDIEE </a:t>
            </a:r>
            <a:r>
              <a:rPr lang="fr-FR" b="1" u="sng" dirty="0"/>
              <a:t>EN AP DANS MA PRATIQUE EPS ?</a:t>
            </a:r>
            <a:endParaRPr lang="fr-FR" dirty="0"/>
          </a:p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689705086"/>
      </p:ext>
    </p:extLst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5900" y="414338"/>
            <a:ext cx="6197600" cy="627062"/>
          </a:xfrm>
        </p:spPr>
        <p:txBody>
          <a:bodyPr>
            <a:normAutofit fontScale="90000"/>
          </a:bodyPr>
          <a:lstStyle/>
          <a:p>
            <a:r>
              <a:rPr lang="fr-FR" sz="2400" dirty="0" smtClean="0"/>
              <a:t>2-1 EN </a:t>
            </a:r>
            <a:r>
              <a:rPr lang="fr-FR" sz="2400" dirty="0"/>
              <a:t>QUOI L’ŒUVRE ETUDIEE EN AP </a:t>
            </a:r>
            <a:r>
              <a:rPr lang="fr-FR" sz="2400" dirty="0" smtClean="0"/>
              <a:t>A T’ELLE </a:t>
            </a:r>
            <a:r>
              <a:rPr lang="fr-FR" sz="2400" dirty="0"/>
              <a:t>INFLUENCE MA CHOREGRAPHIE  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863600" y="1391872"/>
            <a:ext cx="218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NOTRE TABLEAU </a:t>
            </a:r>
            <a:endParaRPr lang="fr-FR" dirty="0"/>
          </a:p>
        </p:txBody>
      </p:sp>
      <p:sp>
        <p:nvSpPr>
          <p:cNvPr id="6" name="Double flèche horizontale 5"/>
          <p:cNvSpPr/>
          <p:nvPr/>
        </p:nvSpPr>
        <p:spPr>
          <a:xfrm>
            <a:off x="4000500" y="2451100"/>
            <a:ext cx="1600200" cy="368300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3492500" y="3878165"/>
            <a:ext cx="2882899" cy="147093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i="1" dirty="0" smtClean="0"/>
              <a:t>LE LIEN :</a:t>
            </a:r>
          </a:p>
          <a:p>
            <a:pPr algn="ctr"/>
            <a:r>
              <a:rPr lang="fr-FR" dirty="0" smtClean="0"/>
              <a:t>Nous avons choisi de se mettre en pyramide comme le tableau est en hauteur.</a:t>
            </a:r>
          </a:p>
        </p:txBody>
      </p:sp>
      <p:sp>
        <p:nvSpPr>
          <p:cNvPr id="9" name="Flèche vers le bas 8"/>
          <p:cNvSpPr/>
          <p:nvPr/>
        </p:nvSpPr>
        <p:spPr>
          <a:xfrm rot="19378540">
            <a:off x="2484178" y="4099893"/>
            <a:ext cx="508028" cy="1219154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lèche vers le bas 9"/>
          <p:cNvSpPr/>
          <p:nvPr/>
        </p:nvSpPr>
        <p:spPr>
          <a:xfrm rot="1913729">
            <a:off x="6743967" y="4146434"/>
            <a:ext cx="508028" cy="115570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/>
          <p:cNvSpPr txBox="1"/>
          <p:nvPr/>
        </p:nvSpPr>
        <p:spPr>
          <a:xfrm>
            <a:off x="6096000" y="1391872"/>
            <a:ext cx="218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POSITION DE FIN </a:t>
            </a:r>
            <a:endParaRPr lang="fr-FR" dirty="0"/>
          </a:p>
        </p:txBody>
      </p:sp>
      <p:pic>
        <p:nvPicPr>
          <p:cNvPr id="12" name="Image 11" descr="TABLEA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9366" y="1746737"/>
            <a:ext cx="1714961" cy="2323103"/>
          </a:xfrm>
          <a:prstGeom prst="rect">
            <a:avLst/>
          </a:prstGeom>
        </p:spPr>
      </p:pic>
      <p:pic>
        <p:nvPicPr>
          <p:cNvPr id="13" name="Image 12" descr="Capture d’écran 2016-11-27 à 17.28.5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5399" y="1852453"/>
            <a:ext cx="1741199" cy="2014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2226263"/>
      </p:ext>
    </p:extLst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Capture d’écran 2016-11-27 à 17.26.23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385" y="1931875"/>
            <a:ext cx="3534937" cy="1873943"/>
          </a:xfrm>
        </p:spPr>
      </p:pic>
      <p:sp>
        <p:nvSpPr>
          <p:cNvPr id="5" name="ZoneTexte 4"/>
          <p:cNvSpPr txBox="1"/>
          <p:nvPr/>
        </p:nvSpPr>
        <p:spPr>
          <a:xfrm>
            <a:off x="1371601" y="1287522"/>
            <a:ext cx="14050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Liaison</a:t>
            </a:r>
            <a:r>
              <a:rPr lang="fr-FR" dirty="0" smtClean="0"/>
              <a:t>  </a:t>
            </a:r>
            <a:endParaRPr lang="fr-FR" dirty="0"/>
          </a:p>
        </p:txBody>
      </p:sp>
      <p:sp>
        <p:nvSpPr>
          <p:cNvPr id="6" name="Flèche droite 5"/>
          <p:cNvSpPr/>
          <p:nvPr/>
        </p:nvSpPr>
        <p:spPr>
          <a:xfrm>
            <a:off x="4081346" y="2129883"/>
            <a:ext cx="1193181" cy="47950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 descr="Capture d’écran 2016-11-27 à 17.26.5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8137" y="1810742"/>
            <a:ext cx="1706137" cy="1995076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6478859" y="1287522"/>
            <a:ext cx="1784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Figure  3</a:t>
            </a:r>
            <a:endParaRPr lang="fr-FR" sz="2800" dirty="0"/>
          </a:p>
        </p:txBody>
      </p:sp>
      <p:sp>
        <p:nvSpPr>
          <p:cNvPr id="9" name="ZoneTexte 8"/>
          <p:cNvSpPr txBox="1"/>
          <p:nvPr/>
        </p:nvSpPr>
        <p:spPr>
          <a:xfrm>
            <a:off x="490655" y="4215161"/>
            <a:ext cx="336766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u="sng" dirty="0" smtClean="0"/>
              <a:t>Lien avec le  tableau: </a:t>
            </a:r>
            <a:r>
              <a:rPr lang="fr-FR" sz="2800" dirty="0" smtClean="0"/>
              <a:t>roulades, boucles comme les boucles du tableau </a:t>
            </a:r>
          </a:p>
          <a:p>
            <a:endParaRPr lang="fr-FR" sz="2800" dirty="0"/>
          </a:p>
        </p:txBody>
      </p:sp>
      <p:pic>
        <p:nvPicPr>
          <p:cNvPr id="10" name="Image 9" descr="TABLEAU.jpg"/>
          <p:cNvPicPr>
            <a:picLocks noChangeAspect="1"/>
          </p:cNvPicPr>
          <p:nvPr/>
        </p:nvPicPr>
        <p:blipFill>
          <a:blip r:embed="rId4"/>
          <a:srcRect l="30425" r="23408" b="50000"/>
          <a:stretch>
            <a:fillRect/>
          </a:stretch>
        </p:blipFill>
        <p:spPr>
          <a:xfrm>
            <a:off x="4081346" y="4215161"/>
            <a:ext cx="1460810" cy="2143147"/>
          </a:xfrm>
          <a:prstGeom prst="rect">
            <a:avLst/>
          </a:prstGeom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/>
          <p:cNvSpPr txBox="1"/>
          <p:nvPr/>
        </p:nvSpPr>
        <p:spPr>
          <a:xfrm>
            <a:off x="215900" y="949257"/>
            <a:ext cx="218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FIGURE 1 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6800228" y="949257"/>
            <a:ext cx="218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FIGURE 2 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3639820" y="949257"/>
            <a:ext cx="218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LIAISON  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3365500" y="1307236"/>
            <a:ext cx="2882899" cy="14773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DESCRIPTION RAPIDE :</a:t>
            </a:r>
          </a:p>
          <a:p>
            <a:pPr algn="ctr"/>
            <a:r>
              <a:rPr lang="fr-FR" dirty="0" smtClean="0"/>
              <a:t>Nous tournions dos à dos pour arriver à la 2</a:t>
            </a:r>
            <a:r>
              <a:rPr lang="fr-FR" baseline="30000" dirty="0" smtClean="0"/>
              <a:t>ème</a:t>
            </a:r>
            <a:r>
              <a:rPr lang="fr-FR" dirty="0" smtClean="0"/>
              <a:t> figure. Cela fait référence aux boucles du tableau étudié.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5092700" y="4895696"/>
            <a:ext cx="3555999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LES LIENS ENTRE LA LIAISON ET LE GESTE DU PEINTRE :</a:t>
            </a:r>
          </a:p>
          <a:p>
            <a:pPr algn="ctr"/>
            <a:endParaRPr lang="fr-FR" dirty="0" smtClean="0"/>
          </a:p>
          <a:p>
            <a:pPr algn="ctr"/>
            <a:r>
              <a:rPr lang="fr-FR" dirty="0" smtClean="0"/>
              <a:t>Je me pose vers le sol comme les traits du bas du tableau (mon geste).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741088" y="3382498"/>
            <a:ext cx="2527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QUEL GESTE DU PEINTRE  </a:t>
            </a:r>
            <a:endParaRPr lang="fr-FR" dirty="0"/>
          </a:p>
        </p:txBody>
      </p:sp>
      <p:sp>
        <p:nvSpPr>
          <p:cNvPr id="16" name="Flèche angle droit à deux pointes 15"/>
          <p:cNvSpPr/>
          <p:nvPr/>
        </p:nvSpPr>
        <p:spPr>
          <a:xfrm>
            <a:off x="3639819" y="2909120"/>
            <a:ext cx="1307325" cy="2236088"/>
          </a:xfrm>
          <a:prstGeom prst="leftUpArrow">
            <a:avLst>
              <a:gd name="adj1" fmla="val 25000"/>
              <a:gd name="adj2" fmla="val 24033"/>
              <a:gd name="adj3" fmla="val 25000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sp>
        <p:nvSpPr>
          <p:cNvPr id="17" name="Flèche angle droit à deux pointes 16"/>
          <p:cNvSpPr/>
          <p:nvPr/>
        </p:nvSpPr>
        <p:spPr>
          <a:xfrm rot="5400000">
            <a:off x="3178661" y="4881537"/>
            <a:ext cx="990124" cy="2546845"/>
          </a:xfrm>
          <a:prstGeom prst="left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Double flèche horizontale 17"/>
          <p:cNvSpPr/>
          <p:nvPr/>
        </p:nvSpPr>
        <p:spPr>
          <a:xfrm>
            <a:off x="2618444" y="1816100"/>
            <a:ext cx="747056" cy="368300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Double flèche horizontale 18"/>
          <p:cNvSpPr/>
          <p:nvPr/>
        </p:nvSpPr>
        <p:spPr>
          <a:xfrm>
            <a:off x="6248399" y="1816100"/>
            <a:ext cx="747056" cy="368300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741088" y="83234"/>
            <a:ext cx="75691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2-2 EN </a:t>
            </a:r>
            <a:r>
              <a:rPr lang="fr-FR" dirty="0"/>
              <a:t>QUOI LE GESTE DU PEINTRE QUE J’AI INTERPRETE A-T-IL INFLUENCE UNE LIAISON  DE NOTRE CHOREGRAPHIE  </a:t>
            </a:r>
          </a:p>
        </p:txBody>
      </p:sp>
      <p:pic>
        <p:nvPicPr>
          <p:cNvPr id="22" name="Image 21" descr="Capture d’écran 2016-11-27 à 17.25.0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622" y="1459680"/>
            <a:ext cx="2257920" cy="1449439"/>
          </a:xfrm>
          <a:prstGeom prst="rect">
            <a:avLst/>
          </a:prstGeom>
        </p:spPr>
      </p:pic>
      <p:pic>
        <p:nvPicPr>
          <p:cNvPr id="25" name="Image 24" descr="Capture d’écran 2016-11-27 à 17.25.5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5455" y="1318589"/>
            <a:ext cx="2019299" cy="1751589"/>
          </a:xfrm>
          <a:prstGeom prst="rect">
            <a:avLst/>
          </a:prstGeom>
        </p:spPr>
      </p:pic>
      <p:pic>
        <p:nvPicPr>
          <p:cNvPr id="26" name="clemence.MO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741088" y="4148565"/>
            <a:ext cx="2656466" cy="1494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1442787"/>
      </p:ext>
    </p:extLst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hlinkClick r:id="rId2" action="ppaction://hlinkfile"/>
              </a:rPr>
              <a:t>3- Présentation de la chorégraphie finale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1806498" y="936701"/>
            <a:ext cx="6646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04800" y="1671341"/>
            <a:ext cx="868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139778253"/>
      </p:ext>
    </p:extLst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menad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Débit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romenade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129</TotalTime>
  <Words>161</Words>
  <Application>Microsoft Macintosh PowerPoint</Application>
  <PresentationFormat>Affichage à l'écran (4:3)</PresentationFormat>
  <Paragraphs>25</Paragraphs>
  <Slides>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Promenade</vt:lpstr>
      <vt:lpstr>Diapositive 1</vt:lpstr>
      <vt:lpstr>1-PRESENTATION DE L’ŒUVRE ET DU PEINTRE </vt:lpstr>
      <vt:lpstr>Diapositive 3</vt:lpstr>
      <vt:lpstr>2-1 EN QUOI L’ŒUVRE ETUDIEE EN AP A T’ELLE INFLUENCE MA CHOREGRAPHIE  </vt:lpstr>
      <vt:lpstr>Diapositive 5</vt:lpstr>
      <vt:lpstr>Diapositive 6</vt:lpstr>
      <vt:lpstr>3- Présentation de la chorégraphie finale</vt:lpstr>
    </vt:vector>
  </TitlesOfParts>
  <Company>privé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Samuel ARDOUIN</dc:creator>
  <cp:lastModifiedBy>clemence.larsonnier</cp:lastModifiedBy>
  <cp:revision>20</cp:revision>
  <dcterms:created xsi:type="dcterms:W3CDTF">2016-12-13T16:25:03Z</dcterms:created>
  <dcterms:modified xsi:type="dcterms:W3CDTF">2016-12-15T15:06:06Z</dcterms:modified>
</cp:coreProperties>
</file>