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Default Extension="png" ContentType="image/png"/>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8"/>
  </p:notesMasterIdLst>
  <p:sldIdLst>
    <p:sldId id="256" r:id="rId2"/>
    <p:sldId id="265" r:id="rId3"/>
    <p:sldId id="266" r:id="rId4"/>
    <p:sldId id="267" r:id="rId5"/>
    <p:sldId id="268" r:id="rId6"/>
    <p:sldId id="269" r:id="rId7"/>
    <p:sldId id="260" r:id="rId8"/>
    <p:sldId id="258" r:id="rId9"/>
    <p:sldId id="270" r:id="rId10"/>
    <p:sldId id="262" r:id="rId11"/>
    <p:sldId id="272" r:id="rId12"/>
    <p:sldId id="257" r:id="rId13"/>
    <p:sldId id="271" r:id="rId14"/>
    <p:sldId id="259" r:id="rId15"/>
    <p:sldId id="261" r:id="rId16"/>
    <p:sldId id="264" r:id="rId17"/>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showPr>
  <p:clrMru>
    <a:srgbClr val="E4EDF8"/>
    <a:srgbClr val="FFCC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0" d="100"/>
          <a:sy n="100" d="100"/>
        </p:scale>
        <p:origin x="-288"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106BF64-28C7-44EB-B1F2-5C0AF112F840}" type="datetimeFigureOut">
              <a:rPr lang="fr-FR" smtClean="0"/>
              <a:pPr/>
              <a:t>07/01/2013</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D4186D8-1E9B-47E5-9780-1F124797385D}"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CD4186D8-1E9B-47E5-9780-1F124797385D}" type="slidenum">
              <a:rPr lang="fr-FR" smtClean="0"/>
              <a:pPr/>
              <a:t>7</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BD2C07-F288-45D5-8821-C2C91A273604}" type="slidenum">
              <a:rPr lang="fr-FR" smtClean="0"/>
              <a:pPr/>
              <a:t>10</a:t>
            </a:fld>
            <a:endParaRPr lang="fr-FR"/>
          </a:p>
        </p:txBody>
      </p:sp>
    </p:spTree>
    <p:extLst>
      <p:ext uri="{BB962C8B-B14F-4D97-AF65-F5344CB8AC3E}">
        <p14:creationId xmlns="" xmlns:p14="http://schemas.microsoft.com/office/powerpoint/2010/main" val="37123842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BD2C07-F288-45D5-8821-C2C91A273604}" type="slidenum">
              <a:rPr lang="fr-FR" smtClean="0"/>
              <a:pPr/>
              <a:t>12</a:t>
            </a:fld>
            <a:endParaRPr lang="fr-FR"/>
          </a:p>
        </p:txBody>
      </p:sp>
    </p:spTree>
    <p:extLst>
      <p:ext uri="{BB962C8B-B14F-4D97-AF65-F5344CB8AC3E}">
        <p14:creationId xmlns="" xmlns:p14="http://schemas.microsoft.com/office/powerpoint/2010/main" val="22438309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BD2C07-F288-45D5-8821-C2C91A273604}" type="slidenum">
              <a:rPr lang="fr-FR" smtClean="0"/>
              <a:pPr/>
              <a:t>14</a:t>
            </a:fld>
            <a:endParaRPr lang="fr-FR"/>
          </a:p>
        </p:txBody>
      </p:sp>
    </p:spTree>
    <p:extLst>
      <p:ext uri="{BB962C8B-B14F-4D97-AF65-F5344CB8AC3E}">
        <p14:creationId xmlns="" xmlns:p14="http://schemas.microsoft.com/office/powerpoint/2010/main" val="593951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6BD2C07-F288-45D5-8821-C2C91A273604}" type="slidenum">
              <a:rPr lang="fr-FR" smtClean="0"/>
              <a:pPr/>
              <a:t>15</a:t>
            </a:fld>
            <a:endParaRPr lang="fr-FR"/>
          </a:p>
        </p:txBody>
      </p:sp>
    </p:spTree>
    <p:extLst>
      <p:ext uri="{BB962C8B-B14F-4D97-AF65-F5344CB8AC3E}">
        <p14:creationId xmlns="" xmlns:p14="http://schemas.microsoft.com/office/powerpoint/2010/main" val="1163309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A17E2366-5BDD-4ECF-99E8-8D90B6558AB6}" type="datetimeFigureOut">
              <a:rPr lang="fr-FR" smtClean="0"/>
              <a:pPr/>
              <a:t>07/01/2013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7E1D935-6B37-4581-96B1-5E111F6E88C1}"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17E2366-5BDD-4ECF-99E8-8D90B6558AB6}" type="datetimeFigureOut">
              <a:rPr lang="fr-FR" smtClean="0"/>
              <a:pPr/>
              <a:t>07/01/2013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7E1D935-6B37-4581-96B1-5E111F6E88C1}"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17E2366-5BDD-4ECF-99E8-8D90B6558AB6}" type="datetimeFigureOut">
              <a:rPr lang="fr-FR" smtClean="0"/>
              <a:pPr/>
              <a:t>07/01/2013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7E1D935-6B37-4581-96B1-5E111F6E88C1}"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17E2366-5BDD-4ECF-99E8-8D90B6558AB6}" type="datetimeFigureOut">
              <a:rPr lang="fr-FR" smtClean="0"/>
              <a:pPr/>
              <a:t>07/01/2013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7E1D935-6B37-4581-96B1-5E111F6E88C1}"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17E2366-5BDD-4ECF-99E8-8D90B6558AB6}" type="datetimeFigureOut">
              <a:rPr lang="fr-FR" smtClean="0"/>
              <a:pPr/>
              <a:t>07/01/2013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47E1D935-6B37-4581-96B1-5E111F6E88C1}"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A17E2366-5BDD-4ECF-99E8-8D90B6558AB6}" type="datetimeFigureOut">
              <a:rPr lang="fr-FR" smtClean="0"/>
              <a:pPr/>
              <a:t>07/01/2013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47E1D935-6B37-4581-96B1-5E111F6E88C1}"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17E2366-5BDD-4ECF-99E8-8D90B6558AB6}" type="datetimeFigureOut">
              <a:rPr lang="fr-FR" smtClean="0"/>
              <a:pPr/>
              <a:t>07/01/2013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47E1D935-6B37-4581-96B1-5E111F6E88C1}"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17E2366-5BDD-4ECF-99E8-8D90B6558AB6}" type="datetimeFigureOut">
              <a:rPr lang="fr-FR" smtClean="0"/>
              <a:pPr/>
              <a:t>07/01/2013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7E1D935-6B37-4581-96B1-5E111F6E88C1}"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17E2366-5BDD-4ECF-99E8-8D90B6558AB6}" type="datetimeFigureOut">
              <a:rPr lang="fr-FR" smtClean="0"/>
              <a:pPr/>
              <a:t>07/01/2013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7E1D935-6B37-4581-96B1-5E111F6E88C1}"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17E2366-5BDD-4ECF-99E8-8D90B6558AB6}" type="datetimeFigureOut">
              <a:rPr lang="fr-FR" smtClean="0"/>
              <a:pPr/>
              <a:t>07/01/2013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7E1D935-6B37-4581-96B1-5E111F6E88C1}"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17E2366-5BDD-4ECF-99E8-8D90B6558AB6}" type="datetimeFigureOut">
              <a:rPr lang="fr-FR" smtClean="0"/>
              <a:pPr/>
              <a:t>07/01/2013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7E1D935-6B37-4581-96B1-5E111F6E88C1}"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7E2366-5BDD-4ECF-99E8-8D90B6558AB6}" type="datetimeFigureOut">
              <a:rPr lang="fr-FR" smtClean="0"/>
              <a:pPr/>
              <a:t>07/01/2013</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E1D935-6B37-4581-96B1-5E111F6E88C1}" type="slidenum">
              <a:rPr lang="fr-FR" smtClean="0"/>
              <a:pPr/>
              <a:t>‹N°›</a:t>
            </a:fld>
            <a:endParaRPr lang="fr-FR"/>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6.xml"/><Relationship Id="rId5" Type="http://schemas.openxmlformats.org/officeDocument/2006/relationships/image" Target="../media/image10.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 Id="rId9"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 Id="rId5" Type="http://schemas.openxmlformats.org/officeDocument/2006/relationships/image" Target="../media/image28.jpeg"/><Relationship Id="rId4" Type="http://schemas.openxmlformats.org/officeDocument/2006/relationships/image" Target="../media/image27.jpeg"/></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15.xml.rels><?xml version="1.0" encoding="UTF-8" standalone="yes"?>
<Relationships xmlns="http://schemas.openxmlformats.org/package/2006/relationships"><Relationship Id="rId3" Type="http://schemas.openxmlformats.org/officeDocument/2006/relationships/image" Target="../media/image37.jpeg"/><Relationship Id="rId7" Type="http://schemas.openxmlformats.org/officeDocument/2006/relationships/image" Target="../media/image41.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683568" y="2276872"/>
            <a:ext cx="7772400" cy="1470025"/>
          </a:xfrm>
        </p:spPr>
        <p:txBody>
          <a:bodyPr>
            <a:normAutofit fontScale="90000"/>
          </a:bodyPr>
          <a:lstStyle/>
          <a:p>
            <a:r>
              <a:rPr lang="fr-FR" sz="8000" spc="300" dirty="0" smtClean="0">
                <a:solidFill>
                  <a:schemeClr val="accent5">
                    <a:lumMod val="60000"/>
                    <a:lumOff val="40000"/>
                  </a:schemeClr>
                </a:solidFill>
                <a:effectLst>
                  <a:outerShdw blurRad="38100" dist="38100" dir="2700000" algn="tl">
                    <a:srgbClr val="000000">
                      <a:alpha val="43137"/>
                    </a:srgbClr>
                  </a:outerShdw>
                </a:effectLst>
                <a:latin typeface="Algerian" pitchFamily="82" charset="0"/>
              </a:rPr>
              <a:t>ART ET CITATIONS</a:t>
            </a:r>
            <a:endParaRPr lang="fr-FR" sz="8000" spc="300" dirty="0">
              <a:solidFill>
                <a:schemeClr val="accent5">
                  <a:lumMod val="60000"/>
                  <a:lumOff val="40000"/>
                </a:schemeClr>
              </a:solidFill>
              <a:effectLst>
                <a:outerShdw blurRad="38100" dist="38100" dir="2700000" algn="tl">
                  <a:srgbClr val="000000">
                    <a:alpha val="43137"/>
                  </a:srgbClr>
                </a:outerShdw>
              </a:effectLst>
              <a:latin typeface="Algerian" pitchFamily="82" charset="0"/>
            </a:endParaRPr>
          </a:p>
        </p:txBody>
      </p:sp>
    </p:spTree>
  </p:cSld>
  <p:clrMapOvr>
    <a:masterClrMapping/>
  </p:clrMapOvr>
  <p:transition>
    <p:fade thruBlk="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23528" y="274638"/>
            <a:ext cx="8568952" cy="778098"/>
          </a:xfrm>
        </p:spPr>
        <p:txBody>
          <a:bodyPr>
            <a:noAutofit/>
          </a:bodyPr>
          <a:lstStyle/>
          <a:p>
            <a:r>
              <a:rPr lang="fr-FR" sz="2800" b="1" dirty="0" smtClean="0">
                <a:solidFill>
                  <a:schemeClr val="accent6">
                    <a:lumMod val="75000"/>
                  </a:schemeClr>
                </a:solidFill>
                <a:latin typeface="Imprint MT Shadow" pitchFamily="82" charset="0"/>
              </a:rPr>
              <a:t>L’IMITATION DES ŒUVRES DE L’ANTIQUITE</a:t>
            </a:r>
            <a:endParaRPr lang="fr-FR" sz="2800" b="1" dirty="0">
              <a:solidFill>
                <a:schemeClr val="accent6">
                  <a:lumMod val="75000"/>
                </a:schemeClr>
              </a:solidFill>
              <a:latin typeface="Imprint MT Shadow" pitchFamily="82" charset="0"/>
            </a:endParaRPr>
          </a:p>
        </p:txBody>
      </p:sp>
      <p:sp>
        <p:nvSpPr>
          <p:cNvPr id="3" name="Espace réservé du contenu 2"/>
          <p:cNvSpPr>
            <a:spLocks noGrp="1"/>
          </p:cNvSpPr>
          <p:nvPr>
            <p:ph idx="1"/>
          </p:nvPr>
        </p:nvSpPr>
        <p:spPr>
          <a:xfrm>
            <a:off x="0" y="1052737"/>
            <a:ext cx="8964488" cy="2088232"/>
          </a:xfrm>
        </p:spPr>
        <p:txBody>
          <a:bodyPr>
            <a:normAutofit/>
          </a:bodyPr>
          <a:lstStyle/>
          <a:p>
            <a:pPr algn="just">
              <a:buNone/>
            </a:pPr>
            <a:r>
              <a:rPr lang="fr-FR" sz="2800" dirty="0" smtClean="0"/>
              <a:t>       </a:t>
            </a:r>
            <a:r>
              <a:rPr lang="fr-FR" sz="2500" dirty="0" smtClean="0">
                <a:latin typeface="Baskerville Old Face" pitchFamily="18" charset="0"/>
              </a:rPr>
              <a:t>Pendant plusieurs siècles, les œuvres réalisées durant l’antiquité gréco-romaine ont servi de référence aux artistes. Elles étaient effectivement considérées comme des modèles de perfection et de beauté jamais égalés.</a:t>
            </a:r>
            <a:endParaRPr lang="fr-FR" sz="2500" dirty="0">
              <a:latin typeface="Baskerville Old Face" pitchFamily="18" charset="0"/>
            </a:endParaRPr>
          </a:p>
        </p:txBody>
      </p:sp>
      <p:pic>
        <p:nvPicPr>
          <p:cNvPr id="1027" name="Picture 3" descr="D:\DOCUMENTS VISUELS POUR COURS\HISTOIRE DES ARTS\HIST DES ARTS 5EMES\LA CITATION D'OEUVRES ANTIQUES DU XVe AU XVIIe s\8- MICHELANGE, David, 1504, marbre, 434 cm, Florence, Galleria dell' Accademia    .jpg"/>
          <p:cNvPicPr>
            <a:picLocks noChangeAspect="1" noChangeArrowheads="1"/>
          </p:cNvPicPr>
          <p:nvPr/>
        </p:nvPicPr>
        <p:blipFill>
          <a:blip r:embed="rId2" cstate="print"/>
          <a:srcRect l="13607" t="7654" r="11556"/>
          <a:stretch>
            <a:fillRect/>
          </a:stretch>
        </p:blipFill>
        <p:spPr bwMode="auto">
          <a:xfrm>
            <a:off x="4644008" y="3068960"/>
            <a:ext cx="1881952" cy="3096344"/>
          </a:xfrm>
          <a:prstGeom prst="rect">
            <a:avLst/>
          </a:prstGeom>
          <a:noFill/>
        </p:spPr>
      </p:pic>
      <p:sp>
        <p:nvSpPr>
          <p:cNvPr id="6" name="Rectangle 5"/>
          <p:cNvSpPr/>
          <p:nvPr/>
        </p:nvSpPr>
        <p:spPr>
          <a:xfrm>
            <a:off x="6876256" y="3284984"/>
            <a:ext cx="1800200" cy="2554545"/>
          </a:xfrm>
          <a:prstGeom prst="rect">
            <a:avLst/>
          </a:prstGeom>
        </p:spPr>
        <p:txBody>
          <a:bodyPr wrap="square">
            <a:spAutoFit/>
          </a:bodyPr>
          <a:lstStyle/>
          <a:p>
            <a:pPr algn="ctr"/>
            <a:r>
              <a:rPr lang="fr-FR" sz="1600" b="1" dirty="0" smtClean="0">
                <a:solidFill>
                  <a:schemeClr val="accent5">
                    <a:lumMod val="20000"/>
                    <a:lumOff val="80000"/>
                  </a:schemeClr>
                </a:solidFill>
                <a:latin typeface="Imprint MT Shadow" pitchFamily="82" charset="0"/>
              </a:rPr>
              <a:t>Sculpture en marbre de l’artiste de la Renaissance italienne MICHELANGE.</a:t>
            </a:r>
          </a:p>
          <a:p>
            <a:pPr algn="ctr"/>
            <a:r>
              <a:rPr lang="fr-FR" sz="1600" b="1" dirty="0" smtClean="0">
                <a:solidFill>
                  <a:schemeClr val="accent5">
                    <a:lumMod val="20000"/>
                    <a:lumOff val="80000"/>
                  </a:schemeClr>
                </a:solidFill>
                <a:latin typeface="Imprint MT Shadow" pitchFamily="82" charset="0"/>
              </a:rPr>
              <a:t>Dans son </a:t>
            </a:r>
            <a:r>
              <a:rPr lang="fr-FR" sz="1600" b="1" u="sng" dirty="0" smtClean="0">
                <a:solidFill>
                  <a:schemeClr val="accent5">
                    <a:lumMod val="20000"/>
                    <a:lumOff val="80000"/>
                  </a:schemeClr>
                </a:solidFill>
                <a:latin typeface="Imprint MT Shadow" pitchFamily="82" charset="0"/>
              </a:rPr>
              <a:t>David</a:t>
            </a:r>
            <a:r>
              <a:rPr lang="fr-FR" sz="1600" b="1" dirty="0" smtClean="0">
                <a:solidFill>
                  <a:schemeClr val="accent5">
                    <a:lumMod val="20000"/>
                    <a:lumOff val="80000"/>
                  </a:schemeClr>
                </a:solidFill>
                <a:latin typeface="Imprint MT Shadow" pitchFamily="82" charset="0"/>
              </a:rPr>
              <a:t>, réalisé en 1504</a:t>
            </a:r>
            <a:r>
              <a:rPr lang="fr-FR" sz="1600" dirty="0" smtClean="0">
                <a:solidFill>
                  <a:schemeClr val="accent5">
                    <a:lumMod val="20000"/>
                    <a:lumOff val="80000"/>
                  </a:schemeClr>
                </a:solidFill>
                <a:latin typeface="Imprint MT Shadow" pitchFamily="82" charset="0"/>
              </a:rPr>
              <a:t>, </a:t>
            </a:r>
            <a:r>
              <a:rPr lang="fr-FR" sz="1600" b="1" dirty="0" smtClean="0">
                <a:solidFill>
                  <a:schemeClr val="accent5">
                    <a:lumMod val="20000"/>
                    <a:lumOff val="80000"/>
                  </a:schemeClr>
                </a:solidFill>
                <a:latin typeface="Imprint MT Shadow" pitchFamily="82" charset="0"/>
              </a:rPr>
              <a:t>on sent l’influence de la statuaire grecque antique.</a:t>
            </a:r>
            <a:endParaRPr lang="fr-FR" sz="1600" b="1" dirty="0">
              <a:solidFill>
                <a:schemeClr val="accent5">
                  <a:lumMod val="20000"/>
                  <a:lumOff val="80000"/>
                </a:schemeClr>
              </a:solidFill>
              <a:latin typeface="Imprint MT Shadow" pitchFamily="82" charset="0"/>
            </a:endParaRPr>
          </a:p>
        </p:txBody>
      </p:sp>
      <p:pic>
        <p:nvPicPr>
          <p:cNvPr id="1028" name="Picture 4" descr="D:\DOCUMENTS VISUELS POUR COURS\HISTOIRE DES ARTS\HIST DES ARTS 5EMES\LA CITATION D'OEUVRES ANTIQUES DU XVe AU XVIIe s\7-LEOCARE, Apollon du Belvédère, IIe s. ap. J.C. marbre, copie d'un orig. grec en bronze  IVe s. av. J.C.,  .jpg"/>
          <p:cNvPicPr>
            <a:picLocks noChangeAspect="1" noChangeArrowheads="1"/>
          </p:cNvPicPr>
          <p:nvPr/>
        </p:nvPicPr>
        <p:blipFill>
          <a:blip r:embed="rId3" cstate="print"/>
          <a:srcRect l="4167" b="4417"/>
          <a:stretch>
            <a:fillRect/>
          </a:stretch>
        </p:blipFill>
        <p:spPr bwMode="auto">
          <a:xfrm>
            <a:off x="539552" y="3068960"/>
            <a:ext cx="1835230" cy="2952328"/>
          </a:xfrm>
          <a:prstGeom prst="rect">
            <a:avLst/>
          </a:prstGeom>
          <a:noFill/>
        </p:spPr>
      </p:pic>
      <p:sp>
        <p:nvSpPr>
          <p:cNvPr id="8" name="Rectangle 7"/>
          <p:cNvSpPr/>
          <p:nvPr/>
        </p:nvSpPr>
        <p:spPr>
          <a:xfrm>
            <a:off x="2483768" y="3250719"/>
            <a:ext cx="1872208" cy="2554545"/>
          </a:xfrm>
          <a:prstGeom prst="rect">
            <a:avLst/>
          </a:prstGeom>
        </p:spPr>
        <p:txBody>
          <a:bodyPr wrap="square">
            <a:spAutoFit/>
          </a:bodyPr>
          <a:lstStyle/>
          <a:p>
            <a:pPr algn="ctr"/>
            <a:r>
              <a:rPr lang="fr-FR" sz="1600" b="1" dirty="0" smtClean="0">
                <a:solidFill>
                  <a:schemeClr val="accent6">
                    <a:lumMod val="60000"/>
                    <a:lumOff val="40000"/>
                  </a:schemeClr>
                </a:solidFill>
                <a:latin typeface="Imprint MT Shadow" pitchFamily="82" charset="0"/>
              </a:rPr>
              <a:t>LEOCARE, </a:t>
            </a:r>
          </a:p>
          <a:p>
            <a:pPr algn="ctr"/>
            <a:r>
              <a:rPr lang="fr-FR" sz="1600" b="1" u="sng" dirty="0" smtClean="0">
                <a:solidFill>
                  <a:schemeClr val="accent6">
                    <a:lumMod val="60000"/>
                    <a:lumOff val="40000"/>
                  </a:schemeClr>
                </a:solidFill>
                <a:latin typeface="Imprint MT Shadow" pitchFamily="82" charset="0"/>
              </a:rPr>
              <a:t>Apollon du Belvédère</a:t>
            </a:r>
            <a:r>
              <a:rPr lang="fr-FR" sz="1600" b="1" dirty="0" smtClean="0">
                <a:solidFill>
                  <a:schemeClr val="accent6">
                    <a:lumMod val="60000"/>
                    <a:lumOff val="40000"/>
                  </a:schemeClr>
                </a:solidFill>
                <a:latin typeface="Imprint MT Shadow" pitchFamily="82" charset="0"/>
              </a:rPr>
              <a:t>,             sculpture en marbre réalisée          au IIe s. après J.C.; copie d’une sculpture grecque en bronze                   du IVe s. avant J.C</a:t>
            </a:r>
            <a:endParaRPr lang="fr-FR" sz="1600" b="1" dirty="0">
              <a:solidFill>
                <a:schemeClr val="accent6">
                  <a:lumMod val="60000"/>
                  <a:lumOff val="40000"/>
                </a:schemeClr>
              </a:solidFill>
              <a:latin typeface="Imprint MT Shadow" pitchFamily="82" charset="0"/>
            </a:endParaRPr>
          </a:p>
        </p:txBody>
      </p:sp>
    </p:spTree>
  </p:cSld>
  <p:clrMapOvr>
    <a:masterClrMapping/>
  </p:clrMapOvr>
  <p:transition spd="slow">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9512" y="476672"/>
            <a:ext cx="8784976" cy="1143000"/>
          </a:xfrm>
        </p:spPr>
        <p:txBody>
          <a:bodyPr>
            <a:normAutofit fontScale="90000"/>
          </a:bodyPr>
          <a:lstStyle/>
          <a:p>
            <a:pPr algn="just"/>
            <a:r>
              <a:rPr lang="fr-FR" sz="2800" dirty="0" smtClean="0">
                <a:latin typeface="Baskerville Old Face" pitchFamily="18" charset="0"/>
              </a:rPr>
              <a:t>   </a:t>
            </a:r>
            <a:br>
              <a:rPr lang="fr-FR" sz="2800" dirty="0" smtClean="0">
                <a:latin typeface="Baskerville Old Face" pitchFamily="18" charset="0"/>
              </a:rPr>
            </a:br>
            <a:r>
              <a:rPr lang="fr-FR" sz="2800" dirty="0" smtClean="0">
                <a:latin typeface="Baskerville Old Face" pitchFamily="18" charset="0"/>
              </a:rPr>
              <a:t/>
            </a:r>
            <a:br>
              <a:rPr lang="fr-FR" sz="2800" dirty="0" smtClean="0">
                <a:latin typeface="Baskerville Old Face" pitchFamily="18" charset="0"/>
              </a:rPr>
            </a:br>
            <a:r>
              <a:rPr lang="fr-FR" sz="2800" dirty="0" smtClean="0">
                <a:latin typeface="Baskerville Old Face" pitchFamily="18" charset="0"/>
              </a:rPr>
              <a:t>   </a:t>
            </a:r>
            <a:br>
              <a:rPr lang="fr-FR" sz="2800" dirty="0" smtClean="0">
                <a:latin typeface="Baskerville Old Face" pitchFamily="18" charset="0"/>
              </a:rPr>
            </a:br>
            <a:r>
              <a:rPr lang="fr-FR" sz="2800" dirty="0" smtClean="0">
                <a:latin typeface="Baskerville Old Face" pitchFamily="18" charset="0"/>
              </a:rPr>
              <a:t>    Au XVIIIe siècle, les thèmes empruntés à l’Antiquité continuent à abonder dans la peinture et la sculpture en France. On admire alors dans les œuvres de l’Antiquité leur perfection et leur harmonie. On retrouve dans les peintures néo-classiques des poses qui paraissent théâtrales et qui sont directement empruntées à la sculpture gréco-romaine.</a:t>
            </a:r>
            <a:endParaRPr lang="fr-FR" sz="2800" dirty="0">
              <a:latin typeface="Baskerville Old Face" pitchFamily="18" charset="0"/>
            </a:endParaRPr>
          </a:p>
        </p:txBody>
      </p:sp>
      <p:pic>
        <p:nvPicPr>
          <p:cNvPr id="2050" name="Picture 2" descr="JPEG - 121.8 ko"/>
          <p:cNvPicPr>
            <a:picLocks noChangeAspect="1" noChangeArrowheads="1"/>
          </p:cNvPicPr>
          <p:nvPr/>
        </p:nvPicPr>
        <p:blipFill>
          <a:blip r:embed="rId2" cstate="print"/>
          <a:srcRect/>
          <a:stretch>
            <a:fillRect/>
          </a:stretch>
        </p:blipFill>
        <p:spPr bwMode="auto">
          <a:xfrm>
            <a:off x="323528" y="3212976"/>
            <a:ext cx="3312368" cy="2624415"/>
          </a:xfrm>
          <a:prstGeom prst="rect">
            <a:avLst/>
          </a:prstGeom>
          <a:noFill/>
        </p:spPr>
      </p:pic>
      <p:sp>
        <p:nvSpPr>
          <p:cNvPr id="4" name="Rectangle 3"/>
          <p:cNvSpPr/>
          <p:nvPr/>
        </p:nvSpPr>
        <p:spPr>
          <a:xfrm>
            <a:off x="251520" y="5877272"/>
            <a:ext cx="3384376" cy="830997"/>
          </a:xfrm>
          <a:prstGeom prst="rect">
            <a:avLst/>
          </a:prstGeom>
        </p:spPr>
        <p:txBody>
          <a:bodyPr wrap="square">
            <a:spAutoFit/>
          </a:bodyPr>
          <a:lstStyle/>
          <a:p>
            <a:pPr algn="ctr"/>
            <a:r>
              <a:rPr lang="fr-FR" sz="1600" b="1" dirty="0" smtClean="0">
                <a:latin typeface="Imprint MT Shadow" pitchFamily="82" charset="0"/>
              </a:rPr>
              <a:t>Jean-Baptiste GREUZE </a:t>
            </a:r>
            <a:br>
              <a:rPr lang="fr-FR" sz="1600" b="1" dirty="0" smtClean="0">
                <a:latin typeface="Imprint MT Shadow" pitchFamily="82" charset="0"/>
              </a:rPr>
            </a:br>
            <a:r>
              <a:rPr lang="fr-FR" sz="1600" b="1" i="1" u="sng" dirty="0" smtClean="0">
                <a:latin typeface="Imprint MT Shadow" pitchFamily="82" charset="0"/>
              </a:rPr>
              <a:t>Septime Sévère et Caracalla</a:t>
            </a:r>
            <a:r>
              <a:rPr lang="fr-FR" sz="1600" b="1" dirty="0" smtClean="0">
                <a:latin typeface="Imprint MT Shadow" pitchFamily="82" charset="0"/>
              </a:rPr>
              <a:t>, 1769</a:t>
            </a:r>
            <a:br>
              <a:rPr lang="fr-FR" sz="1600" b="1" dirty="0" smtClean="0">
                <a:latin typeface="Imprint MT Shadow" pitchFamily="82" charset="0"/>
              </a:rPr>
            </a:br>
            <a:r>
              <a:rPr lang="fr-FR" sz="1600" dirty="0" smtClean="0">
                <a:latin typeface="Imprint MT Shadow" pitchFamily="82" charset="0"/>
              </a:rPr>
              <a:t>Huile sur toile </a:t>
            </a:r>
            <a:endParaRPr lang="fr-FR" sz="1600" dirty="0">
              <a:latin typeface="Imprint MT Shadow" pitchFamily="82" charset="0"/>
            </a:endParaRPr>
          </a:p>
        </p:txBody>
      </p:sp>
      <p:pic>
        <p:nvPicPr>
          <p:cNvPr id="2053" name="Picture 5" descr="D:\DOCUMENTS VISUELS POUR COURS\HISTOIRE DES ARTS\HIST. DES ARTS 4e\HIST. DES ARTS 4e\les mouvements artistiques du XVIIIe et du XIXe s\NEOCLASSICISME 1770-1830\PEINTURE\DAVID Jacques Louis\La mort de Socrates, 1787, huile sur toile, 129.5 x 196.2 cm,  .jpg"/>
          <p:cNvPicPr>
            <a:picLocks noChangeAspect="1" noChangeArrowheads="1"/>
          </p:cNvPicPr>
          <p:nvPr/>
        </p:nvPicPr>
        <p:blipFill>
          <a:blip r:embed="rId3" cstate="print"/>
          <a:srcRect/>
          <a:stretch>
            <a:fillRect/>
          </a:stretch>
        </p:blipFill>
        <p:spPr bwMode="auto">
          <a:xfrm>
            <a:off x="3995936" y="3018772"/>
            <a:ext cx="4719035" cy="3074523"/>
          </a:xfrm>
          <a:prstGeom prst="rect">
            <a:avLst/>
          </a:prstGeom>
          <a:noFill/>
        </p:spPr>
      </p:pic>
      <p:sp>
        <p:nvSpPr>
          <p:cNvPr id="7" name="Rectangle 6"/>
          <p:cNvSpPr/>
          <p:nvPr/>
        </p:nvSpPr>
        <p:spPr>
          <a:xfrm>
            <a:off x="3851920" y="6165304"/>
            <a:ext cx="4896544" cy="584775"/>
          </a:xfrm>
          <a:prstGeom prst="rect">
            <a:avLst/>
          </a:prstGeom>
        </p:spPr>
        <p:txBody>
          <a:bodyPr wrap="square">
            <a:spAutoFit/>
          </a:bodyPr>
          <a:lstStyle/>
          <a:p>
            <a:pPr algn="ctr"/>
            <a:r>
              <a:rPr lang="fr-FR" sz="1600" b="1" dirty="0" smtClean="0">
                <a:latin typeface="Imprint MT Shadow" pitchFamily="82" charset="0"/>
              </a:rPr>
              <a:t>Jacques Louis DAVID, </a:t>
            </a:r>
            <a:r>
              <a:rPr lang="fr-FR" sz="1600" b="1" i="1" u="sng" dirty="0" smtClean="0">
                <a:latin typeface="Imprint MT Shadow" pitchFamily="82" charset="0"/>
              </a:rPr>
              <a:t>La mort de Socrate</a:t>
            </a:r>
            <a:r>
              <a:rPr lang="fr-FR" sz="1600" b="1" dirty="0" smtClean="0">
                <a:latin typeface="Imprint MT Shadow" pitchFamily="82" charset="0"/>
              </a:rPr>
              <a:t>, 1787 </a:t>
            </a:r>
            <a:r>
              <a:rPr lang="fr-FR" sz="1600" dirty="0" smtClean="0">
                <a:latin typeface="Imprint MT Shadow" pitchFamily="82" charset="0"/>
              </a:rPr>
              <a:t>Huile sur toile</a:t>
            </a:r>
            <a:endParaRPr lang="fr-FR" sz="1600" dirty="0">
              <a:latin typeface="Imprint MT Shadow" pitchFamily="82" charset="0"/>
            </a:endParaRPr>
          </a:p>
        </p:txBody>
      </p:sp>
    </p:spTree>
  </p:cSld>
  <p:clrMapOvr>
    <a:masterClrMapping/>
  </p:clrMapOvr>
  <p:transition spd="slow">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23528" y="692696"/>
            <a:ext cx="8568952" cy="1143000"/>
          </a:xfrm>
        </p:spPr>
        <p:txBody>
          <a:bodyPr>
            <a:noAutofit/>
          </a:bodyPr>
          <a:lstStyle/>
          <a:p>
            <a:pPr algn="just"/>
            <a:r>
              <a:rPr lang="fr-FR" sz="1800" dirty="0" smtClean="0">
                <a:latin typeface="Baskerville Old Face" pitchFamily="18" charset="0"/>
              </a:rPr>
              <a:t>     </a:t>
            </a:r>
            <a:r>
              <a:rPr lang="fr-FR" sz="2500" dirty="0" smtClean="0">
                <a:latin typeface="Baskerville Old Face" pitchFamily="18" charset="0"/>
              </a:rPr>
              <a:t>Certaines œuvres de l’Antiquité seront à nouveau réutilisées dans des œuvres du XXe s., mais ce sera alors pour une toute autre raison : elles y seront en effet souvent détournées de façon humoristique, pour montrer que l’art du XXe s. a fait table rase de son passé culturel.</a:t>
            </a:r>
            <a:endParaRPr lang="fr-FR" sz="2500" dirty="0">
              <a:latin typeface="Baskerville Old Face" pitchFamily="18" charset="0"/>
            </a:endParaRPr>
          </a:p>
        </p:txBody>
      </p:sp>
      <p:pic>
        <p:nvPicPr>
          <p:cNvPr id="28674" name="Picture 2" descr="D:\DOCUMENTS VISUELS POUR COURS\THEMES\THEMES 3EMES\CITATIONS\Venus de Milo\DALI, Venus de Milo aux tiroirs, bronze peint en blanc, 100 x 30 x 28 cm.jpg"/>
          <p:cNvPicPr>
            <a:picLocks noChangeAspect="1" noChangeArrowheads="1"/>
          </p:cNvPicPr>
          <p:nvPr/>
        </p:nvPicPr>
        <p:blipFill>
          <a:blip r:embed="rId2" cstate="print"/>
          <a:srcRect/>
          <a:stretch>
            <a:fillRect/>
          </a:stretch>
        </p:blipFill>
        <p:spPr bwMode="auto">
          <a:xfrm>
            <a:off x="683568" y="2411287"/>
            <a:ext cx="1995972" cy="4258073"/>
          </a:xfrm>
          <a:prstGeom prst="rect">
            <a:avLst/>
          </a:prstGeom>
          <a:noFill/>
        </p:spPr>
      </p:pic>
      <p:sp>
        <p:nvSpPr>
          <p:cNvPr id="4" name="Rectangle 3"/>
          <p:cNvSpPr/>
          <p:nvPr/>
        </p:nvSpPr>
        <p:spPr>
          <a:xfrm>
            <a:off x="2843808" y="2708920"/>
            <a:ext cx="2304256" cy="3539430"/>
          </a:xfrm>
          <a:prstGeom prst="rect">
            <a:avLst/>
          </a:prstGeom>
        </p:spPr>
        <p:txBody>
          <a:bodyPr wrap="square">
            <a:spAutoFit/>
          </a:bodyPr>
          <a:lstStyle/>
          <a:p>
            <a:pPr algn="ctr"/>
            <a:r>
              <a:rPr lang="fr-FR" sz="1600" b="1" dirty="0" smtClean="0">
                <a:solidFill>
                  <a:schemeClr val="accent5">
                    <a:lumMod val="40000"/>
                    <a:lumOff val="60000"/>
                  </a:schemeClr>
                </a:solidFill>
                <a:latin typeface="Imprint MT Shadow" pitchFamily="82" charset="0"/>
              </a:rPr>
              <a:t>Voici deux détournements de la </a:t>
            </a:r>
            <a:r>
              <a:rPr lang="fr-FR" sz="1600" b="1" dirty="0" smtClean="0">
                <a:solidFill>
                  <a:schemeClr val="accent6">
                    <a:lumMod val="60000"/>
                    <a:lumOff val="40000"/>
                  </a:schemeClr>
                </a:solidFill>
                <a:latin typeface="Imprint MT Shadow" pitchFamily="82" charset="0"/>
              </a:rPr>
              <a:t>Vénus de Milo </a:t>
            </a:r>
            <a:r>
              <a:rPr lang="fr-FR" sz="1600" b="1" dirty="0" smtClean="0">
                <a:solidFill>
                  <a:schemeClr val="accent5">
                    <a:lumMod val="20000"/>
                    <a:lumOff val="80000"/>
                  </a:schemeClr>
                </a:solidFill>
                <a:latin typeface="Imprint MT Shadow" pitchFamily="82" charset="0"/>
              </a:rPr>
              <a:t> </a:t>
            </a:r>
            <a:r>
              <a:rPr lang="fr-FR" sz="1600" b="1" dirty="0" smtClean="0">
                <a:solidFill>
                  <a:schemeClr val="accent6">
                    <a:lumMod val="60000"/>
                    <a:lumOff val="40000"/>
                  </a:schemeClr>
                </a:solidFill>
                <a:latin typeface="Imprint MT Shadow" pitchFamily="82" charset="0"/>
              </a:rPr>
              <a:t>(sculpture grecque       du IIe s. avant J.C.) : </a:t>
            </a:r>
          </a:p>
          <a:p>
            <a:pPr algn="ctr"/>
            <a:r>
              <a:rPr lang="fr-FR" sz="1600" b="1" dirty="0" smtClean="0">
                <a:solidFill>
                  <a:schemeClr val="accent5">
                    <a:lumMod val="40000"/>
                    <a:lumOff val="60000"/>
                  </a:schemeClr>
                </a:solidFill>
                <a:latin typeface="Imprint MT Shadow" pitchFamily="82" charset="0"/>
              </a:rPr>
              <a:t>celui de gauche est une œuvre de S. DALI,             </a:t>
            </a:r>
            <a:r>
              <a:rPr lang="fr-FR" sz="1600" b="1" i="1" u="sng" dirty="0" smtClean="0">
                <a:solidFill>
                  <a:schemeClr val="accent5">
                    <a:lumMod val="40000"/>
                    <a:lumOff val="60000"/>
                  </a:schemeClr>
                </a:solidFill>
                <a:latin typeface="Imprint MT Shadow" pitchFamily="82" charset="0"/>
              </a:rPr>
              <a:t>La Vénus aux tiroirs</a:t>
            </a:r>
            <a:r>
              <a:rPr lang="fr-FR" sz="1600" b="1" dirty="0" smtClean="0">
                <a:solidFill>
                  <a:schemeClr val="accent5">
                    <a:lumMod val="40000"/>
                    <a:lumOff val="60000"/>
                  </a:schemeClr>
                </a:solidFill>
                <a:latin typeface="Imprint MT Shadow" pitchFamily="82" charset="0"/>
              </a:rPr>
              <a:t> , réalisée en 1964;</a:t>
            </a:r>
          </a:p>
          <a:p>
            <a:pPr algn="ctr"/>
            <a:r>
              <a:rPr lang="fr-FR" sz="1600" b="1" dirty="0" smtClean="0">
                <a:solidFill>
                  <a:schemeClr val="accent5">
                    <a:lumMod val="40000"/>
                    <a:lumOff val="60000"/>
                  </a:schemeClr>
                </a:solidFill>
                <a:latin typeface="Imprint MT Shadow" pitchFamily="82" charset="0"/>
              </a:rPr>
              <a:t>celui de droite est une  œuvre de Michelangelo PISTOLETTO,                 </a:t>
            </a:r>
            <a:r>
              <a:rPr lang="fr-FR" sz="1600" b="1" i="1" u="sng" dirty="0" smtClean="0">
                <a:solidFill>
                  <a:schemeClr val="accent5">
                    <a:lumMod val="40000"/>
                    <a:lumOff val="60000"/>
                  </a:schemeClr>
                </a:solidFill>
                <a:latin typeface="Imprint MT Shadow" pitchFamily="82" charset="0"/>
              </a:rPr>
              <a:t>La vénus aux chiffons</a:t>
            </a:r>
            <a:r>
              <a:rPr lang="fr-FR" sz="1600" b="1" dirty="0" smtClean="0">
                <a:solidFill>
                  <a:schemeClr val="accent5">
                    <a:lumMod val="40000"/>
                    <a:lumOff val="60000"/>
                  </a:schemeClr>
                </a:solidFill>
                <a:latin typeface="Imprint MT Shadow" pitchFamily="82" charset="0"/>
              </a:rPr>
              <a:t>, réalisée en 1969</a:t>
            </a:r>
            <a:endParaRPr lang="fr-FR" sz="1600" dirty="0">
              <a:solidFill>
                <a:schemeClr val="accent5">
                  <a:lumMod val="40000"/>
                  <a:lumOff val="60000"/>
                </a:schemeClr>
              </a:solidFill>
              <a:latin typeface="Imprint MT Shadow" pitchFamily="82" charset="0"/>
            </a:endParaRPr>
          </a:p>
        </p:txBody>
      </p:sp>
      <p:pic>
        <p:nvPicPr>
          <p:cNvPr id="28675" name="Picture 3" descr="D:\DOCUMENTS VISUELS POUR COURS\THEMES\THEMES 3EMES\CITATIONS\Venus de Milo\Michelangelo Pistoletto,Venus aux chiffons, 1969.jpg"/>
          <p:cNvPicPr>
            <a:picLocks noChangeAspect="1" noChangeArrowheads="1"/>
          </p:cNvPicPr>
          <p:nvPr/>
        </p:nvPicPr>
        <p:blipFill>
          <a:blip r:embed="rId3" cstate="print"/>
          <a:srcRect/>
          <a:stretch>
            <a:fillRect/>
          </a:stretch>
        </p:blipFill>
        <p:spPr bwMode="auto">
          <a:xfrm>
            <a:off x="5220072" y="2996952"/>
            <a:ext cx="3655111" cy="2916474"/>
          </a:xfrm>
          <a:prstGeom prst="rect">
            <a:avLst/>
          </a:prstGeom>
          <a:noFill/>
        </p:spPr>
      </p:pic>
    </p:spTree>
  </p:cSld>
  <p:clrMapOvr>
    <a:masterClrMapping/>
  </p:clrMapOvr>
  <p:transition spd="slow">
    <p:wipe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11560" y="2574032"/>
            <a:ext cx="7848872" cy="1143000"/>
          </a:xfrm>
        </p:spPr>
        <p:txBody>
          <a:bodyPr>
            <a:normAutofit fontScale="90000"/>
          </a:bodyPr>
          <a:lstStyle/>
          <a:p>
            <a:pPr algn="just"/>
            <a:r>
              <a:rPr lang="fr-FR" dirty="0" smtClean="0">
                <a:latin typeface="Baskerville Old Face" pitchFamily="18" charset="0"/>
              </a:rPr>
              <a:t>  </a:t>
            </a:r>
            <a:r>
              <a:rPr lang="fr-FR" sz="3100" dirty="0" smtClean="0">
                <a:latin typeface="Baskerville Old Face" pitchFamily="18" charset="0"/>
              </a:rPr>
              <a:t>Certaines œuvres-phares de l’Histoire de l’Art, qui ont marqué leur époque et les siècles suivants, ont été citées ou détournées à de nombreuses reprises. </a:t>
            </a:r>
            <a:endParaRPr lang="fr-FR" sz="3100" dirty="0"/>
          </a:p>
        </p:txBody>
      </p:sp>
      <p:sp>
        <p:nvSpPr>
          <p:cNvPr id="3" name="Titre 1"/>
          <p:cNvSpPr txBox="1">
            <a:spLocks/>
          </p:cNvSpPr>
          <p:nvPr/>
        </p:nvSpPr>
        <p:spPr>
          <a:xfrm>
            <a:off x="755576" y="980728"/>
            <a:ext cx="7848872" cy="778098"/>
          </a:xfrm>
          <a:prstGeom prst="rect">
            <a:avLst/>
          </a:prstGeom>
        </p:spPr>
        <p:txBody>
          <a:bodyPr vert="horz" lIns="91440" tIns="45720" rIns="91440" bIns="45720" rtlCol="0" anchor="ctr">
            <a:normAutofit fontScale="85000"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fr-FR" sz="3600" b="1" i="0" u="none" strike="noStrike" kern="1200" cap="none" spc="0" normalizeH="0" baseline="0" noProof="0" dirty="0" smtClean="0">
                <a:ln>
                  <a:noFill/>
                </a:ln>
                <a:solidFill>
                  <a:schemeClr val="accent6">
                    <a:lumMod val="75000"/>
                  </a:schemeClr>
                </a:solidFill>
                <a:effectLst/>
                <a:uLnTx/>
                <a:uFillTx/>
                <a:latin typeface="Imprint MT Shadow" pitchFamily="82" charset="0"/>
                <a:ea typeface="+mj-ea"/>
                <a:cs typeface="+mj-cs"/>
              </a:rPr>
              <a:t>LA CITATION D’ŒUVRES CELEB</a:t>
            </a:r>
            <a:r>
              <a:rPr kumimoji="0" lang="fr-FR" sz="3600" b="0" i="0" u="none" strike="noStrike" kern="1200" cap="none" spc="0" normalizeH="0" baseline="0" noProof="0" dirty="0" smtClean="0">
                <a:ln>
                  <a:noFill/>
                </a:ln>
                <a:solidFill>
                  <a:schemeClr val="accent6">
                    <a:lumMod val="75000"/>
                  </a:schemeClr>
                </a:solidFill>
                <a:effectLst/>
                <a:uLnTx/>
                <a:uFillTx/>
                <a:latin typeface="Imprint MT Shadow" pitchFamily="82" charset="0"/>
                <a:ea typeface="+mj-ea"/>
                <a:cs typeface="+mj-cs"/>
              </a:rPr>
              <a:t>RES</a:t>
            </a:r>
            <a:endParaRPr kumimoji="0" lang="fr-FR" sz="3600" b="0" i="0" u="none" strike="noStrike" kern="1200" cap="none" spc="0" normalizeH="0" baseline="0" noProof="0" dirty="0">
              <a:ln>
                <a:noFill/>
              </a:ln>
              <a:solidFill>
                <a:schemeClr val="accent6">
                  <a:lumMod val="75000"/>
                </a:schemeClr>
              </a:solidFill>
              <a:effectLst/>
              <a:uLnTx/>
              <a:uFillTx/>
              <a:latin typeface="Imprint MT Shadow" pitchFamily="82" charset="0"/>
              <a:ea typeface="+mj-ea"/>
              <a:cs typeface="+mj-cs"/>
            </a:endParaRPr>
          </a:p>
        </p:txBody>
      </p:sp>
    </p:spTree>
  </p:cSld>
  <p:clrMapOvr>
    <a:masterClrMapping/>
  </p:clrMapOvr>
  <p:transition spd="slow">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476672"/>
            <a:ext cx="8229600" cy="1143000"/>
          </a:xfrm>
        </p:spPr>
        <p:txBody>
          <a:bodyPr>
            <a:normAutofit fontScale="90000"/>
          </a:bodyPr>
          <a:lstStyle/>
          <a:p>
            <a:pPr algn="just"/>
            <a:r>
              <a:rPr lang="fr-FR" sz="2500" dirty="0" smtClean="0">
                <a:latin typeface="Baskerville Old Face" pitchFamily="18" charset="0"/>
              </a:rPr>
              <a:t>    Ainsi, </a:t>
            </a:r>
            <a:r>
              <a:rPr lang="fr-FR" sz="2500" i="1" u="sng" dirty="0" smtClean="0">
                <a:solidFill>
                  <a:schemeClr val="accent6">
                    <a:lumMod val="60000"/>
                    <a:lumOff val="40000"/>
                  </a:schemeClr>
                </a:solidFill>
                <a:latin typeface="Baskerville Old Face" pitchFamily="18" charset="0"/>
              </a:rPr>
              <a:t>La Joconde</a:t>
            </a:r>
            <a:r>
              <a:rPr lang="fr-FR" sz="2500" i="1" dirty="0" smtClean="0">
                <a:latin typeface="Baskerville Old Face" pitchFamily="18" charset="0"/>
              </a:rPr>
              <a:t>, </a:t>
            </a:r>
            <a:r>
              <a:rPr lang="fr-FR" sz="2500" dirty="0" smtClean="0">
                <a:latin typeface="Baskerville Old Face" pitchFamily="18" charset="0"/>
              </a:rPr>
              <a:t>le célèbre tableau peint par </a:t>
            </a:r>
            <a:r>
              <a:rPr lang="fr-FR" sz="2500" dirty="0" smtClean="0">
                <a:solidFill>
                  <a:schemeClr val="accent6">
                    <a:lumMod val="60000"/>
                    <a:lumOff val="40000"/>
                  </a:schemeClr>
                </a:solidFill>
                <a:latin typeface="Baskerville Old Face" pitchFamily="18" charset="0"/>
              </a:rPr>
              <a:t>Léonard de Vinci entre 1503 et 1506</a:t>
            </a:r>
            <a:r>
              <a:rPr lang="fr-FR" sz="2500" dirty="0" smtClean="0">
                <a:latin typeface="Baskerville Old Face" pitchFamily="18" charset="0"/>
              </a:rPr>
              <a:t>, a-t-il été maintes fois repris et détourné par des artistes du XXe s., de façon humoristique, souvent, et même </a:t>
            </a:r>
            <a:r>
              <a:rPr lang="fr-FR" sz="2500" dirty="0" err="1" smtClean="0">
                <a:latin typeface="Baskerville Old Face" pitchFamily="18" charset="0"/>
              </a:rPr>
              <a:t>irrévé-rencieuse</a:t>
            </a:r>
            <a:r>
              <a:rPr lang="fr-FR" sz="2500" dirty="0" smtClean="0">
                <a:latin typeface="Baskerville Old Face" pitchFamily="18" charset="0"/>
              </a:rPr>
              <a:t>,  parfois.</a:t>
            </a:r>
            <a:endParaRPr lang="fr-FR" sz="2500" u="sng" dirty="0"/>
          </a:p>
        </p:txBody>
      </p:sp>
      <p:pic>
        <p:nvPicPr>
          <p:cNvPr id="1027" name="Picture 3" descr="http://www.cineclubdecaen.com/cinepho/peint/duchamp/lhooq.jpg"/>
          <p:cNvPicPr>
            <a:picLocks noChangeAspect="1" noChangeArrowheads="1"/>
          </p:cNvPicPr>
          <p:nvPr/>
        </p:nvPicPr>
        <p:blipFill>
          <a:blip r:embed="rId2" cstate="print"/>
          <a:srcRect/>
          <a:stretch>
            <a:fillRect/>
          </a:stretch>
        </p:blipFill>
        <p:spPr bwMode="auto">
          <a:xfrm>
            <a:off x="395536" y="1988840"/>
            <a:ext cx="1748751" cy="2860576"/>
          </a:xfrm>
          <a:prstGeom prst="rect">
            <a:avLst/>
          </a:prstGeom>
          <a:noFill/>
        </p:spPr>
      </p:pic>
      <p:sp>
        <p:nvSpPr>
          <p:cNvPr id="5" name="ZoneTexte 4"/>
          <p:cNvSpPr txBox="1"/>
          <p:nvPr/>
        </p:nvSpPr>
        <p:spPr>
          <a:xfrm>
            <a:off x="323528" y="5013176"/>
            <a:ext cx="2016224" cy="830997"/>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2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M. DUCHAMP, </a:t>
            </a:r>
            <a:r>
              <a:rPr lang="fr-FR" sz="1200" b="1" i="1" u="sng"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LHOOQ</a:t>
            </a:r>
            <a:r>
              <a:rPr lang="fr-FR" sz="12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 1919, </a:t>
            </a:r>
            <a:r>
              <a:rPr lang="fr-FR" sz="1200" dirty="0" smtClean="0">
                <a:latin typeface="Imprint MT Shadow" pitchFamily="82" charset="0"/>
              </a:rPr>
              <a:t>Crayon sur une reproduction format carte postale de la Joconde.</a:t>
            </a:r>
            <a:endParaRPr lang="fr-FR" sz="1200" dirty="0">
              <a:solidFill>
                <a:schemeClr val="accent5">
                  <a:lumMod val="20000"/>
                  <a:lumOff val="80000"/>
                </a:schemeClr>
              </a:solidFill>
              <a:effectLst>
                <a:outerShdw blurRad="38100" dist="38100" dir="2700000" algn="tl">
                  <a:srgbClr val="000000">
                    <a:alpha val="43137"/>
                  </a:srgbClr>
                </a:outerShdw>
              </a:effectLst>
              <a:latin typeface="Imprint MT Shadow" pitchFamily="82" charset="0"/>
            </a:endParaRPr>
          </a:p>
        </p:txBody>
      </p:sp>
      <p:pic>
        <p:nvPicPr>
          <p:cNvPr id="1028" name="Picture 4" descr="D:\DOCUMENTS VISUELS POUR COURS\THEMES\THEMES 3EMES\CITATIONS\La Joconde\F. LEGER, La Joconde aux clés,1930,  huile sur toile.jpg"/>
          <p:cNvPicPr>
            <a:picLocks noChangeAspect="1" noChangeArrowheads="1"/>
          </p:cNvPicPr>
          <p:nvPr/>
        </p:nvPicPr>
        <p:blipFill>
          <a:blip r:embed="rId3" cstate="print"/>
          <a:srcRect/>
          <a:stretch>
            <a:fillRect/>
          </a:stretch>
        </p:blipFill>
        <p:spPr bwMode="auto">
          <a:xfrm>
            <a:off x="2411760" y="2132856"/>
            <a:ext cx="2016223" cy="2592288"/>
          </a:xfrm>
          <a:prstGeom prst="rect">
            <a:avLst/>
          </a:prstGeom>
          <a:noFill/>
        </p:spPr>
      </p:pic>
      <p:sp>
        <p:nvSpPr>
          <p:cNvPr id="7" name="ZoneTexte 6"/>
          <p:cNvSpPr txBox="1"/>
          <p:nvPr/>
        </p:nvSpPr>
        <p:spPr>
          <a:xfrm>
            <a:off x="2483768" y="5085184"/>
            <a:ext cx="1872208" cy="646331"/>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2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F. LEGER,                           </a:t>
            </a:r>
            <a:r>
              <a:rPr lang="fr-FR" sz="1200" b="1" i="1" u="sng"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La Joconde aux clés</a:t>
            </a:r>
            <a:r>
              <a:rPr lang="fr-FR" sz="12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 19130, </a:t>
            </a:r>
            <a:r>
              <a:rPr lang="fr-FR" sz="1200" dirty="0" smtClean="0">
                <a:latin typeface="Imprint MT Shadow" pitchFamily="82" charset="0"/>
              </a:rPr>
              <a:t>huile sur toile.</a:t>
            </a:r>
            <a:endParaRPr lang="fr-FR" sz="1200" dirty="0">
              <a:solidFill>
                <a:schemeClr val="accent5">
                  <a:lumMod val="20000"/>
                  <a:lumOff val="80000"/>
                </a:schemeClr>
              </a:solidFill>
              <a:effectLst>
                <a:outerShdw blurRad="38100" dist="38100" dir="2700000" algn="tl">
                  <a:srgbClr val="000000">
                    <a:alpha val="43137"/>
                  </a:srgbClr>
                </a:outerShdw>
              </a:effectLst>
              <a:latin typeface="Imprint MT Shadow" pitchFamily="82" charset="0"/>
            </a:endParaRPr>
          </a:p>
        </p:txBody>
      </p:sp>
      <p:pic>
        <p:nvPicPr>
          <p:cNvPr id="1029" name="Picture 5" descr="D:\DOCUMENTS VISUELS POUR COURS\THEMES\THEMES 3EMES\CITATIONS\La Joconde\D2) BOTERO, Mona Lisa,.jpg"/>
          <p:cNvPicPr>
            <a:picLocks noChangeAspect="1" noChangeArrowheads="1"/>
          </p:cNvPicPr>
          <p:nvPr/>
        </p:nvPicPr>
        <p:blipFill>
          <a:blip r:embed="rId4" cstate="print"/>
          <a:srcRect/>
          <a:stretch>
            <a:fillRect/>
          </a:stretch>
        </p:blipFill>
        <p:spPr bwMode="auto">
          <a:xfrm>
            <a:off x="4644008" y="2276872"/>
            <a:ext cx="2016224" cy="2304256"/>
          </a:xfrm>
          <a:prstGeom prst="rect">
            <a:avLst/>
          </a:prstGeom>
          <a:noFill/>
        </p:spPr>
      </p:pic>
      <p:sp>
        <p:nvSpPr>
          <p:cNvPr id="9" name="ZoneTexte 8"/>
          <p:cNvSpPr txBox="1"/>
          <p:nvPr/>
        </p:nvSpPr>
        <p:spPr>
          <a:xfrm>
            <a:off x="4644008" y="5157192"/>
            <a:ext cx="1944216" cy="461665"/>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2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F. BOTERO, </a:t>
            </a:r>
            <a:r>
              <a:rPr lang="fr-FR" sz="1200" b="1" i="1" u="sng"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Mona Lisa</a:t>
            </a:r>
            <a:r>
              <a:rPr lang="fr-FR" sz="12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 1978, </a:t>
            </a:r>
            <a:r>
              <a:rPr lang="fr-FR" sz="1200" dirty="0" smtClean="0">
                <a:latin typeface="Imprint MT Shadow" pitchFamily="82" charset="0"/>
              </a:rPr>
              <a:t>huile sur toile.</a:t>
            </a:r>
            <a:endParaRPr lang="fr-FR" sz="1200" dirty="0">
              <a:solidFill>
                <a:schemeClr val="accent5">
                  <a:lumMod val="20000"/>
                  <a:lumOff val="80000"/>
                </a:schemeClr>
              </a:solidFill>
              <a:effectLst>
                <a:outerShdw blurRad="38100" dist="38100" dir="2700000" algn="tl">
                  <a:srgbClr val="000000">
                    <a:alpha val="43137"/>
                  </a:srgbClr>
                </a:outerShdw>
              </a:effectLst>
              <a:latin typeface="Imprint MT Shadow" pitchFamily="82" charset="0"/>
            </a:endParaRPr>
          </a:p>
        </p:txBody>
      </p:sp>
      <p:sp>
        <p:nvSpPr>
          <p:cNvPr id="11" name="ZoneTexte 10"/>
          <p:cNvSpPr txBox="1"/>
          <p:nvPr/>
        </p:nvSpPr>
        <p:spPr>
          <a:xfrm>
            <a:off x="6804248" y="5157192"/>
            <a:ext cx="2088232" cy="461665"/>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2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F. BOTERO, </a:t>
            </a:r>
            <a:r>
              <a:rPr lang="fr-FR" sz="1200" b="1" i="1" u="sng"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Mona Lisa</a:t>
            </a:r>
            <a:r>
              <a:rPr lang="fr-FR" sz="12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 1969, </a:t>
            </a:r>
            <a:r>
              <a:rPr lang="fr-FR" sz="1200" dirty="0" smtClean="0">
                <a:latin typeface="Imprint MT Shadow" pitchFamily="82" charset="0"/>
              </a:rPr>
              <a:t>installation.</a:t>
            </a:r>
            <a:endParaRPr lang="fr-FR" sz="1200" dirty="0">
              <a:solidFill>
                <a:schemeClr val="accent5">
                  <a:lumMod val="20000"/>
                  <a:lumOff val="80000"/>
                </a:schemeClr>
              </a:solidFill>
              <a:effectLst>
                <a:outerShdw blurRad="38100" dist="38100" dir="2700000" algn="tl">
                  <a:srgbClr val="000000">
                    <a:alpha val="43137"/>
                  </a:srgbClr>
                </a:outerShdw>
              </a:effectLst>
              <a:latin typeface="Imprint MT Shadow" pitchFamily="82" charset="0"/>
            </a:endParaRPr>
          </a:p>
        </p:txBody>
      </p:sp>
      <p:pic>
        <p:nvPicPr>
          <p:cNvPr id="1031" name="Picture 7" descr="D:\DOCUMENTS VISUELS POUR COURS\THEMES\THEMES 3EMES\CITATIONS\La Joconde\Robert FILLIOU, La Joconde est dans les escaliers, 1969,  (2).jpg"/>
          <p:cNvPicPr>
            <a:picLocks noChangeAspect="1" noChangeArrowheads="1"/>
          </p:cNvPicPr>
          <p:nvPr/>
        </p:nvPicPr>
        <p:blipFill>
          <a:blip r:embed="rId5" cstate="print"/>
          <a:srcRect/>
          <a:stretch>
            <a:fillRect/>
          </a:stretch>
        </p:blipFill>
        <p:spPr bwMode="auto">
          <a:xfrm>
            <a:off x="6804248" y="1844824"/>
            <a:ext cx="2041351" cy="3135478"/>
          </a:xfrm>
          <a:prstGeom prst="rect">
            <a:avLst/>
          </a:prstGeom>
          <a:noFill/>
        </p:spPr>
      </p:pic>
    </p:spTree>
  </p:cSld>
  <p:clrMapOvr>
    <a:masterClrMapping/>
  </p:clrMapOvr>
  <p:transition spd="slow">
    <p:wheel spokes="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6" name="Picture 8" descr="D:\DOCUMENTS VISUELS POUR COURS\THEMES\THEMES 3EMES\CITATIONS\Manet, Le déjeuner sur l'herbe\Couverture de The Economist en Mars 2012, campagne présidentielle .jpg"/>
          <p:cNvPicPr>
            <a:picLocks noChangeAspect="1" noChangeArrowheads="1"/>
          </p:cNvPicPr>
          <p:nvPr/>
        </p:nvPicPr>
        <p:blipFill>
          <a:blip r:embed="rId3" cstate="print"/>
          <a:srcRect/>
          <a:stretch>
            <a:fillRect/>
          </a:stretch>
        </p:blipFill>
        <p:spPr bwMode="auto">
          <a:xfrm>
            <a:off x="7173963" y="4581129"/>
            <a:ext cx="1790525" cy="1008111"/>
          </a:xfrm>
          <a:prstGeom prst="rect">
            <a:avLst/>
          </a:prstGeom>
          <a:noFill/>
        </p:spPr>
      </p:pic>
      <p:pic>
        <p:nvPicPr>
          <p:cNvPr id="7169" name="Picture 1" descr="D:\DOCUMENTS VISUELS POUR COURS\THEMES\THEMES 3EMES\CITATIONS\Manet, Le déjeuner sur l'herbe\E. MANET, Le déjeuner sur l'herbe, 1863, huile sur toile, 2.65 x 2.08 cm, Musée d'Orsay, Paris..jpg"/>
          <p:cNvPicPr>
            <a:picLocks noChangeAspect="1" noChangeArrowheads="1"/>
          </p:cNvPicPr>
          <p:nvPr/>
        </p:nvPicPr>
        <p:blipFill>
          <a:blip r:embed="rId4" cstate="print"/>
          <a:srcRect/>
          <a:stretch>
            <a:fillRect/>
          </a:stretch>
        </p:blipFill>
        <p:spPr bwMode="auto">
          <a:xfrm>
            <a:off x="3419872" y="97468"/>
            <a:ext cx="2880320" cy="2245964"/>
          </a:xfrm>
          <a:prstGeom prst="rect">
            <a:avLst/>
          </a:prstGeom>
          <a:noFill/>
          <a:effectLst>
            <a:softEdge rad="31750"/>
          </a:effectLst>
        </p:spPr>
      </p:pic>
      <p:pic>
        <p:nvPicPr>
          <p:cNvPr id="7170" name="Picture 2" descr="D:\DOCUMENTS VISUELS POUR COURS\THEMES\THEMES 3EMES\CITATIONS\Manet, Le déjeuner sur l'herbe\GIORGIONE (ou TITIEN), Concert champêtre, vers 1510, huile sur toile, 110 × 138 cm .jpg"/>
          <p:cNvPicPr>
            <a:picLocks noChangeAspect="1" noChangeArrowheads="1"/>
          </p:cNvPicPr>
          <p:nvPr/>
        </p:nvPicPr>
        <p:blipFill>
          <a:blip r:embed="rId5" cstate="print"/>
          <a:srcRect/>
          <a:stretch>
            <a:fillRect/>
          </a:stretch>
        </p:blipFill>
        <p:spPr bwMode="auto">
          <a:xfrm>
            <a:off x="467544" y="247116"/>
            <a:ext cx="2520280" cy="2029756"/>
          </a:xfrm>
          <a:prstGeom prst="rect">
            <a:avLst/>
          </a:prstGeom>
          <a:noFill/>
        </p:spPr>
      </p:pic>
      <p:pic>
        <p:nvPicPr>
          <p:cNvPr id="7171" name="Picture 3" descr="D:\DOCUMENTS VISUELS POUR COURS\THEMES\THEMES 3EMES\CITATIONS\Manet, Le déjeuner sur l'herbe\C. MONET, Le déjeuner sur l'herbe, panneau de droite, 1865-1866, huile sur toile, Musée d'Orsay, Paris.jpg"/>
          <p:cNvPicPr>
            <a:picLocks noChangeAspect="1" noChangeArrowheads="1"/>
          </p:cNvPicPr>
          <p:nvPr/>
        </p:nvPicPr>
        <p:blipFill>
          <a:blip r:embed="rId6" cstate="print"/>
          <a:srcRect/>
          <a:stretch>
            <a:fillRect/>
          </a:stretch>
        </p:blipFill>
        <p:spPr bwMode="auto">
          <a:xfrm>
            <a:off x="6679223" y="188640"/>
            <a:ext cx="1853217" cy="2108034"/>
          </a:xfrm>
          <a:prstGeom prst="rect">
            <a:avLst/>
          </a:prstGeom>
          <a:noFill/>
        </p:spPr>
      </p:pic>
      <p:pic>
        <p:nvPicPr>
          <p:cNvPr id="7172" name="Picture 4" descr="D:\DOCUMENTS VISUELS POUR COURS\THEMES\THEMES 3EMES\CITATIONS\Manet, Le déjeuner sur l'herbe\Yue Minjun, Le déjeuner sur l'herbe, 1995.jpg"/>
          <p:cNvPicPr>
            <a:picLocks noChangeAspect="1" noChangeArrowheads="1"/>
          </p:cNvPicPr>
          <p:nvPr/>
        </p:nvPicPr>
        <p:blipFill>
          <a:blip r:embed="rId7" cstate="print"/>
          <a:srcRect/>
          <a:stretch>
            <a:fillRect/>
          </a:stretch>
        </p:blipFill>
        <p:spPr bwMode="auto">
          <a:xfrm>
            <a:off x="4788024" y="4365104"/>
            <a:ext cx="2194152" cy="1584176"/>
          </a:xfrm>
          <a:prstGeom prst="rect">
            <a:avLst/>
          </a:prstGeom>
          <a:noFill/>
        </p:spPr>
      </p:pic>
      <p:pic>
        <p:nvPicPr>
          <p:cNvPr id="7173" name="Picture 5" descr="D:\DOCUMENTS VISUELS POUR COURS\THEMES\THEMES 3EMES\CITATIONS\Manet, Le déjeuner sur l'herbe\P. PICASSO, Le déjeuner sur l'herbe d'après Manet, 1960, huile sur toile, Musée Picasso, Paris  .jpg"/>
          <p:cNvPicPr>
            <a:picLocks noChangeAspect="1" noChangeArrowheads="1"/>
          </p:cNvPicPr>
          <p:nvPr/>
        </p:nvPicPr>
        <p:blipFill>
          <a:blip r:embed="rId8" cstate="print"/>
          <a:srcRect/>
          <a:stretch>
            <a:fillRect/>
          </a:stretch>
        </p:blipFill>
        <p:spPr bwMode="auto">
          <a:xfrm>
            <a:off x="179512" y="4366845"/>
            <a:ext cx="2284868" cy="1512168"/>
          </a:xfrm>
          <a:prstGeom prst="rect">
            <a:avLst/>
          </a:prstGeom>
          <a:noFill/>
        </p:spPr>
      </p:pic>
      <p:sp>
        <p:nvSpPr>
          <p:cNvPr id="10" name="ZoneTexte 9"/>
          <p:cNvSpPr txBox="1"/>
          <p:nvPr/>
        </p:nvSpPr>
        <p:spPr>
          <a:xfrm>
            <a:off x="467544" y="2391271"/>
            <a:ext cx="2520280" cy="461665"/>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200" b="1" dirty="0" smtClean="0">
                <a:effectLst>
                  <a:outerShdw blurRad="38100" dist="38100" dir="2700000" algn="tl">
                    <a:srgbClr val="000000">
                      <a:alpha val="43137"/>
                    </a:srgbClr>
                  </a:outerShdw>
                </a:effectLst>
                <a:latin typeface="Imprint MT Shadow" pitchFamily="82" charset="0"/>
              </a:rPr>
              <a:t>TITIEN, </a:t>
            </a:r>
            <a:r>
              <a:rPr lang="fr-FR" sz="1200" b="1" i="1" u="sng" dirty="0" smtClean="0">
                <a:effectLst>
                  <a:outerShdw blurRad="38100" dist="38100" dir="2700000" algn="tl">
                    <a:srgbClr val="000000">
                      <a:alpha val="43137"/>
                    </a:srgbClr>
                  </a:outerShdw>
                </a:effectLst>
                <a:latin typeface="Imprint MT Shadow" pitchFamily="82" charset="0"/>
              </a:rPr>
              <a:t>Concert champêtre</a:t>
            </a:r>
            <a:r>
              <a:rPr lang="fr-FR" sz="1200" b="1" dirty="0" smtClean="0">
                <a:effectLst>
                  <a:outerShdw blurRad="38100" dist="38100" dir="2700000" algn="tl">
                    <a:srgbClr val="000000">
                      <a:alpha val="43137"/>
                    </a:srgbClr>
                  </a:outerShdw>
                </a:effectLst>
                <a:latin typeface="Imprint MT Shadow" pitchFamily="82" charset="0"/>
              </a:rPr>
              <a:t>, vers 1508-1509, </a:t>
            </a:r>
            <a:r>
              <a:rPr lang="fr-FR" sz="1200" dirty="0" smtClean="0">
                <a:effectLst>
                  <a:outerShdw blurRad="38100" dist="38100" dir="2700000" algn="tl">
                    <a:srgbClr val="000000">
                      <a:alpha val="43137"/>
                    </a:srgbClr>
                  </a:outerShdw>
                </a:effectLst>
                <a:latin typeface="Imprint MT Shadow" pitchFamily="82" charset="0"/>
              </a:rPr>
              <a:t>huile sur toile</a:t>
            </a:r>
            <a:endParaRPr lang="fr-FR" sz="1200" dirty="0">
              <a:effectLst>
                <a:outerShdw blurRad="38100" dist="38100" dir="2700000" algn="tl">
                  <a:srgbClr val="000000">
                    <a:alpha val="43137"/>
                  </a:srgbClr>
                </a:outerShdw>
              </a:effectLst>
              <a:latin typeface="Imprint MT Shadow" pitchFamily="82" charset="0"/>
            </a:endParaRPr>
          </a:p>
        </p:txBody>
      </p:sp>
      <p:sp>
        <p:nvSpPr>
          <p:cNvPr id="11" name="ZoneTexte 10"/>
          <p:cNvSpPr txBox="1"/>
          <p:nvPr/>
        </p:nvSpPr>
        <p:spPr>
          <a:xfrm>
            <a:off x="3419872" y="2401724"/>
            <a:ext cx="2880320" cy="523220"/>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400" b="1" dirty="0" smtClean="0">
                <a:solidFill>
                  <a:schemeClr val="accent6">
                    <a:lumMod val="60000"/>
                    <a:lumOff val="40000"/>
                  </a:schemeClr>
                </a:solidFill>
                <a:effectLst>
                  <a:outerShdw blurRad="38100" dist="38100" dir="2700000" algn="tl">
                    <a:srgbClr val="000000">
                      <a:alpha val="43137"/>
                    </a:srgbClr>
                  </a:outerShdw>
                </a:effectLst>
                <a:latin typeface="Imprint MT Shadow" pitchFamily="82" charset="0"/>
              </a:rPr>
              <a:t>E. MANET, </a:t>
            </a:r>
            <a:r>
              <a:rPr lang="fr-FR" sz="1400" b="1" i="1" u="sng" dirty="0" smtClean="0">
                <a:solidFill>
                  <a:schemeClr val="accent6">
                    <a:lumMod val="60000"/>
                    <a:lumOff val="40000"/>
                  </a:schemeClr>
                </a:solidFill>
                <a:effectLst>
                  <a:outerShdw blurRad="38100" dist="38100" dir="2700000" algn="tl">
                    <a:srgbClr val="000000">
                      <a:alpha val="43137"/>
                    </a:srgbClr>
                  </a:outerShdw>
                </a:effectLst>
                <a:latin typeface="Imprint MT Shadow" pitchFamily="82" charset="0"/>
              </a:rPr>
              <a:t>Le déjeuner sur l'herbe</a:t>
            </a:r>
            <a:r>
              <a:rPr lang="fr-FR" sz="1400" b="1" dirty="0" smtClean="0">
                <a:solidFill>
                  <a:schemeClr val="accent6">
                    <a:lumMod val="60000"/>
                    <a:lumOff val="40000"/>
                  </a:schemeClr>
                </a:solidFill>
                <a:effectLst>
                  <a:outerShdw blurRad="38100" dist="38100" dir="2700000" algn="tl">
                    <a:srgbClr val="000000">
                      <a:alpha val="43137"/>
                    </a:srgbClr>
                  </a:outerShdw>
                </a:effectLst>
                <a:latin typeface="Imprint MT Shadow" pitchFamily="82" charset="0"/>
              </a:rPr>
              <a:t>, 1863, </a:t>
            </a:r>
            <a:r>
              <a:rPr lang="fr-FR" sz="1400" dirty="0" smtClean="0">
                <a:solidFill>
                  <a:schemeClr val="accent6">
                    <a:lumMod val="60000"/>
                    <a:lumOff val="40000"/>
                  </a:schemeClr>
                </a:solidFill>
                <a:effectLst>
                  <a:outerShdw blurRad="38100" dist="38100" dir="2700000" algn="tl">
                    <a:srgbClr val="000000">
                      <a:alpha val="43137"/>
                    </a:srgbClr>
                  </a:outerShdw>
                </a:effectLst>
                <a:latin typeface="Imprint MT Shadow" pitchFamily="82" charset="0"/>
              </a:rPr>
              <a:t>huile sur toile</a:t>
            </a:r>
            <a:endParaRPr lang="fr-FR" sz="1400" dirty="0">
              <a:solidFill>
                <a:schemeClr val="accent6">
                  <a:lumMod val="60000"/>
                  <a:lumOff val="40000"/>
                </a:schemeClr>
              </a:solidFill>
              <a:effectLst>
                <a:outerShdw blurRad="38100" dist="38100" dir="2700000" algn="tl">
                  <a:srgbClr val="000000">
                    <a:alpha val="43137"/>
                  </a:srgbClr>
                </a:outerShdw>
              </a:effectLst>
              <a:latin typeface="Imprint MT Shadow" pitchFamily="82" charset="0"/>
            </a:endParaRPr>
          </a:p>
        </p:txBody>
      </p:sp>
      <p:sp>
        <p:nvSpPr>
          <p:cNvPr id="12" name="ZoneTexte 11"/>
          <p:cNvSpPr txBox="1"/>
          <p:nvPr/>
        </p:nvSpPr>
        <p:spPr>
          <a:xfrm>
            <a:off x="179512" y="3071862"/>
            <a:ext cx="8856984" cy="1077218"/>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just"/>
            <a:r>
              <a:rPr lang="fr-FR" sz="1600" b="1" dirty="0" smtClean="0">
                <a:effectLst>
                  <a:outerShdw blurRad="38100" dist="38100" dir="2700000" algn="tl">
                    <a:srgbClr val="000000">
                      <a:alpha val="43137"/>
                    </a:srgbClr>
                  </a:outerShdw>
                </a:effectLst>
                <a:latin typeface="Baskerville Old Face" pitchFamily="18" charset="0"/>
              </a:rPr>
              <a:t>      Le </a:t>
            </a:r>
            <a:r>
              <a:rPr lang="fr-FR" sz="1600" b="1" i="1" u="sng" dirty="0" smtClean="0">
                <a:effectLst>
                  <a:outerShdw blurRad="38100" dist="38100" dir="2700000" algn="tl">
                    <a:srgbClr val="000000">
                      <a:alpha val="43137"/>
                    </a:srgbClr>
                  </a:outerShdw>
                </a:effectLst>
                <a:latin typeface="Baskerville Old Face" pitchFamily="18" charset="0"/>
              </a:rPr>
              <a:t>Déjeuner sur l’herbe</a:t>
            </a:r>
            <a:r>
              <a:rPr lang="fr-FR" sz="1600" b="1" dirty="0" smtClean="0">
                <a:effectLst>
                  <a:outerShdw blurRad="38100" dist="38100" dir="2700000" algn="tl">
                    <a:srgbClr val="000000">
                      <a:alpha val="43137"/>
                    </a:srgbClr>
                  </a:outerShdw>
                </a:effectLst>
                <a:latin typeface="Baskerville Old Face" pitchFamily="18" charset="0"/>
              </a:rPr>
              <a:t>, d’E. Manet, qui avait fait scandale lors de son exposition à Paris en 1863, est déjà lui-même une citation d’une œuvre du Titien. Il sera par la suite repris et détourné dans de nombreuses œuvres en France et à l’étranger, ainsi que dans des images de communication (publicités, illustrations journalistiques), car il a marqué un tournant important dans l’histoire de l’art. </a:t>
            </a:r>
            <a:endParaRPr lang="fr-FR" sz="1600" b="1" dirty="0">
              <a:effectLst>
                <a:outerShdw blurRad="38100" dist="38100" dir="2700000" algn="tl">
                  <a:srgbClr val="000000">
                    <a:alpha val="43137"/>
                  </a:srgbClr>
                </a:outerShdw>
              </a:effectLst>
              <a:latin typeface="Baskerville Old Face" pitchFamily="18" charset="0"/>
            </a:endParaRPr>
          </a:p>
        </p:txBody>
      </p:sp>
      <p:sp>
        <p:nvSpPr>
          <p:cNvPr id="13" name="ZoneTexte 12"/>
          <p:cNvSpPr txBox="1"/>
          <p:nvPr/>
        </p:nvSpPr>
        <p:spPr>
          <a:xfrm>
            <a:off x="6516216" y="2463279"/>
            <a:ext cx="2232248" cy="461665"/>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2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C. MONET, </a:t>
            </a:r>
            <a:r>
              <a:rPr lang="fr-FR" sz="1200" b="1" i="1" u="sng"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Déjeuner sur l’herbe</a:t>
            </a:r>
            <a:r>
              <a:rPr lang="fr-FR" sz="12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 1865-66, </a:t>
            </a:r>
            <a:r>
              <a:rPr lang="fr-FR" sz="1200"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huile sur toile</a:t>
            </a:r>
            <a:endParaRPr lang="fr-FR" sz="1200" dirty="0">
              <a:solidFill>
                <a:schemeClr val="accent5">
                  <a:lumMod val="20000"/>
                  <a:lumOff val="80000"/>
                </a:schemeClr>
              </a:solidFill>
              <a:effectLst>
                <a:outerShdw blurRad="38100" dist="38100" dir="2700000" algn="tl">
                  <a:srgbClr val="000000">
                    <a:alpha val="43137"/>
                  </a:srgbClr>
                </a:outerShdw>
              </a:effectLst>
              <a:latin typeface="Imprint MT Shadow" pitchFamily="82" charset="0"/>
            </a:endParaRPr>
          </a:p>
        </p:txBody>
      </p:sp>
      <p:sp>
        <p:nvSpPr>
          <p:cNvPr id="14" name="ZoneTexte 13"/>
          <p:cNvSpPr txBox="1"/>
          <p:nvPr/>
        </p:nvSpPr>
        <p:spPr>
          <a:xfrm>
            <a:off x="179512" y="6075873"/>
            <a:ext cx="2232248" cy="461665"/>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2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P. PICASSO, </a:t>
            </a:r>
            <a:r>
              <a:rPr lang="fr-FR" sz="1200" b="1" i="1" u="sng"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Le déjeuner sur l’herbe</a:t>
            </a:r>
            <a:r>
              <a:rPr lang="fr-FR" sz="12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 1960, </a:t>
            </a:r>
            <a:r>
              <a:rPr lang="fr-FR" sz="1200"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huile sur toile</a:t>
            </a:r>
            <a:endParaRPr lang="fr-FR" sz="1200" dirty="0">
              <a:solidFill>
                <a:schemeClr val="accent5">
                  <a:lumMod val="20000"/>
                  <a:lumOff val="80000"/>
                </a:schemeClr>
              </a:solidFill>
              <a:effectLst>
                <a:outerShdw blurRad="38100" dist="38100" dir="2700000" algn="tl">
                  <a:srgbClr val="000000">
                    <a:alpha val="43137"/>
                  </a:srgbClr>
                </a:outerShdw>
              </a:effectLst>
              <a:latin typeface="Imprint MT Shadow" pitchFamily="82" charset="0"/>
            </a:endParaRPr>
          </a:p>
        </p:txBody>
      </p:sp>
      <p:pic>
        <p:nvPicPr>
          <p:cNvPr id="12289" name="Picture 1" descr="D:\DOCUMENTS VISUELS POUR COURS\THEMES\THEMES 3EMES\CITATIONS\Manet, Le déjeuner sur l'herbe\A. JACQUET, Le déjeuner sur l'herbe, 1964, acrylique et sérigraphie sur toile, 1.96 x 1.73 m, Cente G. Pompidou, Paris..jpg"/>
          <p:cNvPicPr>
            <a:picLocks noChangeAspect="1" noChangeArrowheads="1"/>
          </p:cNvPicPr>
          <p:nvPr/>
        </p:nvPicPr>
        <p:blipFill>
          <a:blip r:embed="rId9" cstate="print">
            <a:lum bright="11000" contrast="-4000"/>
          </a:blip>
          <a:stretch>
            <a:fillRect/>
          </a:stretch>
        </p:blipFill>
        <p:spPr bwMode="auto">
          <a:xfrm>
            <a:off x="2699792" y="4294837"/>
            <a:ext cx="1872208" cy="1660916"/>
          </a:xfrm>
          <a:prstGeom prst="rect">
            <a:avLst/>
          </a:prstGeom>
          <a:noFill/>
          <a:ln>
            <a:noFill/>
          </a:ln>
        </p:spPr>
      </p:pic>
      <p:sp>
        <p:nvSpPr>
          <p:cNvPr id="16" name="ZoneTexte 15"/>
          <p:cNvSpPr txBox="1"/>
          <p:nvPr/>
        </p:nvSpPr>
        <p:spPr>
          <a:xfrm>
            <a:off x="2627784" y="6023029"/>
            <a:ext cx="2016224" cy="646331"/>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2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A. JACQUET, </a:t>
            </a:r>
            <a:r>
              <a:rPr lang="fr-FR" sz="1200" b="1" i="1" u="sng"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Le déjeuner sur l’herbe</a:t>
            </a:r>
            <a:r>
              <a:rPr lang="fr-FR" sz="12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 1964, </a:t>
            </a:r>
            <a:r>
              <a:rPr lang="fr-FR" sz="1200"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acrylique et sérigraphie sur toile</a:t>
            </a:r>
            <a:endParaRPr lang="fr-FR" sz="1200" dirty="0">
              <a:solidFill>
                <a:schemeClr val="accent5">
                  <a:lumMod val="20000"/>
                  <a:lumOff val="80000"/>
                </a:schemeClr>
              </a:solidFill>
              <a:effectLst>
                <a:outerShdw blurRad="38100" dist="38100" dir="2700000" algn="tl">
                  <a:srgbClr val="000000">
                    <a:alpha val="43137"/>
                  </a:srgbClr>
                </a:outerShdw>
              </a:effectLst>
              <a:latin typeface="Imprint MT Shadow" pitchFamily="82" charset="0"/>
            </a:endParaRPr>
          </a:p>
        </p:txBody>
      </p:sp>
      <p:sp>
        <p:nvSpPr>
          <p:cNvPr id="17" name="ZoneTexte 16"/>
          <p:cNvSpPr txBox="1"/>
          <p:nvPr/>
        </p:nvSpPr>
        <p:spPr>
          <a:xfrm>
            <a:off x="4788024" y="6063679"/>
            <a:ext cx="2160240" cy="461665"/>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2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Yue MINJUN, </a:t>
            </a:r>
            <a:r>
              <a:rPr lang="fr-FR" sz="1200" b="1" i="1" u="sng"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Le déjeuner sur l'herbe</a:t>
            </a:r>
            <a:r>
              <a:rPr lang="fr-FR" sz="12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 1995 </a:t>
            </a:r>
            <a:r>
              <a:rPr lang="fr-FR" sz="1200"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huile</a:t>
            </a:r>
            <a:r>
              <a:rPr lang="fr-FR" sz="12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 </a:t>
            </a:r>
            <a:r>
              <a:rPr lang="fr-FR" sz="1200"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sur toile</a:t>
            </a:r>
            <a:endParaRPr lang="fr-FR" sz="1200" dirty="0">
              <a:solidFill>
                <a:schemeClr val="accent5">
                  <a:lumMod val="20000"/>
                  <a:lumOff val="80000"/>
                </a:schemeClr>
              </a:solidFill>
              <a:effectLst>
                <a:outerShdw blurRad="38100" dist="38100" dir="2700000" algn="tl">
                  <a:srgbClr val="000000">
                    <a:alpha val="43137"/>
                  </a:srgbClr>
                </a:outerShdw>
              </a:effectLst>
              <a:latin typeface="Imprint MT Shadow" pitchFamily="82" charset="0"/>
            </a:endParaRPr>
          </a:p>
        </p:txBody>
      </p:sp>
      <p:sp>
        <p:nvSpPr>
          <p:cNvPr id="18" name="ZoneTexte 17"/>
          <p:cNvSpPr txBox="1"/>
          <p:nvPr/>
        </p:nvSpPr>
        <p:spPr>
          <a:xfrm>
            <a:off x="7164288" y="5733256"/>
            <a:ext cx="1800200" cy="646331"/>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200"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Couverture du journal anglais </a:t>
            </a:r>
            <a:r>
              <a:rPr lang="fr-FR" sz="1200" b="1" i="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The </a:t>
            </a:r>
            <a:r>
              <a:rPr lang="fr-FR" sz="1200" b="1" i="1" dirty="0" err="1"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Economist</a:t>
            </a:r>
            <a:r>
              <a:rPr lang="fr-FR" sz="1200"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 paru en </a:t>
            </a:r>
            <a:r>
              <a:rPr lang="fr-FR" sz="12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Mars 2012</a:t>
            </a:r>
            <a:endParaRPr lang="fr-FR" sz="1200" dirty="0">
              <a:solidFill>
                <a:schemeClr val="accent5">
                  <a:lumMod val="20000"/>
                  <a:lumOff val="80000"/>
                </a:schemeClr>
              </a:solidFill>
              <a:effectLst>
                <a:outerShdw blurRad="38100" dist="38100" dir="2700000" algn="tl">
                  <a:srgbClr val="000000">
                    <a:alpha val="43137"/>
                  </a:srgbClr>
                </a:outerShdw>
              </a:effectLst>
              <a:latin typeface="Imprint MT Shadow" pitchFamily="82" charset="0"/>
            </a:endParaRPr>
          </a:p>
        </p:txBody>
      </p:sp>
    </p:spTree>
  </p:cSld>
  <p:clrMapOvr>
    <a:masterClrMapping/>
  </p:clrMapOvr>
  <p:transition spd="slow">
    <p:wheel spokes="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7" name="Picture 1" descr="D:\DOCUMENTS VISUELS POUR COURS\THEMES\THEMES 3EMES\CITATIONS\Les Ménines\D. VELAZQUEZ, Les Ménines, 1656, huile sur toile, 318 x 276 cm, musée du Prado, Madrid.jpg"/>
          <p:cNvPicPr>
            <a:picLocks noChangeAspect="1" noChangeArrowheads="1"/>
          </p:cNvPicPr>
          <p:nvPr/>
        </p:nvPicPr>
        <p:blipFill>
          <a:blip r:embed="rId2" cstate="print"/>
          <a:srcRect/>
          <a:stretch>
            <a:fillRect/>
          </a:stretch>
        </p:blipFill>
        <p:spPr bwMode="auto">
          <a:xfrm>
            <a:off x="5724128" y="1412776"/>
            <a:ext cx="3096344" cy="3615022"/>
          </a:xfrm>
          <a:prstGeom prst="rect">
            <a:avLst/>
          </a:prstGeom>
          <a:noFill/>
          <a:ln w="38100">
            <a:solidFill>
              <a:schemeClr val="accent6">
                <a:lumMod val="60000"/>
                <a:lumOff val="40000"/>
              </a:schemeClr>
            </a:solidFill>
          </a:ln>
          <a:effectLst>
            <a:softEdge rad="31750"/>
          </a:effectLst>
        </p:spPr>
      </p:pic>
      <p:pic>
        <p:nvPicPr>
          <p:cNvPr id="9218" name="Picture 2" descr="D:\DOCUMENTS VISUELS POUR COURS\THEMES\THEMES 3EMES\CITATIONS\Les Ménines\EQUIPO CRONICA,Las meninas o la salita, 1970, .jpg"/>
          <p:cNvPicPr>
            <a:picLocks noChangeAspect="1" noChangeArrowheads="1"/>
          </p:cNvPicPr>
          <p:nvPr/>
        </p:nvPicPr>
        <p:blipFill>
          <a:blip r:embed="rId3" cstate="print"/>
          <a:srcRect/>
          <a:stretch>
            <a:fillRect/>
          </a:stretch>
        </p:blipFill>
        <p:spPr bwMode="auto">
          <a:xfrm>
            <a:off x="251520" y="3797192"/>
            <a:ext cx="2386518" cy="2376264"/>
          </a:xfrm>
          <a:prstGeom prst="rect">
            <a:avLst/>
          </a:prstGeom>
          <a:noFill/>
        </p:spPr>
      </p:pic>
      <p:pic>
        <p:nvPicPr>
          <p:cNvPr id="9219" name="Picture 3" descr="D:\DOCUMENTS VISUELS POUR COURS\THEMES\THEMES 3EMES\CITATIONS\Les Ménines\H. BRAUN VEGA, Double éclairage sur l'occident, 1987, acrylique sur toile, 195 x 262 cm.jpg"/>
          <p:cNvPicPr>
            <a:picLocks noChangeAspect="1" noChangeArrowheads="1"/>
          </p:cNvPicPr>
          <p:nvPr/>
        </p:nvPicPr>
        <p:blipFill>
          <a:blip r:embed="rId4" cstate="print"/>
          <a:srcRect/>
          <a:stretch>
            <a:fillRect/>
          </a:stretch>
        </p:blipFill>
        <p:spPr bwMode="auto">
          <a:xfrm>
            <a:off x="2771800" y="3941208"/>
            <a:ext cx="2595434" cy="1944216"/>
          </a:xfrm>
          <a:prstGeom prst="rect">
            <a:avLst/>
          </a:prstGeom>
          <a:noFill/>
        </p:spPr>
      </p:pic>
      <p:pic>
        <p:nvPicPr>
          <p:cNvPr id="9220" name="Picture 4" descr="D:\DOCUMENTS VISUELS POUR COURS\THEMES\THEMES 3EMES\CITATIONS\Les Ménines\P. PICASSO, Les ménines, d'après Velazquez, 1957, .jpg"/>
          <p:cNvPicPr>
            <a:picLocks noChangeAspect="1" noChangeArrowheads="1"/>
          </p:cNvPicPr>
          <p:nvPr/>
        </p:nvPicPr>
        <p:blipFill>
          <a:blip r:embed="rId5" cstate="print"/>
          <a:srcRect/>
          <a:stretch>
            <a:fillRect/>
          </a:stretch>
        </p:blipFill>
        <p:spPr bwMode="auto">
          <a:xfrm>
            <a:off x="2607181" y="1188600"/>
            <a:ext cx="2540883" cy="1877813"/>
          </a:xfrm>
          <a:prstGeom prst="rect">
            <a:avLst/>
          </a:prstGeom>
          <a:noFill/>
        </p:spPr>
      </p:pic>
      <p:pic>
        <p:nvPicPr>
          <p:cNvPr id="9224" name="Picture 8" descr="http://lewebpedagogique.com/khagnehida/files/2011/03/Les-Menines-lInfante-Margarita_14_septembre_1957-huile-sur-toile-100x81cm-Museo-Picasso-Barcelone.jpg"/>
          <p:cNvPicPr>
            <a:picLocks noChangeAspect="1" noChangeArrowheads="1"/>
          </p:cNvPicPr>
          <p:nvPr/>
        </p:nvPicPr>
        <p:blipFill>
          <a:blip r:embed="rId6" cstate="print"/>
          <a:srcRect/>
          <a:stretch>
            <a:fillRect/>
          </a:stretch>
        </p:blipFill>
        <p:spPr bwMode="auto">
          <a:xfrm>
            <a:off x="525149" y="1196752"/>
            <a:ext cx="1526571" cy="1872208"/>
          </a:xfrm>
          <a:prstGeom prst="rect">
            <a:avLst/>
          </a:prstGeom>
          <a:noFill/>
        </p:spPr>
      </p:pic>
      <p:sp>
        <p:nvSpPr>
          <p:cNvPr id="8" name="ZoneTexte 7"/>
          <p:cNvSpPr txBox="1"/>
          <p:nvPr/>
        </p:nvSpPr>
        <p:spPr>
          <a:xfrm>
            <a:off x="251520" y="3149120"/>
            <a:ext cx="5112568" cy="584775"/>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just"/>
            <a:r>
              <a:rPr lang="fr-FR" sz="1600" b="1" dirty="0" smtClean="0">
                <a:effectLst>
                  <a:outerShdw blurRad="38100" dist="38100" dir="2700000" algn="tl">
                    <a:srgbClr val="000000">
                      <a:alpha val="43137"/>
                    </a:srgbClr>
                  </a:outerShdw>
                </a:effectLst>
                <a:latin typeface="Baskerville Old Face" pitchFamily="18" charset="0"/>
              </a:rPr>
              <a:t>   D’autres artistes hispaniques se sont, par la suite, également intéressés à l’œuvre du célèbre peintre espagnol du XVIIe s.</a:t>
            </a:r>
            <a:endParaRPr lang="fr-FR" sz="1600" b="1" dirty="0">
              <a:effectLst>
                <a:outerShdw blurRad="38100" dist="38100" dir="2700000" algn="tl">
                  <a:srgbClr val="000000">
                    <a:alpha val="43137"/>
                  </a:srgbClr>
                </a:outerShdw>
              </a:effectLst>
              <a:latin typeface="Baskerville Old Face" pitchFamily="18" charset="0"/>
            </a:endParaRPr>
          </a:p>
        </p:txBody>
      </p:sp>
      <p:sp>
        <p:nvSpPr>
          <p:cNvPr id="9" name="ZoneTexte 8"/>
          <p:cNvSpPr txBox="1"/>
          <p:nvPr/>
        </p:nvSpPr>
        <p:spPr>
          <a:xfrm>
            <a:off x="5724128" y="5118283"/>
            <a:ext cx="3096344" cy="830997"/>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600" b="1" dirty="0" smtClean="0">
                <a:solidFill>
                  <a:schemeClr val="accent6">
                    <a:lumMod val="60000"/>
                    <a:lumOff val="40000"/>
                  </a:schemeClr>
                </a:solidFill>
                <a:effectLst>
                  <a:outerShdw blurRad="38100" dist="38100" dir="2700000" algn="tl">
                    <a:srgbClr val="000000">
                      <a:alpha val="43137"/>
                    </a:srgbClr>
                  </a:outerShdw>
                </a:effectLst>
                <a:latin typeface="Imprint MT Shadow" pitchFamily="82" charset="0"/>
              </a:rPr>
              <a:t>Diego VELASQUEZ,  </a:t>
            </a:r>
          </a:p>
          <a:p>
            <a:pPr algn="ctr"/>
            <a:r>
              <a:rPr lang="fr-FR" sz="1600" b="1" i="1" u="sng" dirty="0" smtClean="0">
                <a:solidFill>
                  <a:schemeClr val="accent6">
                    <a:lumMod val="60000"/>
                    <a:lumOff val="40000"/>
                  </a:schemeClr>
                </a:solidFill>
                <a:effectLst>
                  <a:outerShdw blurRad="38100" dist="38100" dir="2700000" algn="tl">
                    <a:srgbClr val="000000">
                      <a:alpha val="43137"/>
                    </a:srgbClr>
                  </a:outerShdw>
                </a:effectLst>
                <a:latin typeface="Imprint MT Shadow" pitchFamily="82" charset="0"/>
              </a:rPr>
              <a:t>Les Ménines</a:t>
            </a:r>
            <a:r>
              <a:rPr lang="fr-FR" sz="1600" b="1" dirty="0" smtClean="0">
                <a:solidFill>
                  <a:schemeClr val="accent6">
                    <a:lumMod val="60000"/>
                    <a:lumOff val="40000"/>
                  </a:schemeClr>
                </a:solidFill>
                <a:effectLst>
                  <a:outerShdw blurRad="38100" dist="38100" dir="2700000" algn="tl">
                    <a:srgbClr val="000000">
                      <a:alpha val="43137"/>
                    </a:srgbClr>
                  </a:outerShdw>
                </a:effectLst>
                <a:latin typeface="Imprint MT Shadow" pitchFamily="82" charset="0"/>
              </a:rPr>
              <a:t>, 1656, </a:t>
            </a:r>
          </a:p>
          <a:p>
            <a:pPr algn="ctr"/>
            <a:r>
              <a:rPr lang="fr-FR" sz="1600" dirty="0" smtClean="0">
                <a:solidFill>
                  <a:schemeClr val="accent6">
                    <a:lumMod val="60000"/>
                    <a:lumOff val="40000"/>
                  </a:schemeClr>
                </a:solidFill>
                <a:effectLst>
                  <a:outerShdw blurRad="38100" dist="38100" dir="2700000" algn="tl">
                    <a:srgbClr val="000000">
                      <a:alpha val="43137"/>
                    </a:srgbClr>
                  </a:outerShdw>
                </a:effectLst>
                <a:latin typeface="Imprint MT Shadow" pitchFamily="82" charset="0"/>
              </a:rPr>
              <a:t>huile sur toile</a:t>
            </a:r>
            <a:endParaRPr lang="fr-FR" sz="1600" dirty="0">
              <a:solidFill>
                <a:schemeClr val="accent6">
                  <a:lumMod val="60000"/>
                  <a:lumOff val="40000"/>
                </a:schemeClr>
              </a:solidFill>
              <a:effectLst>
                <a:outerShdw blurRad="38100" dist="38100" dir="2700000" algn="tl">
                  <a:srgbClr val="000000">
                    <a:alpha val="43137"/>
                  </a:srgbClr>
                </a:outerShdw>
              </a:effectLst>
              <a:latin typeface="Imprint MT Shadow" pitchFamily="82" charset="0"/>
            </a:endParaRPr>
          </a:p>
        </p:txBody>
      </p:sp>
      <p:sp>
        <p:nvSpPr>
          <p:cNvPr id="10" name="ZoneTexte 9"/>
          <p:cNvSpPr txBox="1"/>
          <p:nvPr/>
        </p:nvSpPr>
        <p:spPr>
          <a:xfrm>
            <a:off x="251520" y="6173456"/>
            <a:ext cx="2376264" cy="461665"/>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2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EQUIPO CRONICA, </a:t>
            </a:r>
            <a:r>
              <a:rPr lang="fr-FR" sz="1200" b="1" i="1" u="sng"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Las </a:t>
            </a:r>
            <a:r>
              <a:rPr lang="fr-FR" sz="1200" b="1" i="1" u="sng" dirty="0" err="1"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meninas</a:t>
            </a:r>
            <a:r>
              <a:rPr lang="fr-FR" sz="1200" b="1" i="1" u="sng"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 o la </a:t>
            </a:r>
            <a:r>
              <a:rPr lang="fr-FR" sz="1200" b="1" i="1" u="sng" dirty="0" err="1"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salita</a:t>
            </a:r>
            <a:r>
              <a:rPr lang="fr-FR" sz="12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 1970</a:t>
            </a:r>
            <a:endParaRPr lang="fr-FR" sz="1200" b="1" dirty="0">
              <a:solidFill>
                <a:schemeClr val="accent5">
                  <a:lumMod val="20000"/>
                  <a:lumOff val="80000"/>
                </a:schemeClr>
              </a:solidFill>
              <a:effectLst>
                <a:outerShdw blurRad="38100" dist="38100" dir="2700000" algn="tl">
                  <a:srgbClr val="000000">
                    <a:alpha val="43137"/>
                  </a:srgbClr>
                </a:outerShdw>
              </a:effectLst>
              <a:latin typeface="Imprint MT Shadow" pitchFamily="82" charset="0"/>
            </a:endParaRPr>
          </a:p>
        </p:txBody>
      </p:sp>
      <p:sp>
        <p:nvSpPr>
          <p:cNvPr id="11" name="ZoneTexte 10"/>
          <p:cNvSpPr txBox="1"/>
          <p:nvPr/>
        </p:nvSpPr>
        <p:spPr>
          <a:xfrm>
            <a:off x="2771800" y="6031181"/>
            <a:ext cx="2592288" cy="646331"/>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2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H. BRAUN VEGA, </a:t>
            </a:r>
            <a:r>
              <a:rPr lang="fr-FR" sz="1200" b="1" i="1" u="sng"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Double éclairage sur l'occident</a:t>
            </a:r>
            <a:r>
              <a:rPr lang="fr-FR" sz="12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 1987, </a:t>
            </a:r>
            <a:r>
              <a:rPr lang="fr-FR" sz="1200"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acrylique sur toile</a:t>
            </a:r>
            <a:endParaRPr lang="fr-FR" sz="1200" dirty="0">
              <a:solidFill>
                <a:schemeClr val="accent5">
                  <a:lumMod val="20000"/>
                  <a:lumOff val="80000"/>
                </a:schemeClr>
              </a:solidFill>
              <a:effectLst>
                <a:outerShdw blurRad="38100" dist="38100" dir="2700000" algn="tl">
                  <a:srgbClr val="000000">
                    <a:alpha val="43137"/>
                  </a:srgbClr>
                </a:outerShdw>
              </a:effectLst>
              <a:latin typeface="Imprint MT Shadow" pitchFamily="82" charset="0"/>
            </a:endParaRPr>
          </a:p>
        </p:txBody>
      </p:sp>
      <p:sp>
        <p:nvSpPr>
          <p:cNvPr id="13" name="ZoneTexte 12"/>
          <p:cNvSpPr txBox="1"/>
          <p:nvPr/>
        </p:nvSpPr>
        <p:spPr>
          <a:xfrm>
            <a:off x="251520" y="196792"/>
            <a:ext cx="5112568" cy="830997"/>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just"/>
            <a:r>
              <a:rPr lang="fr-FR" sz="1600" b="1" dirty="0" smtClean="0">
                <a:solidFill>
                  <a:schemeClr val="accent5">
                    <a:lumMod val="40000"/>
                    <a:lumOff val="60000"/>
                  </a:schemeClr>
                </a:solidFill>
                <a:effectLst>
                  <a:outerShdw blurRad="38100" dist="38100" dir="2700000" algn="tl">
                    <a:srgbClr val="000000">
                      <a:alpha val="43137"/>
                    </a:srgbClr>
                  </a:outerShdw>
                </a:effectLst>
                <a:latin typeface="Baskerville Old Face" pitchFamily="18" charset="0"/>
              </a:rPr>
              <a:t> </a:t>
            </a:r>
            <a:r>
              <a:rPr lang="fr-FR" sz="1600" b="1" dirty="0" smtClean="0">
                <a:effectLst>
                  <a:outerShdw blurRad="38100" dist="38100" dir="2700000" algn="tl">
                    <a:srgbClr val="000000">
                      <a:alpha val="43137"/>
                    </a:srgbClr>
                  </a:outerShdw>
                </a:effectLst>
                <a:latin typeface="Baskerville Old Face" pitchFamily="18" charset="0"/>
              </a:rPr>
              <a:t>  Entre août et décembre 1957, </a:t>
            </a:r>
            <a:r>
              <a:rPr lang="fr-FR" sz="1600" b="1" dirty="0" smtClean="0">
                <a:solidFill>
                  <a:schemeClr val="accent5">
                    <a:lumMod val="40000"/>
                    <a:lumOff val="60000"/>
                  </a:schemeClr>
                </a:solidFill>
                <a:effectLst>
                  <a:outerShdw blurRad="38100" dist="38100" dir="2700000" algn="tl">
                    <a:srgbClr val="000000">
                      <a:alpha val="43137"/>
                    </a:srgbClr>
                  </a:outerShdw>
                </a:effectLst>
                <a:latin typeface="Baskerville Old Face" pitchFamily="18" charset="0"/>
              </a:rPr>
              <a:t>Pablo PICASSO</a:t>
            </a:r>
            <a:r>
              <a:rPr lang="fr-FR" sz="1600" b="1" dirty="0" smtClean="0">
                <a:effectLst>
                  <a:outerShdw blurRad="38100" dist="38100" dir="2700000" algn="tl">
                    <a:srgbClr val="000000">
                      <a:alpha val="43137"/>
                    </a:srgbClr>
                  </a:outerShdw>
                </a:effectLst>
                <a:latin typeface="Baskerville Old Face" pitchFamily="18" charset="0"/>
              </a:rPr>
              <a:t> réalise plus de 40 interprétations des </a:t>
            </a:r>
            <a:r>
              <a:rPr lang="fr-FR" sz="1600" b="1" i="1" dirty="0" smtClean="0">
                <a:effectLst>
                  <a:outerShdw blurRad="38100" dist="38100" dir="2700000" algn="tl">
                    <a:srgbClr val="000000">
                      <a:alpha val="43137"/>
                    </a:srgbClr>
                  </a:outerShdw>
                </a:effectLst>
                <a:latin typeface="Baskerville Old Face" pitchFamily="18" charset="0"/>
              </a:rPr>
              <a:t>Ménines</a:t>
            </a:r>
            <a:r>
              <a:rPr lang="fr-FR" sz="1600" b="1" dirty="0" smtClean="0">
                <a:effectLst>
                  <a:outerShdw blurRad="38100" dist="38100" dir="2700000" algn="tl">
                    <a:srgbClr val="000000">
                      <a:alpha val="43137"/>
                    </a:srgbClr>
                  </a:outerShdw>
                </a:effectLst>
                <a:latin typeface="Baskerville Old Face" pitchFamily="18" charset="0"/>
              </a:rPr>
              <a:t>, s’intéressant tantôt au personnages de l’infante, tantôt à la composition-même. </a:t>
            </a:r>
            <a:endParaRPr lang="fr-FR" sz="1600" dirty="0"/>
          </a:p>
        </p:txBody>
      </p:sp>
    </p:spTree>
  </p:cSld>
  <p:clrMapOvr>
    <a:masterClrMapping/>
  </p:clrMapOvr>
  <p:transition spd="slow">
    <p:wheel spokes="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23528" y="188640"/>
            <a:ext cx="8445624" cy="5829250"/>
          </a:xfrm>
        </p:spPr>
        <p:txBody>
          <a:bodyPr wrap="square" anchor="t" anchorCtr="0">
            <a:noAutofit/>
          </a:bodyPr>
          <a:lstStyle/>
          <a:p>
            <a:pPr algn="just"/>
            <a:r>
              <a:rPr lang="fr-FR" sz="2400" b="1" dirty="0" smtClean="0">
                <a:effectLst>
                  <a:outerShdw blurRad="38100" dist="38100" dir="2700000" algn="tl">
                    <a:srgbClr val="000000">
                      <a:alpha val="43137"/>
                    </a:srgbClr>
                  </a:outerShdw>
                </a:effectLst>
                <a:latin typeface="Baskerville Old Face" pitchFamily="18" charset="0"/>
              </a:rPr>
              <a:t>       </a:t>
            </a:r>
            <a:r>
              <a:rPr lang="fr-FR" sz="3100" b="1" dirty="0" smtClean="0">
                <a:effectLst>
                  <a:outerShdw blurRad="38100" dist="38100" dir="2700000" algn="tl">
                    <a:srgbClr val="000000">
                      <a:alpha val="43137"/>
                    </a:srgbClr>
                  </a:outerShdw>
                </a:effectLst>
                <a:latin typeface="Baskerville Old Face" pitchFamily="18" charset="0"/>
              </a:rPr>
              <a:t>Comme on a pu déjà le voir dans les œuvres précédentes, </a:t>
            </a:r>
            <a:r>
              <a:rPr lang="fr-FR" sz="3100" b="1" dirty="0" smtClean="0">
                <a:solidFill>
                  <a:schemeClr val="accent5">
                    <a:lumMod val="40000"/>
                    <a:lumOff val="60000"/>
                  </a:schemeClr>
                </a:solidFill>
                <a:effectLst>
                  <a:outerShdw blurRad="38100" dist="38100" dir="2700000" algn="tl">
                    <a:srgbClr val="000000">
                      <a:alpha val="43137"/>
                    </a:srgbClr>
                  </a:outerShdw>
                </a:effectLst>
                <a:latin typeface="Baskerville Old Face" pitchFamily="18" charset="0"/>
              </a:rPr>
              <a:t>Pablo</a:t>
            </a:r>
            <a:r>
              <a:rPr lang="fr-FR" sz="3100" b="1" dirty="0" smtClean="0">
                <a:effectLst>
                  <a:outerShdw blurRad="38100" dist="38100" dir="2700000" algn="tl">
                    <a:srgbClr val="000000">
                      <a:alpha val="43137"/>
                    </a:srgbClr>
                  </a:outerShdw>
                </a:effectLst>
                <a:latin typeface="Baskerville Old Face" pitchFamily="18" charset="0"/>
              </a:rPr>
              <a:t> </a:t>
            </a:r>
            <a:r>
              <a:rPr lang="fr-FR" sz="3100" b="1" dirty="0" smtClean="0">
                <a:solidFill>
                  <a:schemeClr val="accent5">
                    <a:lumMod val="40000"/>
                    <a:lumOff val="60000"/>
                  </a:schemeClr>
                </a:solidFill>
                <a:effectLst>
                  <a:outerShdw blurRad="38100" dist="38100" dir="2700000" algn="tl">
                    <a:srgbClr val="000000">
                      <a:alpha val="43137"/>
                    </a:srgbClr>
                  </a:outerShdw>
                </a:effectLst>
                <a:latin typeface="Baskerville Old Face" pitchFamily="18" charset="0"/>
              </a:rPr>
              <a:t>PICASSO</a:t>
            </a:r>
            <a:r>
              <a:rPr lang="fr-FR" sz="3100" b="1" dirty="0" smtClean="0">
                <a:effectLst>
                  <a:outerShdw blurRad="38100" dist="38100" dir="2700000" algn="tl">
                    <a:srgbClr val="000000">
                      <a:alpha val="43137"/>
                    </a:srgbClr>
                  </a:outerShdw>
                </a:effectLst>
                <a:latin typeface="Baskerville Old Face" pitchFamily="18" charset="0"/>
              </a:rPr>
              <a:t>, un des artistes les plus célèbres de la 1ere moitié du XXe siècle, a souvent éprouvé le besoin de faire dialoguer ses peintures avec celles qui ont le plus compté dans l’histoire de l’art. Dès ses débuts, il va  régulièrement étudier les œuvres des Maîtres anciens au musée du Louvre à Paris ou à celui du Prado à Madrid.</a:t>
            </a:r>
            <a:br>
              <a:rPr lang="fr-FR" sz="3100" b="1" dirty="0" smtClean="0">
                <a:effectLst>
                  <a:outerShdw blurRad="38100" dist="38100" dir="2700000" algn="tl">
                    <a:srgbClr val="000000">
                      <a:alpha val="43137"/>
                    </a:srgbClr>
                  </a:outerShdw>
                </a:effectLst>
                <a:latin typeface="Baskerville Old Face" pitchFamily="18" charset="0"/>
              </a:rPr>
            </a:br>
            <a:r>
              <a:rPr lang="fr-FR" sz="3100" b="1" dirty="0" smtClean="0">
                <a:effectLst>
                  <a:outerShdw blurRad="38100" dist="38100" dir="2700000" algn="tl">
                    <a:srgbClr val="000000">
                      <a:alpha val="43137"/>
                    </a:srgbClr>
                  </a:outerShdw>
                </a:effectLst>
                <a:latin typeface="Baskerville Old Face" pitchFamily="18" charset="0"/>
              </a:rPr>
              <a:t/>
            </a:r>
            <a:br>
              <a:rPr lang="fr-FR" sz="3100" b="1" dirty="0" smtClean="0">
                <a:effectLst>
                  <a:outerShdw blurRad="38100" dist="38100" dir="2700000" algn="tl">
                    <a:srgbClr val="000000">
                      <a:alpha val="43137"/>
                    </a:srgbClr>
                  </a:outerShdw>
                </a:effectLst>
                <a:latin typeface="Baskerville Old Face" pitchFamily="18" charset="0"/>
              </a:rPr>
            </a:br>
            <a:r>
              <a:rPr lang="fr-FR" sz="3100" b="1" dirty="0" smtClean="0">
                <a:effectLst>
                  <a:outerShdw blurRad="38100" dist="38100" dir="2700000" algn="tl">
                    <a:srgbClr val="000000">
                      <a:alpha val="43137"/>
                    </a:srgbClr>
                  </a:outerShdw>
                </a:effectLst>
                <a:latin typeface="Baskerville Old Face" pitchFamily="18" charset="0"/>
              </a:rPr>
              <a:t>      Picasso dira en 1973 : </a:t>
            </a:r>
            <a:r>
              <a:rPr lang="fr-FR" sz="3100" b="1" i="1" dirty="0" smtClean="0">
                <a:effectLst>
                  <a:outerShdw blurRad="38100" dist="38100" dir="2700000" algn="tl">
                    <a:srgbClr val="000000">
                      <a:alpha val="43137"/>
                    </a:srgbClr>
                  </a:outerShdw>
                </a:effectLst>
                <a:latin typeface="Baskerville Old Face" pitchFamily="18" charset="0"/>
              </a:rPr>
              <a:t>« ce sont nous, les peintres, les vrais héritiers de Rembrandt, Velasquez, Cézanne, Matisse. Un peintre a toujours un père, une mère, il ne sort pas du néant ».</a:t>
            </a:r>
            <a:endParaRPr lang="fr-FR" sz="3100" i="1" dirty="0"/>
          </a:p>
        </p:txBody>
      </p:sp>
    </p:spTree>
  </p:cSld>
  <p:clrMapOvr>
    <a:masterClrMapping/>
  </p:clrMapOvr>
  <p:transition spd="slow">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D:\DOCUMENTS VISUELS POUR COURS\HISTOIRE DES ARTS\HIST. DES ARTS 5e\ART BAROQUE\PEINTURE\RUBENS Pierre Paul 1577-1640\P. P. RUBENS, Les horreurs de la guerre, allégorie, 1637-38, huile sur toile, 206 x 345 cm, Florence, Palais Pitti.jpg"/>
          <p:cNvPicPr>
            <a:picLocks noChangeAspect="1" noChangeArrowheads="1"/>
          </p:cNvPicPr>
          <p:nvPr/>
        </p:nvPicPr>
        <p:blipFill>
          <a:blip r:embed="rId3" cstate="print"/>
          <a:srcRect/>
          <a:stretch>
            <a:fillRect/>
          </a:stretch>
        </p:blipFill>
        <p:spPr bwMode="auto">
          <a:xfrm>
            <a:off x="4524334" y="163750"/>
            <a:ext cx="4368146" cy="2617178"/>
          </a:xfrm>
          <a:prstGeom prst="rect">
            <a:avLst/>
          </a:prstGeom>
          <a:solidFill>
            <a:srgbClr val="FFFFFF">
              <a:shade val="85000"/>
            </a:srgbClr>
          </a:solidFill>
          <a:ln>
            <a:noFill/>
          </a:ln>
          <a:effectLst>
            <a:softEdge rad="31750"/>
          </a:effectLst>
        </p:spPr>
      </p:pic>
      <p:pic>
        <p:nvPicPr>
          <p:cNvPr id="2" name="Picture 5" descr="D:\DOCUMENTS VISUELS POUR COURS\HISTOIRE DES ARTS\HIST. DES ARTS 3e\HDA ART ET GUERRE\PICASSO\Diapositive1.JPG"/>
          <p:cNvPicPr>
            <a:picLocks noChangeAspect="1" noChangeArrowheads="1"/>
          </p:cNvPicPr>
          <p:nvPr/>
        </p:nvPicPr>
        <p:blipFill>
          <a:blip r:embed="rId4" cstate="print"/>
          <a:srcRect l="1701" t="13930" r="1701" b="29000"/>
          <a:stretch>
            <a:fillRect/>
          </a:stretch>
        </p:blipFill>
        <p:spPr bwMode="auto">
          <a:xfrm>
            <a:off x="1187624" y="3573017"/>
            <a:ext cx="6336704" cy="2807760"/>
          </a:xfrm>
          <a:prstGeom prst="rect">
            <a:avLst/>
          </a:prstGeom>
          <a:noFill/>
          <a:ln w="38100">
            <a:solidFill>
              <a:schemeClr val="tx1"/>
            </a:solidFill>
          </a:ln>
        </p:spPr>
      </p:pic>
      <p:sp>
        <p:nvSpPr>
          <p:cNvPr id="7" name="ZoneTexte 6"/>
          <p:cNvSpPr txBox="1"/>
          <p:nvPr/>
        </p:nvSpPr>
        <p:spPr>
          <a:xfrm>
            <a:off x="4572000" y="2852936"/>
            <a:ext cx="4248472" cy="523220"/>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400" b="1" dirty="0" smtClean="0">
                <a:solidFill>
                  <a:schemeClr val="accent6">
                    <a:lumMod val="60000"/>
                    <a:lumOff val="40000"/>
                  </a:schemeClr>
                </a:solidFill>
                <a:effectLst>
                  <a:outerShdw blurRad="38100" dist="38100" dir="2700000" algn="tl">
                    <a:srgbClr val="000000">
                      <a:alpha val="43137"/>
                    </a:srgbClr>
                  </a:outerShdw>
                </a:effectLst>
                <a:latin typeface="Imprint MT Shadow" pitchFamily="82" charset="0"/>
              </a:rPr>
              <a:t>P. P. RUBENS, </a:t>
            </a:r>
            <a:r>
              <a:rPr lang="fr-FR" sz="1400" b="1" i="1" u="sng" dirty="0" smtClean="0">
                <a:solidFill>
                  <a:schemeClr val="accent6">
                    <a:lumMod val="60000"/>
                    <a:lumOff val="40000"/>
                  </a:schemeClr>
                </a:solidFill>
                <a:effectLst>
                  <a:outerShdw blurRad="38100" dist="38100" dir="2700000" algn="tl">
                    <a:srgbClr val="000000">
                      <a:alpha val="43137"/>
                    </a:srgbClr>
                  </a:outerShdw>
                </a:effectLst>
                <a:latin typeface="Imprint MT Shadow" pitchFamily="82" charset="0"/>
              </a:rPr>
              <a:t>Les horreurs de la guerre</a:t>
            </a:r>
            <a:r>
              <a:rPr lang="fr-FR" sz="1400" b="1" dirty="0" smtClean="0">
                <a:solidFill>
                  <a:schemeClr val="accent6">
                    <a:lumMod val="60000"/>
                    <a:lumOff val="40000"/>
                  </a:schemeClr>
                </a:solidFill>
                <a:effectLst>
                  <a:outerShdw blurRad="38100" dist="38100" dir="2700000" algn="tl">
                    <a:srgbClr val="000000">
                      <a:alpha val="43137"/>
                    </a:srgbClr>
                  </a:outerShdw>
                </a:effectLst>
                <a:latin typeface="Imprint MT Shadow" pitchFamily="82" charset="0"/>
              </a:rPr>
              <a:t>, allégorie,                   1637-38, </a:t>
            </a:r>
            <a:r>
              <a:rPr lang="fr-FR" sz="1400" dirty="0" smtClean="0">
                <a:solidFill>
                  <a:schemeClr val="accent6">
                    <a:lumMod val="60000"/>
                    <a:lumOff val="40000"/>
                  </a:schemeClr>
                </a:solidFill>
                <a:effectLst>
                  <a:outerShdw blurRad="38100" dist="38100" dir="2700000" algn="tl">
                    <a:srgbClr val="000000">
                      <a:alpha val="43137"/>
                    </a:srgbClr>
                  </a:outerShdw>
                </a:effectLst>
                <a:latin typeface="Imprint MT Shadow" pitchFamily="82" charset="0"/>
              </a:rPr>
              <a:t>huile sur toile</a:t>
            </a:r>
            <a:endParaRPr lang="fr-FR" sz="1400" b="1" dirty="0">
              <a:solidFill>
                <a:schemeClr val="accent6">
                  <a:lumMod val="60000"/>
                  <a:lumOff val="40000"/>
                </a:schemeClr>
              </a:solidFill>
              <a:effectLst>
                <a:outerShdw blurRad="38100" dist="38100" dir="2700000" algn="tl">
                  <a:srgbClr val="000000">
                    <a:alpha val="43137"/>
                  </a:srgbClr>
                </a:outerShdw>
              </a:effectLst>
              <a:latin typeface="Imprint MT Shadow" pitchFamily="82" charset="0"/>
            </a:endParaRPr>
          </a:p>
        </p:txBody>
      </p:sp>
      <p:sp>
        <p:nvSpPr>
          <p:cNvPr id="8" name="ZoneTexte 7"/>
          <p:cNvSpPr txBox="1"/>
          <p:nvPr/>
        </p:nvSpPr>
        <p:spPr>
          <a:xfrm>
            <a:off x="1187624" y="6453336"/>
            <a:ext cx="6336704" cy="307777"/>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400" b="1" dirty="0" smtClean="0">
                <a:solidFill>
                  <a:schemeClr val="accent5">
                    <a:lumMod val="40000"/>
                    <a:lumOff val="60000"/>
                  </a:schemeClr>
                </a:solidFill>
                <a:effectLst>
                  <a:outerShdw blurRad="38100" dist="38100" dir="2700000" algn="tl">
                    <a:srgbClr val="000000">
                      <a:alpha val="43137"/>
                    </a:srgbClr>
                  </a:outerShdw>
                </a:effectLst>
                <a:latin typeface="Imprint MT Shadow" pitchFamily="82" charset="0"/>
              </a:rPr>
              <a:t>P. PICASSO, </a:t>
            </a:r>
            <a:r>
              <a:rPr lang="fr-FR" sz="1400" b="1" i="1" u="sng" dirty="0" smtClean="0">
                <a:solidFill>
                  <a:schemeClr val="accent5">
                    <a:lumMod val="40000"/>
                    <a:lumOff val="60000"/>
                  </a:schemeClr>
                </a:solidFill>
                <a:effectLst>
                  <a:outerShdw blurRad="38100" dist="38100" dir="2700000" algn="tl">
                    <a:srgbClr val="000000">
                      <a:alpha val="43137"/>
                    </a:srgbClr>
                  </a:outerShdw>
                </a:effectLst>
                <a:latin typeface="Imprint MT Shadow" pitchFamily="82" charset="0"/>
              </a:rPr>
              <a:t>Guernica</a:t>
            </a:r>
            <a:r>
              <a:rPr lang="fr-FR" sz="1400" b="1" dirty="0" smtClean="0">
                <a:solidFill>
                  <a:schemeClr val="accent5">
                    <a:lumMod val="40000"/>
                    <a:lumOff val="60000"/>
                  </a:schemeClr>
                </a:solidFill>
                <a:effectLst>
                  <a:outerShdw blurRad="38100" dist="38100" dir="2700000" algn="tl">
                    <a:srgbClr val="000000">
                      <a:alpha val="43137"/>
                    </a:srgbClr>
                  </a:outerShdw>
                </a:effectLst>
                <a:latin typeface="Imprint MT Shadow" pitchFamily="82" charset="0"/>
              </a:rPr>
              <a:t>, 1937,</a:t>
            </a:r>
            <a:r>
              <a:rPr lang="fr-FR" sz="1400" dirty="0" smtClean="0">
                <a:solidFill>
                  <a:schemeClr val="accent5">
                    <a:lumMod val="40000"/>
                    <a:lumOff val="60000"/>
                  </a:schemeClr>
                </a:solidFill>
                <a:effectLst>
                  <a:outerShdw blurRad="38100" dist="38100" dir="2700000" algn="tl">
                    <a:srgbClr val="000000">
                      <a:alpha val="43137"/>
                    </a:srgbClr>
                  </a:outerShdw>
                </a:effectLst>
                <a:latin typeface="Imprint MT Shadow" pitchFamily="82" charset="0"/>
              </a:rPr>
              <a:t> huile sur toile</a:t>
            </a:r>
            <a:endParaRPr lang="fr-FR" sz="1400" b="1" dirty="0">
              <a:solidFill>
                <a:schemeClr val="accent5">
                  <a:lumMod val="40000"/>
                  <a:lumOff val="60000"/>
                </a:schemeClr>
              </a:solidFill>
              <a:effectLst>
                <a:outerShdw blurRad="38100" dist="38100" dir="2700000" algn="tl">
                  <a:srgbClr val="000000">
                    <a:alpha val="43137"/>
                  </a:srgbClr>
                </a:outerShdw>
              </a:effectLst>
              <a:latin typeface="Imprint MT Shadow" pitchFamily="82" charset="0"/>
            </a:endParaRPr>
          </a:p>
        </p:txBody>
      </p:sp>
      <p:sp>
        <p:nvSpPr>
          <p:cNvPr id="6" name="ZoneTexte 5"/>
          <p:cNvSpPr txBox="1"/>
          <p:nvPr/>
        </p:nvSpPr>
        <p:spPr>
          <a:xfrm>
            <a:off x="251520" y="260648"/>
            <a:ext cx="4176464" cy="3046988"/>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just"/>
            <a:r>
              <a:rPr lang="fr-FR" sz="1600" b="1" dirty="0" smtClean="0">
                <a:effectLst>
                  <a:outerShdw blurRad="38100" dist="38100" dir="2700000" algn="tl">
                    <a:srgbClr val="000000">
                      <a:alpha val="43137"/>
                    </a:srgbClr>
                  </a:outerShdw>
                </a:effectLst>
                <a:latin typeface="Baskerville Old Face" pitchFamily="18" charset="0"/>
              </a:rPr>
              <a:t>    C’est ainsi que, lorsqu’il peint </a:t>
            </a:r>
            <a:r>
              <a:rPr lang="fr-FR" sz="1600" b="1" i="1" u="sng" dirty="0" smtClean="0">
                <a:solidFill>
                  <a:schemeClr val="accent5">
                    <a:lumMod val="40000"/>
                    <a:lumOff val="60000"/>
                  </a:schemeClr>
                </a:solidFill>
                <a:effectLst>
                  <a:outerShdw blurRad="38100" dist="38100" dir="2700000" algn="tl">
                    <a:srgbClr val="000000">
                      <a:alpha val="43137"/>
                    </a:srgbClr>
                  </a:outerShdw>
                </a:effectLst>
                <a:latin typeface="Baskerville Old Face" pitchFamily="18" charset="0"/>
              </a:rPr>
              <a:t>Guernica</a:t>
            </a:r>
            <a:r>
              <a:rPr lang="fr-FR" sz="1600" b="1" dirty="0" smtClean="0">
                <a:solidFill>
                  <a:schemeClr val="accent5">
                    <a:lumMod val="40000"/>
                    <a:lumOff val="60000"/>
                  </a:schemeClr>
                </a:solidFill>
                <a:effectLst>
                  <a:outerShdw blurRad="38100" dist="38100" dir="2700000" algn="tl">
                    <a:srgbClr val="000000">
                      <a:alpha val="43137"/>
                    </a:srgbClr>
                  </a:outerShdw>
                </a:effectLst>
                <a:latin typeface="Baskerville Old Face" pitchFamily="18" charset="0"/>
              </a:rPr>
              <a:t> en 1937, Picasso </a:t>
            </a:r>
            <a:r>
              <a:rPr lang="fr-FR" sz="1600" b="1" dirty="0" smtClean="0">
                <a:effectLst>
                  <a:outerShdw blurRad="38100" dist="38100" dir="2700000" algn="tl">
                    <a:srgbClr val="000000">
                      <a:alpha val="43137"/>
                    </a:srgbClr>
                  </a:outerShdw>
                </a:effectLst>
                <a:latin typeface="Baskerville Old Face" pitchFamily="18" charset="0"/>
              </a:rPr>
              <a:t>va retrouver dans la position de certains de ses personnages, des attitudes qu’il avait pu observer dans la peinture de Pierre Paul RUBENS peinte en 1637-38, </a:t>
            </a:r>
            <a:r>
              <a:rPr lang="fr-FR" sz="1600" b="1" i="1" u="sng" dirty="0" smtClean="0">
                <a:effectLst>
                  <a:outerShdw blurRad="38100" dist="38100" dir="2700000" algn="tl">
                    <a:srgbClr val="000000">
                      <a:alpha val="43137"/>
                    </a:srgbClr>
                  </a:outerShdw>
                </a:effectLst>
                <a:latin typeface="Baskerville Old Face" pitchFamily="18" charset="0"/>
              </a:rPr>
              <a:t>Les horreurs de la guerre</a:t>
            </a:r>
            <a:r>
              <a:rPr lang="fr-FR" sz="1600" b="1" i="1" dirty="0" smtClean="0">
                <a:effectLst>
                  <a:outerShdw blurRad="38100" dist="38100" dir="2700000" algn="tl">
                    <a:srgbClr val="000000">
                      <a:alpha val="43137"/>
                    </a:srgbClr>
                  </a:outerShdw>
                </a:effectLst>
                <a:latin typeface="Baskerville Old Face" pitchFamily="18" charset="0"/>
              </a:rPr>
              <a:t>. </a:t>
            </a:r>
            <a:r>
              <a:rPr lang="fr-FR" sz="1600" b="1" dirty="0" smtClean="0">
                <a:effectLst>
                  <a:outerShdw blurRad="38100" dist="38100" dir="2700000" algn="tl">
                    <a:srgbClr val="000000">
                      <a:alpha val="43137"/>
                    </a:srgbClr>
                  </a:outerShdw>
                </a:effectLst>
                <a:latin typeface="Baskerville Old Face" pitchFamily="18" charset="0"/>
              </a:rPr>
              <a:t>On retrouve le groupe de la mère et l’enfant dans la partie inférieure droite du tableau de Rubens; le bras tendu de l’homme à la lampe rappelle celui de Vénus retenant Mars; la femme de droite, tombant d’une fenêtre en flammes, a les bras levés comme ceux d’Europe dans le tableau de Rubens.</a:t>
            </a:r>
            <a:endParaRPr lang="fr-FR" sz="1600" b="1" dirty="0">
              <a:effectLst>
                <a:outerShdw blurRad="38100" dist="38100" dir="2700000" algn="tl">
                  <a:srgbClr val="000000">
                    <a:alpha val="43137"/>
                  </a:srgbClr>
                </a:outerShdw>
              </a:effectLst>
              <a:latin typeface="Baskerville Old Face" pitchFamily="18" charset="0"/>
            </a:endParaRPr>
          </a:p>
        </p:txBody>
      </p:sp>
    </p:spTree>
  </p:cSld>
  <p:clrMapOvr>
    <a:masterClrMapping/>
  </p:clrMapOvr>
  <p:transition spd="slow" advTm="9000">
    <p:newsflash/>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D:\DOCUMENTS VISUELS POUR COURS\THEMES\THEMES 3EMES\CITATIONS\Picasso\Guernica\EQUIPO CRONICA, Guernica, 1971  .jpg"/>
          <p:cNvPicPr>
            <a:picLocks noChangeAspect="1" noChangeArrowheads="1"/>
          </p:cNvPicPr>
          <p:nvPr/>
        </p:nvPicPr>
        <p:blipFill>
          <a:blip r:embed="rId2" cstate="print"/>
          <a:srcRect/>
          <a:stretch>
            <a:fillRect/>
          </a:stretch>
        </p:blipFill>
        <p:spPr bwMode="auto">
          <a:xfrm>
            <a:off x="251520" y="188640"/>
            <a:ext cx="2448272" cy="3567019"/>
          </a:xfrm>
          <a:prstGeom prst="rect">
            <a:avLst/>
          </a:prstGeom>
          <a:noFill/>
          <a:ln w="9525">
            <a:noFill/>
          </a:ln>
          <a:effectLst>
            <a:outerShdw blurRad="50800" dist="38100" dir="16200000" rotWithShape="0">
              <a:prstClr val="black">
                <a:alpha val="40000"/>
              </a:prstClr>
            </a:outerShdw>
          </a:effectLst>
        </p:spPr>
      </p:pic>
      <p:pic>
        <p:nvPicPr>
          <p:cNvPr id="1028" name="Picture 4"/>
          <p:cNvPicPr>
            <a:picLocks noChangeAspect="1" noChangeArrowheads="1"/>
          </p:cNvPicPr>
          <p:nvPr/>
        </p:nvPicPr>
        <p:blipFill>
          <a:blip r:embed="rId3" cstate="print"/>
          <a:srcRect l="3571" t="4506" r="1786" b="3135"/>
          <a:stretch>
            <a:fillRect/>
          </a:stretch>
        </p:blipFill>
        <p:spPr bwMode="auto">
          <a:xfrm>
            <a:off x="5076056" y="3573016"/>
            <a:ext cx="3816424" cy="2952328"/>
          </a:xfrm>
          <a:prstGeom prst="rect">
            <a:avLst/>
          </a:prstGeom>
          <a:noFill/>
          <a:ln w="9525">
            <a:noFill/>
            <a:miter lim="800000"/>
            <a:headEnd/>
            <a:tailEnd/>
          </a:ln>
          <a:effectLst>
            <a:outerShdw blurRad="50800" dist="38100" dir="10800000" algn="r" rotWithShape="0">
              <a:prstClr val="black">
                <a:alpha val="40000"/>
              </a:prstClr>
            </a:outerShdw>
          </a:effectLst>
        </p:spPr>
      </p:pic>
      <p:pic>
        <p:nvPicPr>
          <p:cNvPr id="1029" name="Picture 5" descr="D:\DOCUMENTS VISUELS POUR COURS\THEMES\THEMES 3EMES\CITATIONS\Picasso\Guernica\Peter SAUL, Etude pour Guernica de Picasso , 1976, acrylique, mine de plomb et crayons de couleurs sur papier,50.5x111.5 cm.jpg"/>
          <p:cNvPicPr>
            <a:picLocks noChangeAspect="1" noChangeArrowheads="1"/>
          </p:cNvPicPr>
          <p:nvPr/>
        </p:nvPicPr>
        <p:blipFill>
          <a:blip r:embed="rId4" cstate="print"/>
          <a:srcRect/>
          <a:stretch>
            <a:fillRect/>
          </a:stretch>
        </p:blipFill>
        <p:spPr bwMode="auto">
          <a:xfrm>
            <a:off x="179512" y="4221088"/>
            <a:ext cx="4767718" cy="2160240"/>
          </a:xfrm>
          <a:prstGeom prst="rect">
            <a:avLst/>
          </a:prstGeom>
          <a:noFill/>
        </p:spPr>
      </p:pic>
      <p:sp>
        <p:nvSpPr>
          <p:cNvPr id="2" name="ZoneTexte 1"/>
          <p:cNvSpPr txBox="1"/>
          <p:nvPr/>
        </p:nvSpPr>
        <p:spPr>
          <a:xfrm>
            <a:off x="2843808" y="179929"/>
            <a:ext cx="5976664" cy="584775"/>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just"/>
            <a:r>
              <a:rPr lang="fr-FR" sz="1600" b="1" dirty="0" smtClean="0">
                <a:solidFill>
                  <a:schemeClr val="accent5">
                    <a:lumMod val="40000"/>
                    <a:lumOff val="60000"/>
                  </a:schemeClr>
                </a:solidFill>
                <a:effectLst>
                  <a:outerShdw blurRad="38100" dist="38100" dir="2700000" algn="tl">
                    <a:srgbClr val="000000">
                      <a:alpha val="43137"/>
                    </a:srgbClr>
                  </a:outerShdw>
                </a:effectLst>
                <a:latin typeface="Baskerville Old Face" pitchFamily="18" charset="0"/>
              </a:rPr>
              <a:t>   </a:t>
            </a:r>
            <a:r>
              <a:rPr lang="fr-FR" sz="1600" b="1" dirty="0" smtClean="0">
                <a:effectLst>
                  <a:outerShdw blurRad="38100" dist="38100" dir="2700000" algn="tl">
                    <a:srgbClr val="000000">
                      <a:alpha val="43137"/>
                    </a:srgbClr>
                  </a:outerShdw>
                </a:effectLst>
                <a:latin typeface="Baskerville Old Face" pitchFamily="18" charset="0"/>
              </a:rPr>
              <a:t>Le tableau de</a:t>
            </a:r>
            <a:r>
              <a:rPr lang="fr-FR" sz="1600" b="1" dirty="0" smtClean="0">
                <a:solidFill>
                  <a:schemeClr val="accent5">
                    <a:lumMod val="40000"/>
                    <a:lumOff val="60000"/>
                  </a:schemeClr>
                </a:solidFill>
                <a:effectLst>
                  <a:outerShdw blurRad="38100" dist="38100" dir="2700000" algn="tl">
                    <a:srgbClr val="000000">
                      <a:alpha val="43137"/>
                    </a:srgbClr>
                  </a:outerShdw>
                </a:effectLst>
                <a:latin typeface="Baskerville Old Face" pitchFamily="18" charset="0"/>
              </a:rPr>
              <a:t> Pablo PICASSO </a:t>
            </a:r>
            <a:r>
              <a:rPr lang="fr-FR" sz="1600" b="1" dirty="0" smtClean="0">
                <a:effectLst>
                  <a:outerShdw blurRad="38100" dist="38100" dir="2700000" algn="tl">
                    <a:srgbClr val="000000">
                      <a:alpha val="43137"/>
                    </a:srgbClr>
                  </a:outerShdw>
                </a:effectLst>
                <a:latin typeface="Baskerville Old Face" pitchFamily="18" charset="0"/>
              </a:rPr>
              <a:t>a été </a:t>
            </a:r>
            <a:r>
              <a:rPr lang="fr-FR" sz="1600" b="1" dirty="0" smtClean="0">
                <a:effectLst>
                  <a:outerShdw blurRad="38100" dist="38100" dir="2700000" algn="tl">
                    <a:srgbClr val="000000">
                      <a:alpha val="43137"/>
                    </a:srgbClr>
                  </a:outerShdw>
                </a:effectLst>
                <a:latin typeface="Baskerville Old Face" pitchFamily="18" charset="0"/>
              </a:rPr>
              <a:t>à son tour repris ou cité à plusieurs reprises </a:t>
            </a:r>
            <a:r>
              <a:rPr lang="fr-FR" sz="1600" b="1" dirty="0" smtClean="0">
                <a:effectLst>
                  <a:outerShdw blurRad="38100" dist="38100" dir="2700000" algn="tl">
                    <a:srgbClr val="000000">
                      <a:alpha val="43137"/>
                    </a:srgbClr>
                  </a:outerShdw>
                </a:effectLst>
                <a:latin typeface="Baskerville Old Face" pitchFamily="18" charset="0"/>
              </a:rPr>
              <a:t>par d’autres artistes des XXe et XXIe  s.</a:t>
            </a:r>
            <a:endParaRPr lang="fr-FR" sz="1600" dirty="0"/>
          </a:p>
        </p:txBody>
      </p:sp>
      <p:sp>
        <p:nvSpPr>
          <p:cNvPr id="8" name="ZoneTexte 7"/>
          <p:cNvSpPr txBox="1"/>
          <p:nvPr/>
        </p:nvSpPr>
        <p:spPr>
          <a:xfrm>
            <a:off x="251520" y="3789040"/>
            <a:ext cx="2448272" cy="307777"/>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4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EQUIPO CRONICA, 1971</a:t>
            </a:r>
            <a:endParaRPr lang="fr-FR" sz="1400" b="1" dirty="0">
              <a:solidFill>
                <a:schemeClr val="accent5">
                  <a:lumMod val="20000"/>
                  <a:lumOff val="80000"/>
                </a:schemeClr>
              </a:solidFill>
              <a:effectLst>
                <a:outerShdw blurRad="38100" dist="38100" dir="2700000" algn="tl">
                  <a:srgbClr val="000000">
                    <a:alpha val="43137"/>
                  </a:srgbClr>
                </a:outerShdw>
              </a:effectLst>
              <a:latin typeface="Imprint MT Shadow" pitchFamily="82" charset="0"/>
            </a:endParaRPr>
          </a:p>
        </p:txBody>
      </p:sp>
      <p:sp>
        <p:nvSpPr>
          <p:cNvPr id="9" name="ZoneTexte 8"/>
          <p:cNvSpPr txBox="1"/>
          <p:nvPr/>
        </p:nvSpPr>
        <p:spPr>
          <a:xfrm>
            <a:off x="1835696" y="6453336"/>
            <a:ext cx="1728192" cy="307777"/>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4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Peter SAUL, 1976</a:t>
            </a:r>
            <a:endParaRPr lang="fr-FR" sz="1400" b="1" dirty="0">
              <a:solidFill>
                <a:schemeClr val="accent5">
                  <a:lumMod val="20000"/>
                  <a:lumOff val="80000"/>
                </a:schemeClr>
              </a:solidFill>
              <a:effectLst>
                <a:outerShdw blurRad="38100" dist="38100" dir="2700000" algn="tl">
                  <a:srgbClr val="000000">
                    <a:alpha val="43137"/>
                  </a:srgbClr>
                </a:outerShdw>
              </a:effectLst>
              <a:latin typeface="Imprint MT Shadow" pitchFamily="82" charset="0"/>
            </a:endParaRPr>
          </a:p>
        </p:txBody>
      </p:sp>
      <p:sp>
        <p:nvSpPr>
          <p:cNvPr id="10" name="ZoneTexte 9"/>
          <p:cNvSpPr txBox="1"/>
          <p:nvPr/>
        </p:nvSpPr>
        <p:spPr>
          <a:xfrm>
            <a:off x="5652120" y="6453336"/>
            <a:ext cx="2736304" cy="307777"/>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4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Herman BRAUN-VEGA, 1991</a:t>
            </a:r>
            <a:endParaRPr lang="fr-FR" sz="1400" b="1" dirty="0">
              <a:solidFill>
                <a:schemeClr val="accent5">
                  <a:lumMod val="20000"/>
                  <a:lumOff val="80000"/>
                </a:schemeClr>
              </a:solidFill>
              <a:effectLst>
                <a:outerShdw blurRad="38100" dist="38100" dir="2700000" algn="tl">
                  <a:srgbClr val="000000">
                    <a:alpha val="43137"/>
                  </a:srgbClr>
                </a:outerShdw>
              </a:effectLst>
              <a:latin typeface="Imprint MT Shadow" pitchFamily="82" charset="0"/>
            </a:endParaRPr>
          </a:p>
        </p:txBody>
      </p:sp>
      <p:pic>
        <p:nvPicPr>
          <p:cNvPr id="1031" name="Picture 7" descr="D:\DOCUMENTS VISUELS POUR COURS\THEMES\THEMES 3EMES\CITATIONS\Picasso\Guernica\Ron ENGLISH, Graveyard Guernica, Mixed media on canvas , 183 cm x 457 cm .jpg"/>
          <p:cNvPicPr>
            <a:picLocks noChangeAspect="1" noChangeArrowheads="1"/>
          </p:cNvPicPr>
          <p:nvPr/>
        </p:nvPicPr>
        <p:blipFill>
          <a:blip r:embed="rId5" cstate="print"/>
          <a:srcRect/>
          <a:stretch>
            <a:fillRect/>
          </a:stretch>
        </p:blipFill>
        <p:spPr bwMode="auto">
          <a:xfrm>
            <a:off x="2915816" y="980728"/>
            <a:ext cx="5976664" cy="2397044"/>
          </a:xfrm>
          <a:prstGeom prst="rect">
            <a:avLst/>
          </a:prstGeom>
          <a:noFill/>
        </p:spPr>
      </p:pic>
      <p:sp>
        <p:nvSpPr>
          <p:cNvPr id="12" name="ZoneTexte 11"/>
          <p:cNvSpPr txBox="1"/>
          <p:nvPr/>
        </p:nvSpPr>
        <p:spPr>
          <a:xfrm>
            <a:off x="2915816" y="3501008"/>
            <a:ext cx="2016224" cy="307777"/>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4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Ron ENGLISH, 2011</a:t>
            </a:r>
            <a:endParaRPr lang="fr-FR" sz="1400" b="1" dirty="0">
              <a:solidFill>
                <a:schemeClr val="accent5">
                  <a:lumMod val="20000"/>
                  <a:lumOff val="80000"/>
                </a:schemeClr>
              </a:solidFill>
              <a:effectLst>
                <a:outerShdw blurRad="38100" dist="38100" dir="2700000" algn="tl">
                  <a:srgbClr val="000000">
                    <a:alpha val="43137"/>
                  </a:srgbClr>
                </a:outerShdw>
              </a:effectLst>
              <a:latin typeface="Imprint MT Shadow" pitchFamily="82"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DOCUMENTS VISUELS POUR COURS\HISTOIRE DES ARTS\HIST. DES ARTS 4e\les mouvements artistiques du XVIIIe et du XIXe s\ROMANTISME\GOYA Francisco  1746-1828\Le 3 Mai 1808, 1814, huile sur toile, 266x345 cm, Madrid, Musée du Prado..jpg"/>
          <p:cNvPicPr>
            <a:picLocks noChangeAspect="1" noChangeArrowheads="1"/>
          </p:cNvPicPr>
          <p:nvPr/>
        </p:nvPicPr>
        <p:blipFill>
          <a:blip r:embed="rId3" cstate="print"/>
          <a:srcRect t="2703" r="413" b="2703"/>
          <a:stretch>
            <a:fillRect/>
          </a:stretch>
        </p:blipFill>
        <p:spPr bwMode="auto">
          <a:xfrm>
            <a:off x="5148064" y="188640"/>
            <a:ext cx="3600400" cy="2681149"/>
          </a:xfrm>
          <a:prstGeom prst="rect">
            <a:avLst/>
          </a:prstGeom>
          <a:noFill/>
          <a:ln w="28575">
            <a:solidFill>
              <a:schemeClr val="tx1"/>
            </a:solidFill>
          </a:ln>
          <a:effectLst>
            <a:softEdge rad="31750"/>
          </a:effectLst>
        </p:spPr>
      </p:pic>
      <p:pic>
        <p:nvPicPr>
          <p:cNvPr id="2" name="Picture 3" descr="D:\DOCUMENTS VISUELS POUR COURS\MONOGRAPHIES\PICASSO Pablo  1881-1973\Massacre en Corée, .jpg"/>
          <p:cNvPicPr>
            <a:picLocks noChangeAspect="1" noChangeArrowheads="1"/>
          </p:cNvPicPr>
          <p:nvPr/>
        </p:nvPicPr>
        <p:blipFill>
          <a:blip r:embed="rId4" cstate="print"/>
          <a:srcRect/>
          <a:stretch>
            <a:fillRect/>
          </a:stretch>
        </p:blipFill>
        <p:spPr bwMode="auto">
          <a:xfrm>
            <a:off x="323528" y="1466200"/>
            <a:ext cx="3850429" cy="2016224"/>
          </a:xfrm>
          <a:prstGeom prst="rect">
            <a:avLst/>
          </a:prstGeom>
          <a:noFill/>
          <a:ln w="28575">
            <a:solidFill>
              <a:schemeClr val="tx1"/>
            </a:solidFill>
          </a:ln>
        </p:spPr>
      </p:pic>
      <p:sp>
        <p:nvSpPr>
          <p:cNvPr id="8" name="ZoneTexte 7"/>
          <p:cNvSpPr txBox="1"/>
          <p:nvPr/>
        </p:nvSpPr>
        <p:spPr>
          <a:xfrm>
            <a:off x="5148064" y="2977788"/>
            <a:ext cx="3600400" cy="523220"/>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400" b="1" dirty="0" smtClean="0">
                <a:solidFill>
                  <a:schemeClr val="accent6">
                    <a:lumMod val="60000"/>
                    <a:lumOff val="40000"/>
                  </a:schemeClr>
                </a:solidFill>
                <a:effectLst>
                  <a:outerShdw blurRad="38100" dist="38100" dir="2700000" algn="tl">
                    <a:srgbClr val="000000">
                      <a:alpha val="43137"/>
                    </a:srgbClr>
                  </a:outerShdw>
                </a:effectLst>
                <a:latin typeface="Imprint MT Shadow" pitchFamily="82" charset="0"/>
              </a:rPr>
              <a:t>Francisco GOYA,  </a:t>
            </a:r>
            <a:r>
              <a:rPr lang="fr-FR" sz="1400" b="1" u="sng" dirty="0" smtClean="0">
                <a:solidFill>
                  <a:schemeClr val="accent6">
                    <a:lumMod val="60000"/>
                    <a:lumOff val="40000"/>
                  </a:schemeClr>
                </a:solidFill>
                <a:effectLst>
                  <a:outerShdw blurRad="38100" dist="38100" dir="2700000" algn="tl">
                    <a:srgbClr val="000000">
                      <a:alpha val="43137"/>
                    </a:srgbClr>
                  </a:outerShdw>
                </a:effectLst>
                <a:latin typeface="Imprint MT Shadow" pitchFamily="82" charset="0"/>
              </a:rPr>
              <a:t>Le 3 Mai 1808</a:t>
            </a:r>
            <a:r>
              <a:rPr lang="fr-FR" sz="1400" b="1" dirty="0" smtClean="0">
                <a:solidFill>
                  <a:schemeClr val="accent6">
                    <a:lumMod val="60000"/>
                    <a:lumOff val="40000"/>
                  </a:schemeClr>
                </a:solidFill>
                <a:effectLst>
                  <a:outerShdw blurRad="38100" dist="38100" dir="2700000" algn="tl">
                    <a:srgbClr val="000000">
                      <a:alpha val="43137"/>
                    </a:srgbClr>
                  </a:outerShdw>
                </a:effectLst>
                <a:latin typeface="Imprint MT Shadow" pitchFamily="82" charset="0"/>
              </a:rPr>
              <a:t>, 1814,   </a:t>
            </a:r>
          </a:p>
          <a:p>
            <a:pPr algn="ctr"/>
            <a:r>
              <a:rPr lang="fr-FR" sz="1400" dirty="0" smtClean="0">
                <a:solidFill>
                  <a:schemeClr val="accent6">
                    <a:lumMod val="60000"/>
                    <a:lumOff val="40000"/>
                  </a:schemeClr>
                </a:solidFill>
                <a:effectLst>
                  <a:outerShdw blurRad="38100" dist="38100" dir="2700000" algn="tl">
                    <a:srgbClr val="000000">
                      <a:alpha val="43137"/>
                    </a:srgbClr>
                  </a:outerShdw>
                </a:effectLst>
                <a:latin typeface="Imprint MT Shadow" pitchFamily="82" charset="0"/>
              </a:rPr>
              <a:t>huile sur toile</a:t>
            </a:r>
            <a:endParaRPr lang="fr-FR" sz="1400" dirty="0">
              <a:solidFill>
                <a:schemeClr val="accent6">
                  <a:lumMod val="60000"/>
                  <a:lumOff val="40000"/>
                </a:schemeClr>
              </a:solidFill>
              <a:effectLst>
                <a:outerShdw blurRad="38100" dist="38100" dir="2700000" algn="tl">
                  <a:srgbClr val="000000">
                    <a:alpha val="43137"/>
                  </a:srgbClr>
                </a:outerShdw>
              </a:effectLst>
              <a:latin typeface="Imprint MT Shadow" pitchFamily="82" charset="0"/>
            </a:endParaRPr>
          </a:p>
        </p:txBody>
      </p:sp>
      <p:sp>
        <p:nvSpPr>
          <p:cNvPr id="9" name="ZoneTexte 8"/>
          <p:cNvSpPr txBox="1"/>
          <p:nvPr/>
        </p:nvSpPr>
        <p:spPr>
          <a:xfrm>
            <a:off x="323528" y="3573016"/>
            <a:ext cx="3888432" cy="523220"/>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4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Pablo PICASSO, </a:t>
            </a:r>
            <a:r>
              <a:rPr lang="fr-FR" sz="1400" b="1" u="sng"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Massacre en Corée</a:t>
            </a:r>
            <a:r>
              <a:rPr lang="fr-FR" sz="14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 1951,                      huile sur contreplaqué</a:t>
            </a:r>
            <a:endParaRPr lang="fr-FR" sz="1400" b="1" dirty="0">
              <a:solidFill>
                <a:schemeClr val="accent5">
                  <a:lumMod val="20000"/>
                  <a:lumOff val="80000"/>
                </a:schemeClr>
              </a:solidFill>
              <a:effectLst>
                <a:outerShdw blurRad="38100" dist="38100" dir="2700000" algn="tl">
                  <a:srgbClr val="000000">
                    <a:alpha val="43137"/>
                  </a:srgbClr>
                </a:outerShdw>
              </a:effectLst>
              <a:latin typeface="Imprint MT Shadow" pitchFamily="82" charset="0"/>
            </a:endParaRPr>
          </a:p>
        </p:txBody>
      </p:sp>
      <p:pic>
        <p:nvPicPr>
          <p:cNvPr id="4098" name="Picture 2" descr="D:\DOCUMENTS VISUELS POUR COURS\THEMES\THEMES 3EMES\CITATIONS\Goya, Tres de Mayo\Yue Minjun, Execution,  [1].jpg"/>
          <p:cNvPicPr>
            <a:picLocks noChangeAspect="1" noChangeArrowheads="1"/>
          </p:cNvPicPr>
          <p:nvPr/>
        </p:nvPicPr>
        <p:blipFill>
          <a:blip r:embed="rId5" cstate="print"/>
          <a:srcRect/>
          <a:stretch>
            <a:fillRect/>
          </a:stretch>
        </p:blipFill>
        <p:spPr bwMode="auto">
          <a:xfrm>
            <a:off x="387188" y="4293096"/>
            <a:ext cx="3701879" cy="1870673"/>
          </a:xfrm>
          <a:prstGeom prst="rect">
            <a:avLst/>
          </a:prstGeom>
          <a:noFill/>
          <a:ln w="6350">
            <a:solidFill>
              <a:schemeClr val="tx1"/>
            </a:solidFill>
          </a:ln>
        </p:spPr>
      </p:pic>
      <p:sp>
        <p:nvSpPr>
          <p:cNvPr id="11" name="ZoneTexte 10"/>
          <p:cNvSpPr txBox="1"/>
          <p:nvPr/>
        </p:nvSpPr>
        <p:spPr>
          <a:xfrm>
            <a:off x="387188" y="6237312"/>
            <a:ext cx="3672408" cy="523220"/>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4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Yue MINJUN, </a:t>
            </a:r>
            <a:r>
              <a:rPr lang="fr-FR" sz="1400" b="1" u="sng"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Exécution</a:t>
            </a:r>
            <a:r>
              <a:rPr lang="fr-FR" sz="14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 1995,                         </a:t>
            </a:r>
            <a:r>
              <a:rPr lang="fr-FR" sz="1400"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huile sur toile</a:t>
            </a:r>
            <a:r>
              <a:rPr lang="fr-FR" sz="14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 </a:t>
            </a:r>
            <a:endParaRPr lang="fr-FR" sz="1400" b="1" u="sng" dirty="0">
              <a:solidFill>
                <a:schemeClr val="accent5">
                  <a:lumMod val="20000"/>
                  <a:lumOff val="80000"/>
                </a:schemeClr>
              </a:solidFill>
              <a:effectLst>
                <a:outerShdw blurRad="38100" dist="38100" dir="2700000" algn="tl">
                  <a:srgbClr val="000000">
                    <a:alpha val="43137"/>
                  </a:srgbClr>
                </a:outerShdw>
              </a:effectLst>
              <a:latin typeface="Imprint MT Shadow" pitchFamily="82" charset="0"/>
            </a:endParaRPr>
          </a:p>
        </p:txBody>
      </p:sp>
      <p:pic>
        <p:nvPicPr>
          <p:cNvPr id="4100" name="Picture 4" descr="http://www.moma.org/interactives/exhibitions/2006/Manet/images/details/detail_manet_february7.jpg"/>
          <p:cNvPicPr>
            <a:picLocks noChangeAspect="1" noChangeArrowheads="1"/>
          </p:cNvPicPr>
          <p:nvPr/>
        </p:nvPicPr>
        <p:blipFill>
          <a:blip r:embed="rId6" cstate="print"/>
          <a:srcRect/>
          <a:stretch>
            <a:fillRect/>
          </a:stretch>
        </p:blipFill>
        <p:spPr bwMode="auto">
          <a:xfrm>
            <a:off x="4283968" y="3645024"/>
            <a:ext cx="2600636" cy="2161975"/>
          </a:xfrm>
          <a:prstGeom prst="rect">
            <a:avLst/>
          </a:prstGeom>
          <a:noFill/>
        </p:spPr>
      </p:pic>
      <p:sp>
        <p:nvSpPr>
          <p:cNvPr id="13" name="ZoneTexte 12"/>
          <p:cNvSpPr txBox="1"/>
          <p:nvPr/>
        </p:nvSpPr>
        <p:spPr>
          <a:xfrm>
            <a:off x="4283968" y="5877272"/>
            <a:ext cx="2592288" cy="738664"/>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4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Edouard MANET,  </a:t>
            </a:r>
            <a:r>
              <a:rPr lang="fr-FR" sz="1400" b="1" i="1" u="sng"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L’exécution de l’Empereur Maximilien</a:t>
            </a:r>
            <a:r>
              <a:rPr lang="fr-FR" sz="1400" b="1"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 1867, </a:t>
            </a:r>
            <a:r>
              <a:rPr lang="fr-FR" sz="1400" dirty="0" smtClean="0">
                <a:solidFill>
                  <a:schemeClr val="accent5">
                    <a:lumMod val="20000"/>
                    <a:lumOff val="80000"/>
                  </a:schemeClr>
                </a:solidFill>
                <a:effectLst>
                  <a:outerShdw blurRad="38100" dist="38100" dir="2700000" algn="tl">
                    <a:srgbClr val="000000">
                      <a:alpha val="43137"/>
                    </a:srgbClr>
                  </a:outerShdw>
                </a:effectLst>
                <a:latin typeface="Imprint MT Shadow" pitchFamily="82" charset="0"/>
              </a:rPr>
              <a:t>huile sur toile</a:t>
            </a:r>
            <a:endParaRPr lang="fr-FR" sz="1400" dirty="0">
              <a:solidFill>
                <a:schemeClr val="accent5">
                  <a:lumMod val="20000"/>
                  <a:lumOff val="80000"/>
                </a:schemeClr>
              </a:solidFill>
              <a:effectLst>
                <a:outerShdw blurRad="38100" dist="38100" dir="2700000" algn="tl">
                  <a:srgbClr val="000000">
                    <a:alpha val="43137"/>
                  </a:srgbClr>
                </a:outerShdw>
              </a:effectLst>
              <a:latin typeface="Imprint MT Shadow" pitchFamily="82" charset="0"/>
            </a:endParaRPr>
          </a:p>
        </p:txBody>
      </p:sp>
      <p:sp>
        <p:nvSpPr>
          <p:cNvPr id="10" name="ZoneTexte 9"/>
          <p:cNvSpPr txBox="1"/>
          <p:nvPr/>
        </p:nvSpPr>
        <p:spPr>
          <a:xfrm>
            <a:off x="107504" y="196792"/>
            <a:ext cx="4824536" cy="1077218"/>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just"/>
            <a:r>
              <a:rPr lang="fr-FR" sz="1600" b="1" dirty="0" smtClean="0">
                <a:solidFill>
                  <a:schemeClr val="accent5">
                    <a:lumMod val="40000"/>
                    <a:lumOff val="60000"/>
                  </a:schemeClr>
                </a:solidFill>
                <a:effectLst>
                  <a:outerShdw blurRad="38100" dist="38100" dir="2700000" algn="tl">
                    <a:srgbClr val="000000">
                      <a:alpha val="43137"/>
                    </a:srgbClr>
                  </a:outerShdw>
                </a:effectLst>
                <a:latin typeface="Baskerville Old Face" pitchFamily="18" charset="0"/>
              </a:rPr>
              <a:t>   Pablo PICASSO</a:t>
            </a:r>
            <a:r>
              <a:rPr lang="fr-FR" sz="1600" b="1" dirty="0" smtClean="0">
                <a:effectLst>
                  <a:outerShdw blurRad="38100" dist="38100" dir="2700000" algn="tl">
                    <a:srgbClr val="000000">
                      <a:alpha val="43137"/>
                    </a:srgbClr>
                  </a:outerShdw>
                </a:effectLst>
                <a:latin typeface="Baskerville Old Face" pitchFamily="18" charset="0"/>
              </a:rPr>
              <a:t> éprouvera à nouveau le besoin de se référer à l’œuvre d ’un autre grand maître de la peinture espagnole, Goya, en 1951 afin de dénoncer les massacres perpétrés en Corée par les troupes américaines. </a:t>
            </a:r>
            <a:endParaRPr lang="fr-FR" sz="1600" dirty="0"/>
          </a:p>
        </p:txBody>
      </p:sp>
      <p:sp>
        <p:nvSpPr>
          <p:cNvPr id="12" name="ZoneTexte 11"/>
          <p:cNvSpPr txBox="1"/>
          <p:nvPr/>
        </p:nvSpPr>
        <p:spPr>
          <a:xfrm>
            <a:off x="7092280" y="3717032"/>
            <a:ext cx="1872208" cy="2800767"/>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just"/>
            <a:r>
              <a:rPr lang="fr-FR" sz="1600" b="1" dirty="0" smtClean="0">
                <a:solidFill>
                  <a:schemeClr val="accent5">
                    <a:lumMod val="40000"/>
                    <a:lumOff val="60000"/>
                  </a:schemeClr>
                </a:solidFill>
                <a:effectLst>
                  <a:outerShdw blurRad="38100" dist="38100" dir="2700000" algn="tl">
                    <a:srgbClr val="000000">
                      <a:alpha val="43137"/>
                    </a:srgbClr>
                  </a:outerShdw>
                </a:effectLst>
                <a:latin typeface="Baskerville Old Face" pitchFamily="18" charset="0"/>
              </a:rPr>
              <a:t>   </a:t>
            </a:r>
            <a:r>
              <a:rPr lang="fr-FR" sz="1600" b="1" dirty="0" smtClean="0">
                <a:effectLst>
                  <a:outerShdw blurRad="38100" dist="38100" dir="2700000" algn="tl">
                    <a:srgbClr val="000000">
                      <a:alpha val="43137"/>
                    </a:srgbClr>
                  </a:outerShdw>
                </a:effectLst>
                <a:latin typeface="Baskerville Old Face" pitchFamily="18" charset="0"/>
              </a:rPr>
              <a:t>D’autres artistes se réfèreront d’ailleurs à cette œuvre </a:t>
            </a:r>
            <a:r>
              <a:rPr lang="fr-FR" sz="1600" b="1" dirty="0" err="1" smtClean="0">
                <a:effectLst>
                  <a:outerShdw blurRad="38100" dist="38100" dir="2700000" algn="tl">
                    <a:srgbClr val="000000">
                      <a:alpha val="43137"/>
                    </a:srgbClr>
                  </a:outerShdw>
                </a:effectLst>
                <a:latin typeface="Baskerville Old Face" pitchFamily="18" charset="0"/>
              </a:rPr>
              <a:t>célè-bre</a:t>
            </a:r>
            <a:r>
              <a:rPr lang="fr-FR" sz="1600" b="1" dirty="0" smtClean="0">
                <a:effectLst>
                  <a:outerShdw blurRad="38100" dist="38100" dir="2700000" algn="tl">
                    <a:srgbClr val="000000">
                      <a:alpha val="43137"/>
                    </a:srgbClr>
                  </a:outerShdw>
                </a:effectLst>
                <a:latin typeface="Baskerville Old Face" pitchFamily="18" charset="0"/>
              </a:rPr>
              <a:t> de Goya : Manet au XIXe s. et, plus récemment, l’artiste  chinois Yue </a:t>
            </a:r>
            <a:r>
              <a:rPr lang="fr-FR" sz="1600" b="1" dirty="0" err="1" smtClean="0">
                <a:effectLst>
                  <a:outerShdw blurRad="38100" dist="38100" dir="2700000" algn="tl">
                    <a:srgbClr val="000000">
                      <a:alpha val="43137"/>
                    </a:srgbClr>
                  </a:outerShdw>
                </a:effectLst>
                <a:latin typeface="Baskerville Old Face" pitchFamily="18" charset="0"/>
              </a:rPr>
              <a:t>Minjun</a:t>
            </a:r>
            <a:r>
              <a:rPr lang="fr-FR" sz="1600" b="1" dirty="0" smtClean="0">
                <a:effectLst>
                  <a:outerShdw blurRad="38100" dist="38100" dir="2700000" algn="tl">
                    <a:srgbClr val="000000">
                      <a:alpha val="43137"/>
                    </a:srgbClr>
                  </a:outerShdw>
                </a:effectLst>
                <a:latin typeface="Baskerville Old Face" pitchFamily="18" charset="0"/>
              </a:rPr>
              <a:t> dont le rire </a:t>
            </a:r>
            <a:r>
              <a:rPr lang="fr-FR" sz="1600" b="1" dirty="0" err="1" smtClean="0">
                <a:effectLst>
                  <a:outerShdw blurRad="38100" dist="38100" dir="2700000" algn="tl">
                    <a:srgbClr val="000000">
                      <a:alpha val="43137"/>
                    </a:srgbClr>
                  </a:outerShdw>
                </a:effectLst>
                <a:latin typeface="Baskerville Old Face" pitchFamily="18" charset="0"/>
              </a:rPr>
              <a:t>sarcasti-que</a:t>
            </a:r>
            <a:r>
              <a:rPr lang="fr-FR" sz="1600" b="1" dirty="0" smtClean="0">
                <a:effectLst>
                  <a:outerShdw blurRad="38100" dist="38100" dir="2700000" algn="tl">
                    <a:srgbClr val="000000">
                      <a:alpha val="43137"/>
                    </a:srgbClr>
                  </a:outerShdw>
                </a:effectLst>
                <a:latin typeface="Baskerville Old Face" pitchFamily="18" charset="0"/>
              </a:rPr>
              <a:t> de ses fusillés crée un sentiment de malaise.</a:t>
            </a:r>
            <a:endParaRPr lang="fr-FR" sz="1600" dirty="0"/>
          </a:p>
        </p:txBody>
      </p:sp>
    </p:spTree>
  </p:cSld>
  <p:clrMapOvr>
    <a:masterClrMapping/>
  </p:clrMapOvr>
  <p:transition spd="slow" advTm="10000">
    <p:split dir="in"/>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11560" y="2636912"/>
            <a:ext cx="8064896" cy="1143000"/>
          </a:xfrm>
        </p:spPr>
        <p:txBody>
          <a:bodyPr>
            <a:noAutofit/>
          </a:bodyPr>
          <a:lstStyle/>
          <a:p>
            <a:pPr algn="just"/>
            <a:r>
              <a:rPr lang="fr-FR" sz="2800" b="1" dirty="0" smtClean="0">
                <a:effectLst>
                  <a:outerShdw blurRad="38100" dist="38100" dir="2700000" algn="tl">
                    <a:srgbClr val="000000">
                      <a:alpha val="43137"/>
                    </a:srgbClr>
                  </a:outerShdw>
                </a:effectLst>
                <a:latin typeface="Baskerville Old Face" pitchFamily="18" charset="0"/>
              </a:rPr>
              <a:t>     </a:t>
            </a:r>
            <a:r>
              <a:rPr lang="fr-FR" sz="3200" b="1" dirty="0" smtClean="0">
                <a:effectLst>
                  <a:outerShdw blurRad="38100" dist="38100" dir="2700000" algn="tl">
                    <a:srgbClr val="000000">
                      <a:alpha val="43137"/>
                    </a:srgbClr>
                  </a:outerShdw>
                </a:effectLst>
                <a:latin typeface="Baskerville Old Face" pitchFamily="18" charset="0"/>
              </a:rPr>
              <a:t>Ainsi qu’on l’a déjà vu dans une précédente leçon d’histoire de l’art, le peintre allemand </a:t>
            </a:r>
            <a:r>
              <a:rPr lang="fr-FR" sz="3200" b="1" dirty="0" smtClean="0">
                <a:solidFill>
                  <a:schemeClr val="accent5">
                    <a:lumMod val="40000"/>
                    <a:lumOff val="60000"/>
                  </a:schemeClr>
                </a:solidFill>
                <a:effectLst>
                  <a:outerShdw blurRad="38100" dist="38100" dir="2700000" algn="tl">
                    <a:srgbClr val="000000">
                      <a:alpha val="43137"/>
                    </a:srgbClr>
                  </a:outerShdw>
                </a:effectLst>
                <a:latin typeface="Baskerville Old Face" pitchFamily="18" charset="0"/>
              </a:rPr>
              <a:t>Otto DIX</a:t>
            </a:r>
            <a:r>
              <a:rPr lang="fr-FR" sz="3200" b="1" dirty="0" smtClean="0">
                <a:effectLst>
                  <a:outerShdw blurRad="38100" dist="38100" dir="2700000" algn="tl">
                    <a:srgbClr val="000000">
                      <a:alpha val="43137"/>
                    </a:srgbClr>
                  </a:outerShdw>
                </a:effectLst>
                <a:latin typeface="Baskerville Old Face" pitchFamily="18" charset="0"/>
              </a:rPr>
              <a:t> a lui aussi parfois puisé son inspiration dans des œuvres du passé. C’est notamment le cas lorsqu’il s’inspire d’un polyptique de Matthias GRUNEWALD pour peindre son triptyque </a:t>
            </a:r>
            <a:r>
              <a:rPr lang="fr-FR" sz="3200" b="1" i="1" u="sng" dirty="0" smtClean="0">
                <a:effectLst>
                  <a:outerShdw blurRad="38100" dist="38100" dir="2700000" algn="tl">
                    <a:srgbClr val="000000">
                      <a:alpha val="43137"/>
                    </a:srgbClr>
                  </a:outerShdw>
                </a:effectLst>
                <a:latin typeface="Baskerville Old Face" pitchFamily="18" charset="0"/>
              </a:rPr>
              <a:t>La Guerre</a:t>
            </a:r>
            <a:r>
              <a:rPr lang="fr-FR" sz="3200" b="1" i="1" dirty="0" smtClean="0">
                <a:effectLst>
                  <a:outerShdw blurRad="38100" dist="38100" dir="2700000" algn="tl">
                    <a:srgbClr val="000000">
                      <a:alpha val="43137"/>
                    </a:srgbClr>
                  </a:outerShdw>
                </a:effectLst>
                <a:latin typeface="Baskerville Old Face" pitchFamily="18" charset="0"/>
              </a:rPr>
              <a:t> </a:t>
            </a:r>
            <a:r>
              <a:rPr lang="fr-FR" sz="3200" b="1" dirty="0" smtClean="0">
                <a:effectLst>
                  <a:outerShdw blurRad="38100" dist="38100" dir="2700000" algn="tl">
                    <a:srgbClr val="000000">
                      <a:alpha val="43137"/>
                    </a:srgbClr>
                  </a:outerShdw>
                </a:effectLst>
                <a:latin typeface="Baskerville Old Face" pitchFamily="18" charset="0"/>
              </a:rPr>
              <a:t>en 1929 ou qu’il reprend un thème souvent traité dans l’histoire de la peinture, celui des joueurs de cartes, pour réaliser </a:t>
            </a:r>
            <a:r>
              <a:rPr lang="fr-FR" sz="3200" b="1" i="1" u="sng" dirty="0" smtClean="0">
                <a:effectLst>
                  <a:outerShdw blurRad="38100" dist="38100" dir="2700000" algn="tl">
                    <a:srgbClr val="000000">
                      <a:alpha val="43137"/>
                    </a:srgbClr>
                  </a:outerShdw>
                </a:effectLst>
                <a:latin typeface="Baskerville Old Face" pitchFamily="18" charset="0"/>
              </a:rPr>
              <a:t>Les joueurs de </a:t>
            </a:r>
            <a:r>
              <a:rPr lang="fr-FR" sz="3200" b="1" i="1" u="sng" dirty="0" err="1" smtClean="0">
                <a:effectLst>
                  <a:outerShdw blurRad="38100" dist="38100" dir="2700000" algn="tl">
                    <a:srgbClr val="000000">
                      <a:alpha val="43137"/>
                    </a:srgbClr>
                  </a:outerShdw>
                </a:effectLst>
                <a:latin typeface="Baskerville Old Face" pitchFamily="18" charset="0"/>
              </a:rPr>
              <a:t>skat</a:t>
            </a:r>
            <a:r>
              <a:rPr lang="fr-FR" sz="3200" b="1" i="1" dirty="0" smtClean="0">
                <a:effectLst>
                  <a:outerShdw blurRad="38100" dist="38100" dir="2700000" algn="tl">
                    <a:srgbClr val="000000">
                      <a:alpha val="43137"/>
                    </a:srgbClr>
                  </a:outerShdw>
                </a:effectLst>
                <a:latin typeface="Baskerville Old Face" pitchFamily="18" charset="0"/>
              </a:rPr>
              <a:t> </a:t>
            </a:r>
            <a:r>
              <a:rPr lang="fr-FR" sz="3200" b="1" dirty="0" smtClean="0">
                <a:effectLst>
                  <a:outerShdw blurRad="38100" dist="38100" dir="2700000" algn="tl">
                    <a:srgbClr val="000000">
                      <a:alpha val="43137"/>
                    </a:srgbClr>
                  </a:outerShdw>
                </a:effectLst>
                <a:latin typeface="Baskerville Old Face" pitchFamily="18" charset="0"/>
              </a:rPr>
              <a:t>en 1920.</a:t>
            </a:r>
            <a:endParaRPr lang="fr-FR" sz="3200" dirty="0"/>
          </a:p>
        </p:txBody>
      </p:sp>
    </p:spTree>
  </p:cSld>
  <p:clrMapOvr>
    <a:masterClrMapping/>
  </p:clrMapOvr>
  <p:transition spd="slow">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D:\DOCUMENTS VISUELS POUR COURS\HISTOIRE DES ARTS\HIST. DES ARTS 3e\HDA ART ET GUERRE\Otto DIX\Otto DIX,  La Guerre, triptyque, 1929-32, détrempe sur bois, panneau central 204 x 204 cm, panneaux latéraux 204 x 102 cm chaque, Dresde.jpg"/>
          <p:cNvPicPr>
            <a:picLocks noChangeAspect="1" noChangeArrowheads="1"/>
          </p:cNvPicPr>
          <p:nvPr/>
        </p:nvPicPr>
        <p:blipFill>
          <a:blip r:embed="rId3" cstate="print"/>
          <a:srcRect/>
          <a:stretch>
            <a:fillRect/>
          </a:stretch>
        </p:blipFill>
        <p:spPr bwMode="auto">
          <a:xfrm>
            <a:off x="2195736" y="1844824"/>
            <a:ext cx="4486821" cy="2952328"/>
          </a:xfrm>
          <a:prstGeom prst="rect">
            <a:avLst/>
          </a:prstGeom>
          <a:ln>
            <a:noFill/>
          </a:ln>
          <a:effectLst>
            <a:softEdge rad="112500"/>
          </a:effectLst>
        </p:spPr>
      </p:pic>
      <p:sp>
        <p:nvSpPr>
          <p:cNvPr id="8" name="ZoneTexte 7"/>
          <p:cNvSpPr txBox="1"/>
          <p:nvPr/>
        </p:nvSpPr>
        <p:spPr>
          <a:xfrm>
            <a:off x="2915816" y="548680"/>
            <a:ext cx="5437112" cy="1077218"/>
          </a:xfrm>
          <a:prstGeom prst="rect">
            <a:avLst/>
          </a:prstGeom>
          <a:solidFill>
            <a:schemeClr val="accent1">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600" b="1" dirty="0" smtClean="0">
                <a:solidFill>
                  <a:schemeClr val="accent5">
                    <a:lumMod val="20000"/>
                    <a:lumOff val="80000"/>
                  </a:schemeClr>
                </a:solidFill>
                <a:latin typeface="Imprint MT Shadow" pitchFamily="82" charset="0"/>
              </a:rPr>
              <a:t>Le Triptyque d’Otto DIX, </a:t>
            </a:r>
            <a:r>
              <a:rPr lang="fr-FR" sz="1600" b="1" i="1" u="sng" dirty="0" smtClean="0">
                <a:solidFill>
                  <a:schemeClr val="accent5">
                    <a:lumMod val="20000"/>
                    <a:lumOff val="80000"/>
                  </a:schemeClr>
                </a:solidFill>
                <a:latin typeface="Imprint MT Shadow" pitchFamily="82" charset="0"/>
              </a:rPr>
              <a:t>La guerre</a:t>
            </a:r>
            <a:r>
              <a:rPr lang="fr-FR" sz="1600" b="1" dirty="0" smtClean="0">
                <a:solidFill>
                  <a:schemeClr val="accent5">
                    <a:lumMod val="20000"/>
                    <a:lumOff val="80000"/>
                  </a:schemeClr>
                </a:solidFill>
                <a:latin typeface="Imprint MT Shadow" pitchFamily="82" charset="0"/>
              </a:rPr>
              <a:t>,  </a:t>
            </a:r>
            <a:r>
              <a:rPr lang="fr-FR" sz="1600" dirty="0" smtClean="0">
                <a:solidFill>
                  <a:schemeClr val="accent5">
                    <a:lumMod val="20000"/>
                    <a:lumOff val="80000"/>
                  </a:schemeClr>
                </a:solidFill>
                <a:latin typeface="Imprint MT Shadow" pitchFamily="82" charset="0"/>
              </a:rPr>
              <a:t>réalisé après la 1ere guerre mondiale entre  </a:t>
            </a:r>
            <a:r>
              <a:rPr lang="fr-FR" sz="1600" b="1" dirty="0" smtClean="0">
                <a:solidFill>
                  <a:schemeClr val="accent5">
                    <a:lumMod val="20000"/>
                    <a:lumOff val="80000"/>
                  </a:schemeClr>
                </a:solidFill>
                <a:latin typeface="Imprint MT Shadow" pitchFamily="82" charset="0"/>
              </a:rPr>
              <a:t>1929 et 32, </a:t>
            </a:r>
            <a:r>
              <a:rPr lang="fr-FR" sz="1600" dirty="0" smtClean="0">
                <a:solidFill>
                  <a:schemeClr val="accent5">
                    <a:lumMod val="20000"/>
                    <a:lumOff val="80000"/>
                  </a:schemeClr>
                </a:solidFill>
                <a:latin typeface="Imprint MT Shadow" pitchFamily="82" charset="0"/>
              </a:rPr>
              <a:t>entouré de deux volets et de la prédelle </a:t>
            </a:r>
            <a:r>
              <a:rPr lang="fr-FR" sz="1600" dirty="0" smtClean="0">
                <a:solidFill>
                  <a:schemeClr val="accent6">
                    <a:lumMod val="60000"/>
                    <a:lumOff val="40000"/>
                  </a:schemeClr>
                </a:solidFill>
                <a:latin typeface="Imprint MT Shadow" pitchFamily="82" charset="0"/>
              </a:rPr>
              <a:t>du polyptique de </a:t>
            </a:r>
            <a:r>
              <a:rPr lang="fr-FR" sz="1600" b="1" dirty="0" smtClean="0">
                <a:solidFill>
                  <a:schemeClr val="accent6">
                    <a:lumMod val="60000"/>
                    <a:lumOff val="40000"/>
                  </a:schemeClr>
                </a:solidFill>
                <a:latin typeface="Imprint MT Shadow" pitchFamily="82" charset="0"/>
              </a:rPr>
              <a:t>Matthias GRÜNEWALD, </a:t>
            </a:r>
            <a:r>
              <a:rPr lang="fr-FR" sz="1600" b="1" i="1" u="sng" dirty="0" smtClean="0">
                <a:solidFill>
                  <a:schemeClr val="accent6">
                    <a:lumMod val="60000"/>
                    <a:lumOff val="40000"/>
                  </a:schemeClr>
                </a:solidFill>
                <a:latin typeface="Imprint MT Shadow" pitchFamily="82" charset="0"/>
              </a:rPr>
              <a:t>Le retable d’Issenheim</a:t>
            </a:r>
            <a:r>
              <a:rPr lang="fr-FR" sz="1600" b="1" dirty="0" smtClean="0">
                <a:solidFill>
                  <a:schemeClr val="accent6">
                    <a:lumMod val="60000"/>
                    <a:lumOff val="40000"/>
                  </a:schemeClr>
                </a:solidFill>
                <a:latin typeface="Imprint MT Shadow" pitchFamily="82" charset="0"/>
              </a:rPr>
              <a:t>, peint entre 1512 et 1515.</a:t>
            </a:r>
            <a:endParaRPr lang="fr-FR" sz="1600" b="1" i="1" u="sng" dirty="0">
              <a:solidFill>
                <a:schemeClr val="accent6">
                  <a:lumMod val="60000"/>
                  <a:lumOff val="40000"/>
                </a:schemeClr>
              </a:solidFill>
              <a:latin typeface="Colonna MT" pitchFamily="82" charset="0"/>
            </a:endParaRPr>
          </a:p>
        </p:txBody>
      </p:sp>
      <p:pic>
        <p:nvPicPr>
          <p:cNvPr id="2" name="Picture 2" descr="D:\DOCUMENTS VISUELS POUR COURS\HISTOIRE DES ARTS\HIST. DES ARTS 3e\HDA ART ET GUERRE\Otto DIX\Retable d'Issenheim de M. Grünewald\Retable d'Issenheim, volets ouverts, La Tentation de St Antoine.jpg"/>
          <p:cNvPicPr>
            <a:picLocks noChangeAspect="1" noChangeArrowheads="1"/>
          </p:cNvPicPr>
          <p:nvPr/>
        </p:nvPicPr>
        <p:blipFill>
          <a:blip r:embed="rId4" cstate="print"/>
          <a:srcRect t="13387" r="50000"/>
          <a:stretch>
            <a:fillRect/>
          </a:stretch>
        </p:blipFill>
        <p:spPr bwMode="auto">
          <a:xfrm>
            <a:off x="251520" y="548680"/>
            <a:ext cx="1944216" cy="2795350"/>
          </a:xfrm>
          <a:prstGeom prst="rect">
            <a:avLst/>
          </a:prstGeom>
          <a:noFill/>
          <a:ln w="28575">
            <a:solidFill>
              <a:schemeClr val="accent6">
                <a:lumMod val="60000"/>
                <a:lumOff val="40000"/>
              </a:schemeClr>
            </a:solidFill>
          </a:ln>
        </p:spPr>
      </p:pic>
      <p:pic>
        <p:nvPicPr>
          <p:cNvPr id="4" name="Picture 3" descr="D:\DOCUMENTS VISUELS POUR COURS\HISTOIRE DES ARTS\HIST. DES ARTS 3e\HDA ART ET GUERRE\Otto DIX\Retable d'Issenheim de M. Grünewald\Retable ouvert, Annonciation,  Nativité et concert des Anges, Résurrection.jpg"/>
          <p:cNvPicPr>
            <a:picLocks noChangeAspect="1" noChangeArrowheads="1"/>
          </p:cNvPicPr>
          <p:nvPr/>
        </p:nvPicPr>
        <p:blipFill>
          <a:blip r:embed="rId5" cstate="print"/>
          <a:srcRect l="74050" t="12173" r="1405" b="23750"/>
          <a:stretch>
            <a:fillRect/>
          </a:stretch>
        </p:blipFill>
        <p:spPr bwMode="auto">
          <a:xfrm>
            <a:off x="6732240" y="3068960"/>
            <a:ext cx="2179024" cy="3240360"/>
          </a:xfrm>
          <a:prstGeom prst="rect">
            <a:avLst/>
          </a:prstGeom>
          <a:noFill/>
          <a:ln w="28575">
            <a:solidFill>
              <a:srgbClr val="FFCC99"/>
            </a:solidFill>
          </a:ln>
        </p:spPr>
      </p:pic>
      <p:pic>
        <p:nvPicPr>
          <p:cNvPr id="1028" name="Picture 4" descr="D:\DOCUMENTS VISUELS POUR COURS\HISTOIRE DES ARTS\HIST. DES ARTS 3e\HDA ART ET GUERRE\Otto DIX\Retable d'Issenheim de M. Grünewald\GRUNEWALD, Retable d'Issenheim, retable fermé, 1512-16, huile sur b.jpg"/>
          <p:cNvPicPr>
            <a:picLocks noChangeAspect="1" noChangeArrowheads="1"/>
          </p:cNvPicPr>
          <p:nvPr/>
        </p:nvPicPr>
        <p:blipFill>
          <a:blip r:embed="rId6" cstate="print"/>
          <a:srcRect l="26375" t="80155" r="24800" b="1976"/>
          <a:stretch>
            <a:fillRect/>
          </a:stretch>
        </p:blipFill>
        <p:spPr bwMode="auto">
          <a:xfrm>
            <a:off x="1547664" y="4941168"/>
            <a:ext cx="4464496" cy="1152128"/>
          </a:xfrm>
          <a:prstGeom prst="rect">
            <a:avLst/>
          </a:prstGeom>
          <a:noFill/>
          <a:ln w="28575">
            <a:solidFill>
              <a:srgbClr val="FFCC99"/>
            </a:solidFill>
          </a:ln>
        </p:spPr>
      </p:pic>
    </p:spTree>
  </p:cSld>
  <p:clrMapOvr>
    <a:masterClrMapping/>
  </p:clrMapOvr>
  <p:transition spd="slow" advTm="9000">
    <p:blinds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D:\DOCUMENTS VISUELS POUR COURS\HISTOIRE DES ARTS\HIST. DES ARTS 3e\HDA ART ET GUERRE\Otto DIX\Les joueurs de cartes, 1920, Huile sur toile et collage, Galerie nationale, Berlin..jpg"/>
          <p:cNvPicPr>
            <a:picLocks noChangeAspect="1" noChangeArrowheads="1"/>
          </p:cNvPicPr>
          <p:nvPr/>
        </p:nvPicPr>
        <p:blipFill>
          <a:blip r:embed="rId3" cstate="print"/>
          <a:srcRect/>
          <a:stretch>
            <a:fillRect/>
          </a:stretch>
        </p:blipFill>
        <p:spPr bwMode="auto">
          <a:xfrm>
            <a:off x="5425705" y="3019194"/>
            <a:ext cx="2458663" cy="32181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3554" name="Picture 2" descr="D:\DOCUMENTS VISUELS POUR COURS\THEMES\THEMES 3EMES\CITATIONS\Joueurs de cartes\LE CARAVAGE, Les joueurs de cartes, env 1596, huile sur toile, 90 x 112 cm, Kimbell Art Museum, Fort Worth .jpg"/>
          <p:cNvPicPr>
            <a:picLocks noChangeAspect="1" noChangeArrowheads="1"/>
          </p:cNvPicPr>
          <p:nvPr/>
        </p:nvPicPr>
        <p:blipFill>
          <a:blip r:embed="rId4" cstate="print"/>
          <a:srcRect/>
          <a:stretch>
            <a:fillRect/>
          </a:stretch>
        </p:blipFill>
        <p:spPr bwMode="auto">
          <a:xfrm>
            <a:off x="179512" y="332656"/>
            <a:ext cx="2880320" cy="2099684"/>
          </a:xfrm>
          <a:prstGeom prst="rect">
            <a:avLst/>
          </a:prstGeom>
          <a:ln>
            <a:noFill/>
          </a:ln>
          <a:effectLst>
            <a:softEdge rad="31750"/>
          </a:effectLst>
        </p:spPr>
      </p:pic>
      <p:pic>
        <p:nvPicPr>
          <p:cNvPr id="23555" name="Picture 3" descr="D:\DOCUMENTS VISUELS POUR COURS\THEMES\THEMES 3EMES\CITATIONS\Joueurs de cartes\X1) G. DE LA TOUR (1593-1652), Le tricheur à l'as de carreau,1640, huile sur toile, 106x146 cm, Paris, Musée du Louvre..jpg"/>
          <p:cNvPicPr>
            <a:picLocks noChangeAspect="1" noChangeArrowheads="1"/>
          </p:cNvPicPr>
          <p:nvPr/>
        </p:nvPicPr>
        <p:blipFill>
          <a:blip r:embed="rId5" cstate="print"/>
          <a:srcRect/>
          <a:stretch>
            <a:fillRect/>
          </a:stretch>
        </p:blipFill>
        <p:spPr bwMode="auto">
          <a:xfrm>
            <a:off x="3203848" y="346193"/>
            <a:ext cx="3024336" cy="2074695"/>
          </a:xfrm>
          <a:prstGeom prst="rect">
            <a:avLst/>
          </a:prstGeom>
          <a:ln>
            <a:noFill/>
          </a:ln>
          <a:effectLst>
            <a:softEdge rad="31750"/>
          </a:effectLst>
        </p:spPr>
      </p:pic>
      <p:pic>
        <p:nvPicPr>
          <p:cNvPr id="23558" name="Picture 6" descr="D:\DOCUMENTS VISUELS POUR COURS\THEMES\THEMES 3EMES\CITATIONS\Joueurs de cartes\F. LEGER, La partie de cartes, 1917, huile sur toile, 129 x 193 cm,  Otterlo, musée Kröller-Mûller, .jpg"/>
          <p:cNvPicPr>
            <a:picLocks noChangeAspect="1" noChangeArrowheads="1"/>
          </p:cNvPicPr>
          <p:nvPr/>
        </p:nvPicPr>
        <p:blipFill>
          <a:blip r:embed="rId6" cstate="print"/>
          <a:srcRect/>
          <a:stretch>
            <a:fillRect/>
          </a:stretch>
        </p:blipFill>
        <p:spPr bwMode="auto">
          <a:xfrm>
            <a:off x="1259632" y="3049215"/>
            <a:ext cx="3443302" cy="230374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ZoneTexte 10"/>
          <p:cNvSpPr txBox="1"/>
          <p:nvPr/>
        </p:nvSpPr>
        <p:spPr>
          <a:xfrm>
            <a:off x="5436096" y="6381328"/>
            <a:ext cx="2448272" cy="307777"/>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400" b="1" dirty="0" smtClean="0">
                <a:solidFill>
                  <a:srgbClr val="E4EDF8"/>
                </a:solidFill>
                <a:effectLst>
                  <a:outerShdw blurRad="38100" dist="38100" dir="2700000" algn="tl">
                    <a:srgbClr val="000000">
                      <a:alpha val="43137"/>
                    </a:srgbClr>
                  </a:outerShdw>
                </a:effectLst>
                <a:latin typeface="Imprint MT Shadow" pitchFamily="82" charset="0"/>
              </a:rPr>
              <a:t>Otto DIX, 1920</a:t>
            </a:r>
            <a:endParaRPr lang="fr-FR" sz="1400" b="1" dirty="0">
              <a:solidFill>
                <a:srgbClr val="E4EDF8"/>
              </a:solidFill>
              <a:effectLst>
                <a:outerShdw blurRad="38100" dist="38100" dir="2700000" algn="tl">
                  <a:srgbClr val="000000">
                    <a:alpha val="43137"/>
                  </a:srgbClr>
                </a:outerShdw>
              </a:effectLst>
              <a:latin typeface="Imprint MT Shadow" pitchFamily="82" charset="0"/>
            </a:endParaRPr>
          </a:p>
        </p:txBody>
      </p:sp>
      <p:sp>
        <p:nvSpPr>
          <p:cNvPr id="12" name="ZoneTexte 11"/>
          <p:cNvSpPr txBox="1"/>
          <p:nvPr/>
        </p:nvSpPr>
        <p:spPr>
          <a:xfrm>
            <a:off x="1187624" y="5425479"/>
            <a:ext cx="3528392" cy="307777"/>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400" b="1" dirty="0" smtClean="0">
                <a:solidFill>
                  <a:srgbClr val="E4EDF8"/>
                </a:solidFill>
                <a:effectLst>
                  <a:outerShdw blurRad="38100" dist="38100" dir="2700000" algn="tl">
                    <a:srgbClr val="000000">
                      <a:alpha val="43137"/>
                    </a:srgbClr>
                  </a:outerShdw>
                </a:effectLst>
                <a:latin typeface="Imprint MT Shadow" pitchFamily="82" charset="0"/>
              </a:rPr>
              <a:t>Fernand LEGER, 1917</a:t>
            </a:r>
            <a:endParaRPr lang="fr-FR" sz="1400" b="1" dirty="0">
              <a:solidFill>
                <a:srgbClr val="E4EDF8"/>
              </a:solidFill>
              <a:effectLst>
                <a:outerShdw blurRad="38100" dist="38100" dir="2700000" algn="tl">
                  <a:srgbClr val="000000">
                    <a:alpha val="43137"/>
                  </a:srgbClr>
                </a:outerShdw>
              </a:effectLst>
              <a:latin typeface="Imprint MT Shadow" pitchFamily="82" charset="0"/>
            </a:endParaRPr>
          </a:p>
        </p:txBody>
      </p:sp>
      <p:sp>
        <p:nvSpPr>
          <p:cNvPr id="15" name="ZoneTexte 14"/>
          <p:cNvSpPr txBox="1"/>
          <p:nvPr/>
        </p:nvSpPr>
        <p:spPr>
          <a:xfrm>
            <a:off x="251520" y="2545159"/>
            <a:ext cx="2808312" cy="307777"/>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400" b="1" dirty="0" smtClean="0">
                <a:solidFill>
                  <a:schemeClr val="accent6">
                    <a:lumMod val="60000"/>
                    <a:lumOff val="40000"/>
                  </a:schemeClr>
                </a:solidFill>
                <a:effectLst>
                  <a:outerShdw blurRad="38100" dist="38100" dir="2700000" algn="tl">
                    <a:srgbClr val="000000">
                      <a:alpha val="43137"/>
                    </a:srgbClr>
                  </a:outerShdw>
                </a:effectLst>
                <a:latin typeface="Imprint MT Shadow" pitchFamily="82" charset="0"/>
              </a:rPr>
              <a:t>LE CARAVAGE, environ 1596</a:t>
            </a:r>
            <a:endParaRPr lang="fr-FR" sz="1400" b="1" dirty="0">
              <a:solidFill>
                <a:schemeClr val="accent6">
                  <a:lumMod val="60000"/>
                  <a:lumOff val="40000"/>
                </a:schemeClr>
              </a:solidFill>
              <a:effectLst>
                <a:outerShdw blurRad="38100" dist="38100" dir="2700000" algn="tl">
                  <a:srgbClr val="000000">
                    <a:alpha val="43137"/>
                  </a:srgbClr>
                </a:outerShdw>
              </a:effectLst>
              <a:latin typeface="Imprint MT Shadow" pitchFamily="82" charset="0"/>
            </a:endParaRPr>
          </a:p>
        </p:txBody>
      </p:sp>
      <p:sp>
        <p:nvSpPr>
          <p:cNvPr id="16" name="ZoneTexte 15"/>
          <p:cNvSpPr txBox="1"/>
          <p:nvPr/>
        </p:nvSpPr>
        <p:spPr>
          <a:xfrm>
            <a:off x="3275856" y="2545159"/>
            <a:ext cx="2880320" cy="307777"/>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400" b="1" dirty="0" smtClean="0">
                <a:solidFill>
                  <a:schemeClr val="accent6">
                    <a:lumMod val="60000"/>
                    <a:lumOff val="40000"/>
                  </a:schemeClr>
                </a:solidFill>
                <a:effectLst>
                  <a:outerShdw blurRad="38100" dist="38100" dir="2700000" algn="tl">
                    <a:srgbClr val="000000">
                      <a:alpha val="43137"/>
                    </a:srgbClr>
                  </a:outerShdw>
                </a:effectLst>
                <a:latin typeface="Imprint MT Shadow" pitchFamily="82" charset="0"/>
              </a:rPr>
              <a:t>Georges DE LA TOUR, 1640</a:t>
            </a:r>
            <a:endParaRPr lang="fr-FR" sz="1400" b="1" dirty="0">
              <a:solidFill>
                <a:schemeClr val="accent6">
                  <a:lumMod val="60000"/>
                  <a:lumOff val="40000"/>
                </a:schemeClr>
              </a:solidFill>
              <a:effectLst>
                <a:outerShdw blurRad="38100" dist="38100" dir="2700000" algn="tl">
                  <a:srgbClr val="000000">
                    <a:alpha val="43137"/>
                  </a:srgbClr>
                </a:outerShdw>
              </a:effectLst>
              <a:latin typeface="Imprint MT Shadow" pitchFamily="82" charset="0"/>
            </a:endParaRPr>
          </a:p>
        </p:txBody>
      </p:sp>
      <p:sp>
        <p:nvSpPr>
          <p:cNvPr id="17" name="ZoneTexte 16"/>
          <p:cNvSpPr txBox="1"/>
          <p:nvPr/>
        </p:nvSpPr>
        <p:spPr>
          <a:xfrm>
            <a:off x="6372200" y="2545159"/>
            <a:ext cx="2520280" cy="307777"/>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ctr"/>
            <a:r>
              <a:rPr lang="fr-FR" sz="1400" b="1" dirty="0" smtClean="0">
                <a:solidFill>
                  <a:schemeClr val="accent6">
                    <a:lumMod val="60000"/>
                    <a:lumOff val="40000"/>
                  </a:schemeClr>
                </a:solidFill>
                <a:effectLst>
                  <a:outerShdw blurRad="38100" dist="38100" dir="2700000" algn="tl">
                    <a:srgbClr val="000000">
                      <a:alpha val="43137"/>
                    </a:srgbClr>
                  </a:outerShdw>
                </a:effectLst>
                <a:latin typeface="Imprint MT Shadow" pitchFamily="82" charset="0"/>
              </a:rPr>
              <a:t>Paul CEZANNE, 1917</a:t>
            </a:r>
            <a:endParaRPr lang="fr-FR" sz="1400" b="1" dirty="0">
              <a:solidFill>
                <a:schemeClr val="accent6">
                  <a:lumMod val="60000"/>
                  <a:lumOff val="40000"/>
                </a:schemeClr>
              </a:solidFill>
              <a:effectLst>
                <a:outerShdw blurRad="38100" dist="38100" dir="2700000" algn="tl">
                  <a:srgbClr val="000000">
                    <a:alpha val="43137"/>
                  </a:srgbClr>
                </a:outerShdw>
              </a:effectLst>
              <a:latin typeface="Imprint MT Shadow" pitchFamily="82" charset="0"/>
            </a:endParaRPr>
          </a:p>
        </p:txBody>
      </p:sp>
      <p:pic>
        <p:nvPicPr>
          <p:cNvPr id="2050" name="Picture 2" descr="D:\DOCUMENTS VISUELS POUR COURS\THEMES\THEMES 3EMES\CITATIONS\Joueurs de cartes\Paul CEZANNE, Les joueurs de cartes, 1890, huile sur toile, MMA New York .jpg"/>
          <p:cNvPicPr>
            <a:picLocks noChangeAspect="1" noChangeArrowheads="1"/>
          </p:cNvPicPr>
          <p:nvPr/>
        </p:nvPicPr>
        <p:blipFill>
          <a:blip r:embed="rId7" cstate="print"/>
          <a:srcRect/>
          <a:stretch>
            <a:fillRect/>
          </a:stretch>
        </p:blipFill>
        <p:spPr bwMode="auto">
          <a:xfrm>
            <a:off x="6300192" y="404665"/>
            <a:ext cx="2592288" cy="1975900"/>
          </a:xfrm>
          <a:prstGeom prst="rect">
            <a:avLst/>
          </a:prstGeom>
          <a:noFill/>
        </p:spPr>
      </p:pic>
      <p:sp>
        <p:nvSpPr>
          <p:cNvPr id="13" name="ZoneTexte 12"/>
          <p:cNvSpPr txBox="1"/>
          <p:nvPr/>
        </p:nvSpPr>
        <p:spPr>
          <a:xfrm>
            <a:off x="395536" y="6012577"/>
            <a:ext cx="4680520" cy="584775"/>
          </a:xfrm>
          <a:prstGeom prst="rect">
            <a:avLst/>
          </a:prstGeom>
          <a:solidFill>
            <a:schemeClr val="accent5">
              <a:lumMod val="40000"/>
              <a:lumOff val="60000"/>
              <a:alpha val="46000"/>
            </a:schemeClr>
          </a:solidFill>
          <a:effectLst>
            <a:glow rad="139700">
              <a:schemeClr val="accent1">
                <a:satMod val="175000"/>
                <a:alpha val="40000"/>
              </a:schemeClr>
            </a:glow>
          </a:effectLst>
        </p:spPr>
        <p:txBody>
          <a:bodyPr wrap="square" rtlCol="0">
            <a:spAutoFit/>
          </a:bodyPr>
          <a:lstStyle/>
          <a:p>
            <a:pPr algn="just"/>
            <a:r>
              <a:rPr lang="fr-FR" sz="1600" b="1" dirty="0" smtClean="0">
                <a:effectLst>
                  <a:outerShdw blurRad="38100" dist="38100" dir="2700000" algn="tl">
                    <a:srgbClr val="000000">
                      <a:alpha val="43137"/>
                    </a:srgbClr>
                  </a:outerShdw>
                </a:effectLst>
                <a:latin typeface="Baskerville Old Face" pitchFamily="18" charset="0"/>
              </a:rPr>
              <a:t>      Et voici, pour finir, un thème souvent repris dans l’histoire de la peinture, celui des joueurs de cartes .</a:t>
            </a:r>
            <a:endParaRPr lang="fr-FR" sz="1600" b="1" dirty="0">
              <a:effectLst>
                <a:outerShdw blurRad="38100" dist="38100" dir="2700000" algn="tl">
                  <a:srgbClr val="000000">
                    <a:alpha val="43137"/>
                  </a:srgbClr>
                </a:outerShdw>
              </a:effectLst>
              <a:latin typeface="Baskerville Old Face" pitchFamily="18" charset="0"/>
            </a:endParaRPr>
          </a:p>
        </p:txBody>
      </p:sp>
    </p:spTree>
  </p:cSld>
  <p:clrMapOvr>
    <a:masterClrMapping/>
  </p:clrMapOvr>
  <p:transition spd="slow" advTm="10000">
    <p:blinds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683568" y="2276872"/>
            <a:ext cx="7772400" cy="1470025"/>
          </a:xfrm>
        </p:spPr>
        <p:txBody>
          <a:bodyPr>
            <a:noAutofit/>
          </a:bodyPr>
          <a:lstStyle/>
          <a:p>
            <a:r>
              <a:rPr lang="fr-FR" sz="9600" spc="300" dirty="0" smtClean="0">
                <a:solidFill>
                  <a:schemeClr val="accent5">
                    <a:lumMod val="60000"/>
                    <a:lumOff val="40000"/>
                  </a:schemeClr>
                </a:solidFill>
                <a:effectLst>
                  <a:outerShdw blurRad="38100" dist="38100" dir="2700000" algn="tl">
                    <a:srgbClr val="000000">
                      <a:alpha val="43137"/>
                    </a:srgbClr>
                  </a:outerShdw>
                </a:effectLst>
                <a:latin typeface="Algerian" pitchFamily="82" charset="0"/>
              </a:rPr>
              <a:t>FIN</a:t>
            </a:r>
            <a:endParaRPr lang="fr-FR" sz="9600" spc="300" dirty="0">
              <a:solidFill>
                <a:schemeClr val="accent5">
                  <a:lumMod val="60000"/>
                  <a:lumOff val="40000"/>
                </a:schemeClr>
              </a:solidFill>
              <a:effectLst>
                <a:outerShdw blurRad="38100" dist="38100" dir="2700000" algn="tl">
                  <a:srgbClr val="000000">
                    <a:alpha val="43137"/>
                  </a:srgbClr>
                </a:outerShdw>
              </a:effectLst>
              <a:latin typeface="Algerian" pitchFamily="82" charset="0"/>
            </a:endParaRPr>
          </a:p>
        </p:txBody>
      </p:sp>
    </p:spTree>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539</TotalTime>
  <Words>1145</Words>
  <Application>Microsoft Office PowerPoint</Application>
  <PresentationFormat>Affichage à l'écran (4:3)</PresentationFormat>
  <Paragraphs>66</Paragraphs>
  <Slides>16</Slides>
  <Notes>5</Notes>
  <HiddenSlides>0</HiddenSlides>
  <MMClips>0</MMClips>
  <ScaleCrop>false</ScaleCrop>
  <HeadingPairs>
    <vt:vector size="4" baseType="variant">
      <vt:variant>
        <vt:lpstr>Thème</vt:lpstr>
      </vt:variant>
      <vt:variant>
        <vt:i4>1</vt:i4>
      </vt:variant>
      <vt:variant>
        <vt:lpstr>Titres des diapositives</vt:lpstr>
      </vt:variant>
      <vt:variant>
        <vt:i4>16</vt:i4>
      </vt:variant>
    </vt:vector>
  </HeadingPairs>
  <TitlesOfParts>
    <vt:vector size="17" baseType="lpstr">
      <vt:lpstr>Thème Office</vt:lpstr>
      <vt:lpstr>ART ET CITATIONS</vt:lpstr>
      <vt:lpstr>L’IMITATION DES ŒUVRES DE L’ANTIQUITE</vt:lpstr>
      <vt:lpstr>             Au XVIIIe siècle, les thèmes empruntés à l’Antiquité continuent à abonder dans la peinture et la sculpture en France. On admire alors dans les œuvres de l’Antiquité leur perfection et leur harmonie. On retrouve dans les peintures néo-classiques des poses qui paraissent théâtrales et qui sont directement empruntées à la sculpture gréco-romaine.</vt:lpstr>
      <vt:lpstr>     Certaines œuvres de l’Antiquité seront à nouveau réutilisées dans des œuvres du XXe s., mais ce sera alors pour une toute autre raison : elles y seront en effet souvent détournées de façon humoristique, pour montrer que l’art du XXe s. a fait table rase de son passé culturel.</vt:lpstr>
      <vt:lpstr>  Certaines œuvres-phares de l’Histoire de l’Art, qui ont marqué leur époque et les siècles suivants, ont été citées ou détournées à de nombreuses reprises. </vt:lpstr>
      <vt:lpstr>    Ainsi, La Joconde, le célèbre tableau peint par Léonard de Vinci entre 1503 et 1506, a-t-il été maintes fois repris et détourné par des artistes du XXe s., de façon humoristique, souvent, et même irrévé-rencieuse,  parfois.</vt:lpstr>
      <vt:lpstr>Diapositive 7</vt:lpstr>
      <vt:lpstr>Diapositive 8</vt:lpstr>
      <vt:lpstr>       Comme on a pu déjà le voir dans les œuvres précédentes, Pablo PICASSO, un des artistes les plus célèbres de la 1ere moitié du XXe siècle, a souvent éprouvé le besoin de faire dialoguer ses peintures avec celles qui ont le plus compté dans l’histoire de l’art. Dès ses débuts, il va  régulièrement étudier les œuvres des Maîtres anciens au musée du Louvre à Paris ou à celui du Prado à Madrid.        Picasso dira en 1973 : « ce sont nous, les peintres, les vrais héritiers de Rembrandt, Velasquez, Cézanne, Matisse. Un peintre a toujours un père, une mère, il ne sort pas du néant ».</vt:lpstr>
      <vt:lpstr>Diapositive 10</vt:lpstr>
      <vt:lpstr>Diapositive 11</vt:lpstr>
      <vt:lpstr>Diapositive 12</vt:lpstr>
      <vt:lpstr>     Ainsi qu’on l’a déjà vu dans une précédente leçon d’histoire de l’art, le peintre allemand Otto DIX a lui aussi parfois puisé son inspiration dans des œuvres du passé. C’est notamment le cas lorsqu’il s’inspire d’un polyptique de Matthias GRUNEWALD pour peindre son triptyque La Guerre en 1929 ou qu’il reprend un thème souvent traité dans l’histoire de la peinture, celui des joueurs de cartes, pour réaliser Les joueurs de skat en 1920.</vt:lpstr>
      <vt:lpstr>Diapositive 14</vt:lpstr>
      <vt:lpstr>Diapositive 15</vt:lpstr>
      <vt:lpstr>FIN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Flo</dc:creator>
  <cp:lastModifiedBy>Flo</cp:lastModifiedBy>
  <cp:revision>12</cp:revision>
  <dcterms:created xsi:type="dcterms:W3CDTF">2012-11-21T07:12:31Z</dcterms:created>
  <dcterms:modified xsi:type="dcterms:W3CDTF">2013-01-07T18:54:03Z</dcterms:modified>
</cp:coreProperties>
</file>