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2E8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2E7CB"/>
          </a:solidFill>
        </a:fill>
      </a:tcStyle>
    </a:wholeTbl>
    <a:band2H>
      <a:tcTxStyle/>
      <a:tcStyle>
        <a:tcBdr/>
        <a:fill>
          <a:solidFill>
            <a:srgbClr val="F8F4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5CDDE"/>
          </a:solidFill>
        </a:fill>
      </a:tcStyle>
    </a:wholeTbl>
    <a:band2H>
      <a:tcTxStyle/>
      <a:tcStyle>
        <a:tcBdr/>
        <a:fill>
          <a:solidFill>
            <a:srgbClr val="EBE8E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248" y="-96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1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exte du titre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Texte du titre</a:t>
            </a:r>
          </a:p>
        </p:txBody>
      </p:sp>
      <p:sp>
        <p:nvSpPr>
          <p:cNvPr id="22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3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exte du titre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 u="none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r>
              <a:t>Texte du titre</a:t>
            </a:r>
          </a:p>
        </p:txBody>
      </p:sp>
      <p:sp>
        <p:nvSpPr>
          <p:cNvPr id="40" name="Texte niveau 1…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0" indent="0" algn="ctr">
              <a:buSzTx/>
              <a:buNone/>
              <a:defRPr sz="9000" u="sng">
                <a:solidFill>
                  <a:srgbClr val="0096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49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57" name="Texte niveau 1…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exte du titre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Texte du titre</a:t>
            </a:r>
          </a:p>
        </p:txBody>
      </p:sp>
      <p:sp>
        <p:nvSpPr>
          <p:cNvPr id="67" name="Texte niveau 1…"/>
          <p:cNvSpPr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724518" y="889000"/>
            <a:ext cx="5334002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e niveau 1…"/>
          <p:cNvSpPr>
            <a:spLocks noGrp="1"/>
          </p:cNvSpPr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  <a:lvl2pPr marL="7408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2pPr>
            <a:lvl3pPr marL="1185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3pPr>
            <a:lvl4pPr marL="16298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4pPr>
            <a:lvl5pPr marL="2074333" indent="-296333" algn="ctr"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3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 marL="0" indent="0" algn="ctr">
              <a:buSzTx/>
              <a:buNone/>
              <a:defRPr sz="3800">
                <a:solidFill>
                  <a:srgbClr val="000000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95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81000"/>
            <a:lum/>
          </a:blip>
          <a:srcRect/>
          <a:stretch>
            <a:fillRect l="-6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du titre</a:t>
            </a:r>
          </a:p>
        </p:txBody>
      </p:sp>
      <p:sp>
        <p:nvSpPr>
          <p:cNvPr id="3" name="Texte niveau 1…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rPr/>
              <a:pPr/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sng" strike="noStrike" cap="none" spc="0" baseline="0">
          <a:ln>
            <a:noFill/>
          </a:ln>
          <a:solidFill>
            <a:srgbClr val="FF2600"/>
          </a:solidFill>
          <a:uFillTx/>
          <a:latin typeface="Comic Sans MS"/>
          <a:ea typeface="Comic Sans MS"/>
          <a:cs typeface="Comic Sans MS"/>
          <a:sym typeface="Comic Sans MS"/>
        </a:defRPr>
      </a:lvl9pPr>
    </p:titleStyle>
    <p:bodyStyle>
      <a:lvl1pPr marL="7408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1pPr>
      <a:lvl2pPr marL="1185332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2pPr>
      <a:lvl3pPr marL="16298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3pPr>
      <a:lvl4pPr marL="2074333" marR="0" indent="-740832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sz="6000" b="0" i="0" u="none" strike="noStrike" cap="none" spc="0" baseline="0">
          <a:ln>
            <a:noFill/>
          </a:ln>
          <a:solidFill>
            <a:srgbClr val="005493"/>
          </a:solidFill>
          <a:uFillTx/>
          <a:latin typeface="Comic Sans MS"/>
          <a:ea typeface="Comic Sans MS"/>
          <a:cs typeface="Comic Sans M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Séquence 14 : Échelle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/>
          </p:cNvSpPr>
          <p:nvPr>
            <p:ph type="subTitle" sz="half" idx="1"/>
          </p:nvPr>
        </p:nvSpPr>
        <p:spPr>
          <a:xfrm>
            <a:off x="2358996" y="2019280"/>
            <a:ext cx="8822717" cy="5235822"/>
          </a:xfrm>
          <a:prstGeom prst="rect">
            <a:avLst/>
          </a:prstGeom>
        </p:spPr>
        <p:txBody>
          <a:bodyPr/>
          <a:lstStyle>
            <a:lvl1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r>
              <a:t>Sur un plan dit « à l’échelle », les longueurs sont proportionnelles aux longueurs réelles. 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subTitle" idx="1"/>
          </p:nvPr>
        </p:nvSpPr>
        <p:spPr>
          <a:xfrm>
            <a:off x="2001806" y="876271"/>
            <a:ext cx="10464801" cy="8258386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Le coefficient de proportionnalité obtenu en divisant les longueurs sur la carte par les longueurs réelles, toutes exprimées dans la même unité, s’appelle </a:t>
            </a:r>
            <a:r>
              <a:rPr>
                <a:solidFill>
                  <a:srgbClr val="35CC72"/>
                </a:solidFill>
              </a:rPr>
              <a:t>l’échelle du plan</a:t>
            </a:r>
            <a:r>
              <a:t>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MathTypeEquation.pdf" descr="MathTypeEquation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2" name="Group 132"/>
          <p:cNvGrpSpPr/>
          <p:nvPr/>
        </p:nvGrpSpPr>
        <p:grpSpPr>
          <a:xfrm>
            <a:off x="792590" y="3989704"/>
            <a:ext cx="11419621" cy="1774192"/>
            <a:chOff x="0" y="0"/>
            <a:chExt cx="11419620" cy="1774191"/>
          </a:xfrm>
        </p:grpSpPr>
        <p:grpSp>
          <p:nvGrpSpPr>
            <p:cNvPr id="130" name="Group 130"/>
            <p:cNvGrpSpPr/>
            <p:nvPr/>
          </p:nvGrpSpPr>
          <p:grpSpPr>
            <a:xfrm>
              <a:off x="0" y="-1"/>
              <a:ext cx="11419621" cy="1774193"/>
              <a:chOff x="0" y="0"/>
              <a:chExt cx="11419620" cy="1774191"/>
            </a:xfrm>
          </p:grpSpPr>
          <p:sp>
            <p:nvSpPr>
              <p:cNvPr id="126" name="Shape 126"/>
              <p:cNvSpPr/>
              <p:nvPr/>
            </p:nvSpPr>
            <p:spPr>
              <a:xfrm>
                <a:off x="0" y="482601"/>
                <a:ext cx="4501010" cy="9906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5000">
                    <a:solidFill>
                      <a:srgbClr val="35CC72"/>
                    </a:solidFill>
                    <a:latin typeface="Comic Sans MS"/>
                    <a:ea typeface="Comic Sans MS"/>
                    <a:cs typeface="Comic Sans MS"/>
                    <a:sym typeface="Comic Sans MS"/>
                  </a:defRPr>
                </a:lvl1pPr>
              </a:lstStyle>
              <a:p>
                <a:r>
                  <a:t>Échelle du plan</a:t>
                </a:r>
              </a:p>
            </p:txBody>
          </p:sp>
          <p:sp>
            <p:nvSpPr>
              <p:cNvPr id="127" name="Shape 127"/>
              <p:cNvSpPr/>
              <p:nvPr/>
            </p:nvSpPr>
            <p:spPr>
              <a:xfrm>
                <a:off x="4542805" y="482601"/>
                <a:ext cx="438312" cy="9906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5000">
                    <a:solidFill>
                      <a:srgbClr val="005493"/>
                    </a:solidFill>
                    <a:latin typeface="Comic Sans MS"/>
                    <a:ea typeface="Comic Sans MS"/>
                    <a:cs typeface="Comic Sans MS"/>
                    <a:sym typeface="Comic Sans MS"/>
                  </a:defRPr>
                </a:lvl1pPr>
              </a:lstStyle>
              <a:p>
                <a:r>
                  <a:t>=</a:t>
                </a:r>
              </a:p>
            </p:txBody>
          </p:sp>
          <p:sp>
            <p:nvSpPr>
              <p:cNvPr id="128" name="Shape 128"/>
              <p:cNvSpPr/>
              <p:nvPr/>
            </p:nvSpPr>
            <p:spPr>
              <a:xfrm>
                <a:off x="5022913" y="-1"/>
                <a:ext cx="6396708" cy="9906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5000">
                    <a:solidFill>
                      <a:srgbClr val="005493"/>
                    </a:solidFill>
                    <a:latin typeface="Comic Sans MS"/>
                    <a:ea typeface="Comic Sans MS"/>
                    <a:cs typeface="Comic Sans MS"/>
                    <a:sym typeface="Comic Sans MS"/>
                  </a:defRPr>
                </a:lvl1pPr>
              </a:lstStyle>
              <a:p>
                <a:r>
                  <a:t>Longueur sur la carte</a:t>
                </a:r>
              </a:p>
            </p:txBody>
          </p:sp>
          <p:sp>
            <p:nvSpPr>
              <p:cNvPr id="129" name="Shape 129"/>
              <p:cNvSpPr/>
              <p:nvPr/>
            </p:nvSpPr>
            <p:spPr>
              <a:xfrm>
                <a:off x="5887666" y="783591"/>
                <a:ext cx="4667201" cy="9906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="" val="1"/>
                </a:ext>
              </a:extLst>
            </p:spPr>
            <p:txBody>
              <a:bodyPr wrap="none" lIns="50800" tIns="50800" rIns="50800" bIns="50800" numCol="1" anchor="ctr">
                <a:spAutoFit/>
              </a:bodyPr>
              <a:lstStyle>
                <a:lvl1pPr algn="l">
                  <a:defRPr sz="5000">
                    <a:solidFill>
                      <a:srgbClr val="005493"/>
                    </a:solidFill>
                    <a:latin typeface="Comic Sans MS"/>
                    <a:ea typeface="Comic Sans MS"/>
                    <a:cs typeface="Comic Sans MS"/>
                    <a:sym typeface="Comic Sans MS"/>
                  </a:defRPr>
                </a:lvl1pPr>
              </a:lstStyle>
              <a:p>
                <a:r>
                  <a:t>Longueur réelle</a:t>
                </a:r>
              </a:p>
            </p:txBody>
          </p:sp>
        </p:grpSp>
        <p:sp>
          <p:nvSpPr>
            <p:cNvPr id="131" name="Shape 131"/>
            <p:cNvSpPr/>
            <p:nvPr/>
          </p:nvSpPr>
          <p:spPr>
            <a:xfrm>
              <a:off x="5107959" y="971551"/>
              <a:ext cx="6182626" cy="2"/>
            </a:xfrm>
            <a:prstGeom prst="line">
              <a:avLst/>
            </a:prstGeom>
            <a:noFill/>
            <a:ln w="50800" cap="flat">
              <a:solidFill>
                <a:srgbClr val="005493"/>
              </a:solidFill>
              <a:prstDash val="solid"/>
              <a:miter lim="400000"/>
            </a:ln>
            <a:effectLst/>
          </p:spPr>
          <p:txBody>
            <a:bodyPr wrap="square" lIns="45718" tIns="45718" rIns="45718" bIns="45718" numCol="1" anchor="t">
              <a:noAutofit/>
            </a:bodyPr>
            <a:lstStyle/>
            <a:p>
              <a:endParaRPr/>
            </a:p>
          </p:txBody>
        </p:sp>
      </p:grp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MathTypeEquation.pdf" descr="MathTypeEquation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sp>
        <p:nvSpPr>
          <p:cNvPr id="135" name="Shape 135"/>
          <p:cNvSpPr>
            <a:spLocks noGrp="1"/>
          </p:cNvSpPr>
          <p:nvPr>
            <p:ph type="subTitle" idx="1"/>
          </p:nvPr>
        </p:nvSpPr>
        <p:spPr>
          <a:xfrm>
            <a:off x="1800861" y="1169045"/>
            <a:ext cx="10464801" cy="6850924"/>
          </a:xfrm>
          <a:prstGeom prst="rect">
            <a:avLst/>
          </a:prstGeom>
        </p:spPr>
        <p:txBody>
          <a:bodyPr/>
          <a:lstStyle/>
          <a:p>
            <a:pPr algn="l">
              <a:defRPr sz="6000">
                <a:solidFill>
                  <a:srgbClr val="005493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Remarque :</a:t>
            </a:r>
            <a:r>
              <a:rPr u="none"/>
              <a:t> L’échelle est souvent écrite sous forme fractionnaire de numérateur 1 pour une réduction et sous forme décimale pour un agrandissement.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MathTypeEquation.pdf" descr="MathTypeEquation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sp>
        <p:nvSpPr>
          <p:cNvPr id="138" name="Shape 138"/>
          <p:cNvSpPr>
            <a:spLocks noGrp="1"/>
          </p:cNvSpPr>
          <p:nvPr>
            <p:ph type="subTitle" idx="1"/>
          </p:nvPr>
        </p:nvSpPr>
        <p:spPr>
          <a:xfrm>
            <a:off x="1680211" y="614053"/>
            <a:ext cx="10464801" cy="8258386"/>
          </a:xfrm>
          <a:prstGeom prst="rect">
            <a:avLst/>
          </a:prstGeom>
        </p:spPr>
        <p:txBody>
          <a:bodyPr/>
          <a:lstStyle/>
          <a:p>
            <a:pPr algn="l">
              <a:defRPr sz="600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Exemple : </a:t>
            </a:r>
          </a:p>
          <a:p>
            <a:pPr algn="l">
              <a:defRPr sz="600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La distance à vol d’oiseau entre Bordeaux et Pau sur une carte à l’échelle            est de 86 cm. </a:t>
            </a:r>
          </a:p>
          <a:p>
            <a:pPr algn="l">
              <a:defRPr sz="6000" u="none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defRPr>
            </a:pPr>
            <a:r>
              <a:t>Quelle  est  la  distance  réelle ?</a:t>
            </a:r>
          </a:p>
        </p:txBody>
      </p:sp>
      <p:pic>
        <p:nvPicPr>
          <p:cNvPr id="139" name="pasted-image.pdf" descr="pasted-image.pdf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002730" y="3305164"/>
            <a:ext cx="2374902" cy="14351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MathTypeEquation.pdf" descr="MathTypeEquation.pdf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445250" y="4794250"/>
            <a:ext cx="114300" cy="165100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42" name="Table 142"/>
          <p:cNvGraphicFramePr/>
          <p:nvPr/>
        </p:nvGraphicFramePr>
        <p:xfrm>
          <a:off x="727463" y="1276350"/>
          <a:ext cx="11549870" cy="7200900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417746"/>
                <a:gridCol w="3357586"/>
                <a:gridCol w="2774538"/>
              </a:tblGrid>
              <a:tr h="3600450">
                <a:tc>
                  <a:txBody>
                    <a:bodyPr/>
                    <a:lstStyle/>
                    <a:p>
                      <a:r>
                        <a:rPr sz="6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Distance sur le plan (en cm)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941751"/>
                      </a:solidFill>
                      <a:miter lim="400000"/>
                    </a:lnL>
                    <a:lnR w="38100">
                      <a:solidFill>
                        <a:srgbClr val="941751"/>
                      </a:solidFill>
                      <a:miter lim="400000"/>
                    </a:lnR>
                    <a:lnT w="38100">
                      <a:solidFill>
                        <a:srgbClr val="941751"/>
                      </a:solidFill>
                      <a:miter lim="400000"/>
                    </a:lnT>
                    <a:lnB w="38100">
                      <a:solidFill>
                        <a:srgbClr val="941751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6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941751"/>
                      </a:solidFill>
                      <a:miter lim="400000"/>
                    </a:lnL>
                    <a:lnR w="38100">
                      <a:solidFill>
                        <a:srgbClr val="941751"/>
                      </a:solidFill>
                      <a:miter lim="400000"/>
                    </a:lnR>
                    <a:lnT w="38100">
                      <a:solidFill>
                        <a:srgbClr val="941751"/>
                      </a:solidFill>
                      <a:miter lim="400000"/>
                    </a:lnT>
                    <a:lnB w="38100">
                      <a:solidFill>
                        <a:srgbClr val="941751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6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86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941751"/>
                      </a:solidFill>
                      <a:miter lim="400000"/>
                    </a:lnL>
                    <a:lnR w="38100">
                      <a:solidFill>
                        <a:srgbClr val="941751"/>
                      </a:solidFill>
                      <a:miter lim="400000"/>
                    </a:lnR>
                    <a:lnT w="38100">
                      <a:solidFill>
                        <a:srgbClr val="941751"/>
                      </a:solidFill>
                      <a:miter lim="400000"/>
                    </a:lnT>
                    <a:lnB w="38100">
                      <a:solidFill>
                        <a:srgbClr val="941751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3600450">
                <a:tc>
                  <a:txBody>
                    <a:bodyPr/>
                    <a:lstStyle/>
                    <a:p>
                      <a:r>
                        <a:rPr sz="6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Distance en réalité (en cm)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941751"/>
                      </a:solidFill>
                      <a:miter lim="400000"/>
                    </a:lnL>
                    <a:lnR w="38100">
                      <a:solidFill>
                        <a:srgbClr val="941751"/>
                      </a:solidFill>
                      <a:miter lim="400000"/>
                    </a:lnR>
                    <a:lnT w="38100">
                      <a:solidFill>
                        <a:srgbClr val="941751"/>
                      </a:solidFill>
                      <a:miter lim="400000"/>
                    </a:lnT>
                    <a:lnB w="38100">
                      <a:solidFill>
                        <a:srgbClr val="941751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6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250 000</a:t>
                      </a:r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941751"/>
                      </a:solidFill>
                      <a:miter lim="400000"/>
                    </a:lnL>
                    <a:lnR w="38100">
                      <a:solidFill>
                        <a:srgbClr val="941751"/>
                      </a:solidFill>
                      <a:miter lim="400000"/>
                    </a:lnR>
                    <a:lnT w="38100">
                      <a:solidFill>
                        <a:srgbClr val="941751"/>
                      </a:solidFill>
                      <a:miter lim="400000"/>
                    </a:lnT>
                    <a:lnB w="38100">
                      <a:solidFill>
                        <a:srgbClr val="941751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6000">
                          <a:latin typeface="Comic Sans MS"/>
                          <a:ea typeface="Comic Sans MS"/>
                          <a:cs typeface="Comic Sans MS"/>
                          <a:sym typeface="Comic Sans MS"/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38100">
                      <a:solidFill>
                        <a:srgbClr val="941751"/>
                      </a:solidFill>
                      <a:miter lim="400000"/>
                    </a:lnL>
                    <a:lnR w="38100">
                      <a:solidFill>
                        <a:srgbClr val="941751"/>
                      </a:solidFill>
                      <a:miter lim="400000"/>
                    </a:lnR>
                    <a:lnT w="38100">
                      <a:solidFill>
                        <a:srgbClr val="941751"/>
                      </a:solidFill>
                      <a:miter lim="400000"/>
                    </a:lnT>
                    <a:lnB w="38100">
                      <a:solidFill>
                        <a:srgbClr val="941751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PresentationFormat>Personnalisé</PresentationFormat>
  <Paragraphs>16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White</vt:lpstr>
      <vt:lpstr>Séquence 14 : Échelle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Séquence 14 : Échelle</dc:title>
  <cp:lastModifiedBy>rachel.robin</cp:lastModifiedBy>
  <cp:revision>1</cp:revision>
  <dcterms:modified xsi:type="dcterms:W3CDTF">2017-04-25T10:53:55Z</dcterms:modified>
</cp:coreProperties>
</file>