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ags/tag1.xml" ContentType="application/vnd.openxmlformats-officedocument.presentationml.tags+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6" r:id="rId17"/>
    <p:sldId id="271" r:id="rId18"/>
    <p:sldId id="272" r:id="rId19"/>
    <p:sldId id="273" r:id="rId20"/>
    <p:sldId id="275" r:id="rId21"/>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66"/>
    <a:srgbClr val="FFFFCC"/>
    <a:srgbClr val="FFB92D"/>
    <a:srgbClr val="FFAC05"/>
    <a:srgbClr val="FF6600"/>
    <a:srgbClr val="FF8029"/>
    <a:srgbClr val="FEE8D2"/>
    <a:srgbClr val="D121AB"/>
    <a:srgbClr val="3CA2BE"/>
    <a:srgbClr val="E03CBD"/>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0" d="100"/>
          <a:sy n="100" d="100"/>
        </p:scale>
        <p:origin x="-288"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227CC1D-A4D3-4B70-8C1F-36D718CCD690}" type="datetimeFigureOut">
              <a:rPr lang="fr-FR" smtClean="0"/>
              <a:pPr/>
              <a:t>23/01/2013</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3D8497B-18DD-466E-B2F2-E761539181A9}"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3D8497B-18DD-466E-B2F2-E761539181A9}" type="slidenum">
              <a:rPr lang="fr-FR" smtClean="0"/>
              <a:pPr/>
              <a:t>4</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3D8497B-18DD-466E-B2F2-E761539181A9}" type="slidenum">
              <a:rPr lang="fr-FR" smtClean="0"/>
              <a:pPr/>
              <a:t>7</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D5AA6BA6-1728-49A0-9CDC-C6C94B56EFA9}" type="datetimeFigureOut">
              <a:rPr lang="fr-FR" smtClean="0"/>
              <a:pPr/>
              <a:t>23/01/2013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79B17D1-6B58-4BED-AF31-5C3A187FCCEE}"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AA6BA6-1728-49A0-9CDC-C6C94B56EFA9}" type="datetimeFigureOut">
              <a:rPr lang="fr-FR" smtClean="0"/>
              <a:pPr/>
              <a:t>23/01/2013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79B17D1-6B58-4BED-AF31-5C3A187FCCEE}"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D5AA6BA6-1728-49A0-9CDC-C6C94B56EFA9}" type="datetimeFigureOut">
              <a:rPr lang="fr-FR" smtClean="0"/>
              <a:pPr/>
              <a:t>23/01/2013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79B17D1-6B58-4BED-AF31-5C3A187FCCEE}"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D5AA6BA6-1728-49A0-9CDC-C6C94B56EFA9}" type="datetimeFigureOut">
              <a:rPr lang="fr-FR" smtClean="0"/>
              <a:pPr/>
              <a:t>23/01/2013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79B17D1-6B58-4BED-AF31-5C3A187FCCEE}"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D5AA6BA6-1728-49A0-9CDC-C6C94B56EFA9}" type="datetimeFigureOut">
              <a:rPr lang="fr-FR" smtClean="0"/>
              <a:pPr/>
              <a:t>23/01/2013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479B17D1-6B58-4BED-AF31-5C3A187FCCEE}"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D5AA6BA6-1728-49A0-9CDC-C6C94B56EFA9}" type="datetimeFigureOut">
              <a:rPr lang="fr-FR" smtClean="0"/>
              <a:pPr/>
              <a:t>23/01/2013</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479B17D1-6B58-4BED-AF31-5C3A187FCCEE}"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5AA6BA6-1728-49A0-9CDC-C6C94B56EFA9}" type="datetimeFigureOut">
              <a:rPr lang="fr-FR" smtClean="0"/>
              <a:pPr/>
              <a:t>23/01/2013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479B17D1-6B58-4BED-AF31-5C3A187FCCEE}"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D5AA6BA6-1728-49A0-9CDC-C6C94B56EFA9}" type="datetimeFigureOut">
              <a:rPr lang="fr-FR" smtClean="0"/>
              <a:pPr/>
              <a:t>23/01/2013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79B17D1-6B58-4BED-AF31-5C3A187FCCEE}"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D5AA6BA6-1728-49A0-9CDC-C6C94B56EFA9}" type="datetimeFigureOut">
              <a:rPr lang="fr-FR" smtClean="0"/>
              <a:pPr/>
              <a:t>23/01/2013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79B17D1-6B58-4BED-AF31-5C3A187FCCEE}"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AA6BA6-1728-49A0-9CDC-C6C94B56EFA9}" type="datetimeFigureOut">
              <a:rPr lang="fr-FR" smtClean="0"/>
              <a:pPr/>
              <a:t>23/01/2013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79B17D1-6B58-4BED-AF31-5C3A187FCCEE}"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AA6BA6-1728-49A0-9CDC-C6C94B56EFA9}" type="datetimeFigureOut">
              <a:rPr lang="fr-FR" smtClean="0"/>
              <a:pPr/>
              <a:t>23/01/2013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79B17D1-6B58-4BED-AF31-5C3A187FCCEE}"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4000">
              <a:schemeClr val="tx2">
                <a:lumMod val="60000"/>
                <a:lumOff val="40000"/>
              </a:schemeClr>
            </a:gs>
            <a:gs pos="0">
              <a:srgbClr val="0070C0"/>
            </a:gs>
            <a:gs pos="50000">
              <a:schemeClr val="accent1">
                <a:tint val="44500"/>
                <a:satMod val="160000"/>
              </a:schemeClr>
            </a:gs>
            <a:gs pos="100000">
              <a:schemeClr val="accent1">
                <a:tint val="23500"/>
                <a:satMod val="1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AA6BA6-1728-49A0-9CDC-C6C94B56EFA9}" type="datetimeFigureOut">
              <a:rPr lang="fr-FR" smtClean="0"/>
              <a:pPr/>
              <a:t>23/01/2013</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9B17D1-6B58-4BED-AF31-5C3A187FCCEE}"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0" y="0"/>
            <a:ext cx="9144000" cy="7478970"/>
          </a:xfrm>
          <a:prstGeom prst="rect">
            <a:avLst/>
          </a:prstGeom>
          <a:gradFill flip="none" rotWithShape="1">
            <a:gsLst>
              <a:gs pos="69000">
                <a:srgbClr val="0070C0"/>
              </a:gs>
              <a:gs pos="50000">
                <a:schemeClr val="accent1">
                  <a:tint val="44500"/>
                  <a:satMod val="160000"/>
                </a:schemeClr>
              </a:gs>
              <a:gs pos="100000">
                <a:schemeClr val="accent1">
                  <a:tint val="23500"/>
                  <a:satMod val="160000"/>
                </a:schemeClr>
              </a:gs>
            </a:gsLst>
            <a:path path="circle">
              <a:fillToRect l="100000" t="100000"/>
            </a:path>
            <a:tileRect r="-100000" b="-100000"/>
          </a:gradFill>
        </p:spPr>
        <p:txBody>
          <a:bodyPr wrap="square" rtlCol="0">
            <a:spAutoFit/>
          </a:bodyPr>
          <a:lstStyle/>
          <a:p>
            <a:pPr algn="ctr"/>
            <a:endParaRPr lang="fr-FR" sz="4000" b="1" dirty="0" smtClean="0">
              <a:solidFill>
                <a:srgbClr val="E03CBD"/>
              </a:solidFill>
              <a:latin typeface="Algerian" pitchFamily="82" charset="0"/>
            </a:endParaRPr>
          </a:p>
          <a:p>
            <a:pPr algn="ctr"/>
            <a:r>
              <a:rPr lang="fr-FR" sz="4000" b="1" dirty="0" smtClean="0">
                <a:solidFill>
                  <a:srgbClr val="FF8029"/>
                </a:solidFill>
                <a:latin typeface="Algerian" pitchFamily="82" charset="0"/>
              </a:rPr>
              <a:t>INFLUENCES </a:t>
            </a:r>
            <a:r>
              <a:rPr lang="fr-FR" sz="4000" b="1" dirty="0">
                <a:solidFill>
                  <a:srgbClr val="FF8029"/>
                </a:solidFill>
                <a:latin typeface="Algerian" pitchFamily="82" charset="0"/>
              </a:rPr>
              <a:t>DE L’HISTOIRE </a:t>
            </a:r>
            <a:endParaRPr lang="fr-FR" sz="4000" b="1" dirty="0" smtClean="0">
              <a:solidFill>
                <a:srgbClr val="FF8029"/>
              </a:solidFill>
              <a:latin typeface="Algerian" pitchFamily="82" charset="0"/>
            </a:endParaRPr>
          </a:p>
          <a:p>
            <a:pPr algn="ctr"/>
            <a:endParaRPr lang="fr-FR" sz="4000" b="1" dirty="0" smtClean="0">
              <a:solidFill>
                <a:srgbClr val="FF8029"/>
              </a:solidFill>
              <a:latin typeface="Algerian" pitchFamily="82" charset="0"/>
            </a:endParaRPr>
          </a:p>
          <a:p>
            <a:pPr algn="ctr"/>
            <a:r>
              <a:rPr lang="fr-FR" sz="4000" b="1" dirty="0" smtClean="0">
                <a:solidFill>
                  <a:srgbClr val="FF8029"/>
                </a:solidFill>
                <a:latin typeface="Algerian" pitchFamily="82" charset="0"/>
              </a:rPr>
              <a:t>ET </a:t>
            </a:r>
            <a:r>
              <a:rPr lang="fr-FR" sz="4000" b="1" dirty="0">
                <a:solidFill>
                  <a:srgbClr val="FF8029"/>
                </a:solidFill>
                <a:latin typeface="Algerian" pitchFamily="82" charset="0"/>
              </a:rPr>
              <a:t>DE </a:t>
            </a:r>
            <a:r>
              <a:rPr lang="fr-FR" sz="4000" b="1" dirty="0" smtClean="0">
                <a:solidFill>
                  <a:srgbClr val="FF8029"/>
                </a:solidFill>
                <a:latin typeface="Algerian" pitchFamily="82" charset="0"/>
              </a:rPr>
              <a:t>LA SOCIETE</a:t>
            </a:r>
          </a:p>
          <a:p>
            <a:pPr algn="ctr"/>
            <a:endParaRPr lang="fr-FR" sz="4000" b="1" dirty="0" smtClean="0">
              <a:solidFill>
                <a:srgbClr val="FF8029"/>
              </a:solidFill>
              <a:latin typeface="Algerian" pitchFamily="82" charset="0"/>
            </a:endParaRPr>
          </a:p>
          <a:p>
            <a:pPr algn="ctr"/>
            <a:r>
              <a:rPr lang="fr-FR" sz="4000" b="1" dirty="0" smtClean="0">
                <a:solidFill>
                  <a:srgbClr val="FF8029"/>
                </a:solidFill>
                <a:latin typeface="Algerian" pitchFamily="82" charset="0"/>
              </a:rPr>
              <a:t> </a:t>
            </a:r>
            <a:r>
              <a:rPr lang="fr-FR" sz="4000" b="1" dirty="0">
                <a:solidFill>
                  <a:srgbClr val="FF8029"/>
                </a:solidFill>
                <a:latin typeface="Algerian" pitchFamily="82" charset="0"/>
              </a:rPr>
              <a:t>SUR L’EXPRESSION ARTISTIQUE </a:t>
            </a:r>
            <a:endParaRPr lang="fr-FR" sz="4000" b="1" dirty="0" smtClean="0">
              <a:solidFill>
                <a:srgbClr val="FF8029"/>
              </a:solidFill>
              <a:latin typeface="Algerian" pitchFamily="82" charset="0"/>
            </a:endParaRPr>
          </a:p>
          <a:p>
            <a:pPr algn="ctr"/>
            <a:r>
              <a:rPr lang="fr-FR" sz="4000" b="1" dirty="0" smtClean="0">
                <a:solidFill>
                  <a:srgbClr val="FF8029"/>
                </a:solidFill>
                <a:latin typeface="Algerian" pitchFamily="82" charset="0"/>
              </a:rPr>
              <a:t>                  </a:t>
            </a:r>
          </a:p>
          <a:p>
            <a:pPr algn="ctr"/>
            <a:r>
              <a:rPr lang="fr-FR" sz="4000" b="1" dirty="0">
                <a:solidFill>
                  <a:srgbClr val="FF8029"/>
                </a:solidFill>
                <a:latin typeface="Algerian" pitchFamily="82" charset="0"/>
              </a:rPr>
              <a:t> </a:t>
            </a:r>
            <a:r>
              <a:rPr lang="fr-FR" sz="4000" b="1" dirty="0" smtClean="0">
                <a:solidFill>
                  <a:srgbClr val="FF8029"/>
                </a:solidFill>
                <a:latin typeface="Algerian" pitchFamily="82" charset="0"/>
              </a:rPr>
              <a:t>    DE </a:t>
            </a:r>
            <a:r>
              <a:rPr lang="fr-FR" sz="4000" b="1" dirty="0">
                <a:solidFill>
                  <a:srgbClr val="FF8029"/>
                </a:solidFill>
                <a:latin typeface="Algerian" pitchFamily="82" charset="0"/>
              </a:rPr>
              <a:t>LA 1ERE MOITIE </a:t>
            </a:r>
            <a:endParaRPr lang="fr-FR" sz="4000" b="1" dirty="0" smtClean="0">
              <a:solidFill>
                <a:srgbClr val="FF8029"/>
              </a:solidFill>
              <a:latin typeface="Algerian" pitchFamily="82" charset="0"/>
            </a:endParaRPr>
          </a:p>
          <a:p>
            <a:pPr algn="ctr"/>
            <a:endParaRPr lang="fr-FR" sz="4000" b="1" dirty="0">
              <a:solidFill>
                <a:srgbClr val="FF8029"/>
              </a:solidFill>
              <a:latin typeface="Algerian" pitchFamily="82" charset="0"/>
            </a:endParaRPr>
          </a:p>
          <a:p>
            <a:pPr algn="ctr"/>
            <a:r>
              <a:rPr lang="fr-FR" sz="4000" b="1" dirty="0" smtClean="0">
                <a:solidFill>
                  <a:srgbClr val="FF8029"/>
                </a:solidFill>
                <a:latin typeface="Algerian" pitchFamily="82" charset="0"/>
              </a:rPr>
              <a:t>DU </a:t>
            </a:r>
            <a:r>
              <a:rPr lang="fr-FR" sz="4000" b="1" dirty="0">
                <a:solidFill>
                  <a:srgbClr val="FF8029"/>
                </a:solidFill>
                <a:latin typeface="Algerian" pitchFamily="82" charset="0"/>
              </a:rPr>
              <a:t>XXE SIECLE</a:t>
            </a:r>
            <a:r>
              <a:rPr lang="fr-FR" sz="4000" b="1" dirty="0">
                <a:solidFill>
                  <a:srgbClr val="FF8029"/>
                </a:solidFill>
              </a:rPr>
              <a:t>	</a:t>
            </a:r>
            <a:endParaRPr lang="fr-FR" sz="4000" b="1" dirty="0" smtClean="0">
              <a:solidFill>
                <a:srgbClr val="FF8029"/>
              </a:solidFill>
            </a:endParaRPr>
          </a:p>
          <a:p>
            <a:pPr algn="ctr"/>
            <a:endParaRPr lang="fr-FR" sz="4000" b="1" dirty="0">
              <a:solidFill>
                <a:srgbClr val="E03CBD"/>
              </a:solidFill>
            </a:endParaRPr>
          </a:p>
          <a:p>
            <a:pPr algn="ctr"/>
            <a:endParaRPr lang="fr-FR" sz="4000" dirty="0">
              <a:solidFill>
                <a:srgbClr val="E03CBD"/>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p:cNvSpPr txBox="1"/>
          <p:nvPr/>
        </p:nvSpPr>
        <p:spPr>
          <a:xfrm>
            <a:off x="323528" y="764704"/>
            <a:ext cx="8424936" cy="5016758"/>
          </a:xfrm>
          <a:prstGeom prst="rect">
            <a:avLst/>
          </a:prstGeom>
          <a:noFill/>
          <a:ln>
            <a:noFill/>
          </a:ln>
          <a:effectLst/>
        </p:spPr>
        <p:txBody>
          <a:bodyPr wrap="square" rtlCol="0">
            <a:spAutoFit/>
          </a:bodyPr>
          <a:lstStyle/>
          <a:p>
            <a:pPr algn="ctr"/>
            <a:r>
              <a:rPr lang="fr-FR" sz="3200" b="1" i="1" dirty="0"/>
              <a:t>Dans la </a:t>
            </a:r>
            <a:r>
              <a:rPr lang="fr-FR" sz="3200" b="1" i="1" dirty="0">
                <a:solidFill>
                  <a:srgbClr val="FFFFCC"/>
                </a:solidFill>
              </a:rPr>
              <a:t>1ere moitié du XXe s. </a:t>
            </a:r>
            <a:r>
              <a:rPr lang="fr-FR" sz="3200" b="1" i="1" dirty="0"/>
              <a:t>vont se succéder en Europe </a:t>
            </a:r>
            <a:r>
              <a:rPr lang="fr-FR" sz="3200" b="1" i="1" dirty="0">
                <a:solidFill>
                  <a:srgbClr val="FFFFCC"/>
                </a:solidFill>
              </a:rPr>
              <a:t>plusieurs mouvements artistiques  </a:t>
            </a:r>
            <a:r>
              <a:rPr lang="fr-FR" sz="3200" b="1" i="1" dirty="0"/>
              <a:t>qui remettent en cause les fondements même de l’art et la façon dont il était  produit et présenté jusque là. Certains de ces mouvements s’affirmeront également en réaction contre la société de l’époque ou en opposition aux atrocités observées et vécues par les artistes durant  les 1ere et 2nde Guerres Mondiales.</a:t>
            </a:r>
            <a:endParaRPr lang="fr-FR" sz="3200" b="1" dirty="0"/>
          </a:p>
          <a:p>
            <a:pPr algn="ctr"/>
            <a:r>
              <a:rPr lang="fr-FR" sz="3200" b="1" dirty="0"/>
              <a:t>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99792" y="1772816"/>
            <a:ext cx="3733714" cy="2308324"/>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7200" b="1" cap="none" spc="0" dirty="0" smtClean="0">
                <a:ln w="11430"/>
                <a:solidFill>
                  <a:srgbClr val="FF6600"/>
                </a:solidFill>
                <a:effectLst>
                  <a:outerShdw blurRad="50800" dist="39000" dir="5460000" algn="tl">
                    <a:srgbClr val="000000">
                      <a:alpha val="38000"/>
                    </a:srgbClr>
                  </a:outerShdw>
                </a:effectLst>
              </a:rPr>
              <a:t>LE </a:t>
            </a:r>
          </a:p>
          <a:p>
            <a:pPr algn="ctr"/>
            <a:r>
              <a:rPr lang="fr-FR" sz="7200" b="1" cap="none" spc="0" dirty="0" smtClean="0">
                <a:ln w="11430"/>
                <a:solidFill>
                  <a:srgbClr val="FF6600"/>
                </a:solidFill>
                <a:effectLst>
                  <a:outerShdw blurRad="50800" dist="39000" dir="5460000" algn="tl">
                    <a:srgbClr val="000000">
                      <a:alpha val="38000"/>
                    </a:srgbClr>
                  </a:outerShdw>
                </a:effectLst>
              </a:rPr>
              <a:t>CUBISME</a:t>
            </a:r>
            <a:endParaRPr lang="fr-FR" sz="7200" b="1" cap="none" spc="0" dirty="0">
              <a:ln w="11430"/>
              <a:solidFill>
                <a:srgbClr val="FF6600"/>
              </a:solidFill>
              <a:effectLst>
                <a:outerShdw blurRad="50800" dist="39000" dir="5460000" algn="tl">
                  <a:srgbClr val="000000">
                    <a:alpha val="38000"/>
                  </a:srgbClr>
                </a:outerShdw>
              </a:effectLst>
            </a:endParaRPr>
          </a:p>
        </p:txBody>
      </p:sp>
    </p:spTree>
  </p:cSld>
  <p:clrMapOvr>
    <a:masterClrMapping/>
  </p:clrMapOvr>
  <p:transition spd="slow" advClick="0" advTm="3000">
    <p:wheel/>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0" name="Rectangle 6"/>
          <p:cNvSpPr>
            <a:spLocks noChangeArrowheads="1"/>
          </p:cNvSpPr>
          <p:nvPr/>
        </p:nvSpPr>
        <p:spPr bwMode="auto">
          <a:xfrm>
            <a:off x="179512" y="195599"/>
            <a:ext cx="8784976" cy="6401753"/>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400" b="1" i="1" u="none" strike="noStrike" cap="none" normalizeH="0" baseline="0" dirty="0" smtClean="0">
                <a:ln>
                  <a:noFill/>
                </a:ln>
                <a:solidFill>
                  <a:srgbClr val="FFAC05"/>
                </a:solidFill>
                <a:effectLst/>
                <a:latin typeface="Calisto MT" pitchFamily="18" charset="0"/>
                <a:cs typeface="Arial" pitchFamily="34" charset="0"/>
              </a:rPr>
              <a:t>LES CIRCONSTANCES DE LA </a:t>
            </a:r>
            <a:r>
              <a:rPr lang="fr-FR" sz="2400" b="1" i="1" dirty="0" smtClean="0">
                <a:solidFill>
                  <a:srgbClr val="FFAC05"/>
                </a:solidFill>
                <a:latin typeface="Calisto MT" pitchFamily="18" charset="0"/>
                <a:cs typeface="Arial" pitchFamily="34" charset="0"/>
              </a:rPr>
              <a:t>NAISSANCE DU CUBISME</a:t>
            </a:r>
          </a:p>
          <a:p>
            <a:pPr marL="0" marR="0" lvl="0" indent="0" algn="l" defTabSz="914400" rtl="0" eaLnBrk="1" fontAlgn="base" latinLnBrk="0" hangingPunct="1">
              <a:lnSpc>
                <a:spcPct val="100000"/>
              </a:lnSpc>
              <a:spcBef>
                <a:spcPct val="0"/>
              </a:spcBef>
              <a:spcAft>
                <a:spcPct val="0"/>
              </a:spcAft>
              <a:buClrTx/>
              <a:buSzTx/>
              <a:buFontTx/>
              <a:buNone/>
              <a:tabLst/>
            </a:pPr>
            <a:endParaRPr lang="fr-FR" sz="2400" b="1" i="1" dirty="0" smtClean="0">
              <a:solidFill>
                <a:srgbClr val="D121AB"/>
              </a:solidFill>
              <a:latin typeface="Calisto MT" pitchFamily="18"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lang="fr-FR" sz="2300" b="1" i="1" dirty="0">
                <a:solidFill>
                  <a:srgbClr val="000000"/>
                </a:solidFill>
                <a:latin typeface="Calisto MT" pitchFamily="18" charset="0"/>
                <a:cs typeface="Arial" pitchFamily="34" charset="0"/>
              </a:rPr>
              <a:t> </a:t>
            </a:r>
            <a:r>
              <a:rPr lang="fr-FR" sz="2300" b="1" i="1" dirty="0" smtClean="0">
                <a:solidFill>
                  <a:srgbClr val="000000"/>
                </a:solidFill>
                <a:latin typeface="Calisto MT" pitchFamily="18" charset="0"/>
                <a:cs typeface="Arial" pitchFamily="34" charset="0"/>
              </a:rPr>
              <a:t>     </a:t>
            </a:r>
            <a:r>
              <a:rPr kumimoji="0" lang="fr-FR" sz="2300" b="1" u="none" strike="noStrike" cap="none" normalizeH="0" baseline="0" dirty="0" smtClean="0">
                <a:ln>
                  <a:noFill/>
                </a:ln>
                <a:solidFill>
                  <a:srgbClr val="000000"/>
                </a:solidFill>
                <a:effectLst/>
                <a:latin typeface="Calisto MT" pitchFamily="18" charset="0"/>
                <a:cs typeface="Arial" pitchFamily="34" charset="0"/>
              </a:rPr>
              <a:t>Le Cubisme s’est développé essentiellement en </a:t>
            </a:r>
            <a:r>
              <a:rPr kumimoji="0" lang="fr-FR" sz="2300" b="1" u="none" strike="noStrike" cap="none" normalizeH="0" baseline="0" dirty="0" smtClean="0">
                <a:ln>
                  <a:noFill/>
                </a:ln>
                <a:solidFill>
                  <a:srgbClr val="000000"/>
                </a:solidFill>
                <a:effectLst/>
                <a:latin typeface="Calisto MT" pitchFamily="18" charset="0"/>
                <a:cs typeface="Arial" pitchFamily="34" charset="0"/>
              </a:rPr>
              <a:t>France,</a:t>
            </a:r>
            <a:r>
              <a:rPr kumimoji="0" lang="fr-FR" sz="2300" b="1" u="none" strike="noStrike" cap="none" normalizeH="0" dirty="0" smtClean="0">
                <a:ln>
                  <a:noFill/>
                </a:ln>
                <a:solidFill>
                  <a:srgbClr val="000000"/>
                </a:solidFill>
                <a:effectLst/>
                <a:latin typeface="Calisto MT" pitchFamily="18" charset="0"/>
                <a:cs typeface="Arial" pitchFamily="34" charset="0"/>
              </a:rPr>
              <a:t> </a:t>
            </a:r>
            <a:r>
              <a:rPr kumimoji="0" lang="fr-FR" sz="2300" b="1" u="none" strike="noStrike" cap="none" normalizeH="0" baseline="0" dirty="0" smtClean="0">
                <a:ln>
                  <a:noFill/>
                </a:ln>
                <a:solidFill>
                  <a:srgbClr val="FFFFCC"/>
                </a:solidFill>
                <a:effectLst/>
                <a:latin typeface="Calisto MT" pitchFamily="18" charset="0"/>
                <a:cs typeface="Arial" pitchFamily="34" charset="0"/>
              </a:rPr>
              <a:t>entre </a:t>
            </a:r>
            <a:r>
              <a:rPr kumimoji="0" lang="fr-FR" sz="2300" b="1" u="none" strike="noStrike" cap="none" normalizeH="0" baseline="0" dirty="0" smtClean="0">
                <a:ln>
                  <a:noFill/>
                </a:ln>
                <a:solidFill>
                  <a:srgbClr val="FFFFCC"/>
                </a:solidFill>
                <a:effectLst/>
                <a:latin typeface="Calisto MT" pitchFamily="18" charset="0"/>
                <a:cs typeface="Arial" pitchFamily="34" charset="0"/>
              </a:rPr>
              <a:t>1907 et 1914</a:t>
            </a:r>
            <a:r>
              <a:rPr kumimoji="0" lang="fr-FR" sz="2300" b="1" u="none" strike="noStrike" cap="none" normalizeH="0" baseline="0" dirty="0" smtClean="0">
                <a:ln>
                  <a:noFill/>
                </a:ln>
                <a:solidFill>
                  <a:srgbClr val="000000"/>
                </a:solidFill>
                <a:effectLst/>
                <a:latin typeface="Calisto MT" pitchFamily="18" charset="0"/>
                <a:cs typeface="Arial" pitchFamily="34" charset="0"/>
              </a:rPr>
              <a:t>, mais il a eu des répercussions considérables dans le monde entier. Il a également </a:t>
            </a:r>
            <a:r>
              <a:rPr kumimoji="0" lang="fr-FR" sz="2300" b="1" u="none" strike="noStrike" cap="none" normalizeH="0" baseline="0" dirty="0" smtClean="0">
                <a:ln>
                  <a:noFill/>
                </a:ln>
                <a:solidFill>
                  <a:srgbClr val="FFFFCC"/>
                </a:solidFill>
                <a:effectLst/>
                <a:latin typeface="Calisto MT" pitchFamily="18" charset="0"/>
                <a:cs typeface="Arial" pitchFamily="34" charset="0"/>
              </a:rPr>
              <a:t>ouvert la voie à l’Art abstrait </a:t>
            </a:r>
            <a:r>
              <a:rPr kumimoji="0" lang="fr-FR" sz="2300" b="1" u="none" strike="noStrike" cap="none" normalizeH="0" baseline="0" dirty="0" smtClean="0">
                <a:ln>
                  <a:noFill/>
                </a:ln>
                <a:solidFill>
                  <a:srgbClr val="000000"/>
                </a:solidFill>
                <a:effectLst/>
                <a:latin typeface="Calisto MT" pitchFamily="18" charset="0"/>
                <a:cs typeface="Arial" pitchFamily="34" charset="0"/>
              </a:rPr>
              <a:t>et à d’autres courants artistiques important.</a:t>
            </a:r>
          </a:p>
          <a:p>
            <a:pPr marL="0" marR="0" lvl="0" indent="0" algn="just" defTabSz="914400" rtl="0" eaLnBrk="1" fontAlgn="base" latinLnBrk="0" hangingPunct="1">
              <a:lnSpc>
                <a:spcPct val="100000"/>
              </a:lnSpc>
              <a:spcBef>
                <a:spcPct val="0"/>
              </a:spcBef>
              <a:spcAft>
                <a:spcPct val="0"/>
              </a:spcAft>
              <a:buClrTx/>
              <a:buSzTx/>
              <a:buFontTx/>
              <a:buNone/>
              <a:tabLst/>
            </a:pPr>
            <a:r>
              <a:rPr kumimoji="0" lang="fr-FR" sz="2300" b="1" u="none" strike="noStrike" cap="none" normalizeH="0" baseline="0" dirty="0" smtClean="0">
                <a:ln>
                  <a:noFill/>
                </a:ln>
                <a:solidFill>
                  <a:srgbClr val="000000"/>
                </a:solidFill>
                <a:effectLst/>
                <a:latin typeface="Calisto MT" pitchFamily="18" charset="0"/>
                <a:cs typeface="Arial" pitchFamily="34" charset="0"/>
              </a:rPr>
              <a:t>     Son nom vient d’un article écrit en 1908 par le critique d’art</a:t>
            </a:r>
            <a:r>
              <a:rPr kumimoji="0" lang="fr-FR" sz="2300" b="1" u="none" strike="noStrike" cap="none" normalizeH="0" dirty="0" smtClean="0">
                <a:ln>
                  <a:noFill/>
                </a:ln>
                <a:solidFill>
                  <a:srgbClr val="000000"/>
                </a:solidFill>
                <a:effectLst/>
                <a:latin typeface="Calisto MT" pitchFamily="18" charset="0"/>
                <a:cs typeface="Arial" pitchFamily="34" charset="0"/>
              </a:rPr>
              <a:t> </a:t>
            </a:r>
            <a:r>
              <a:rPr kumimoji="0" lang="fr-FR" sz="2300" b="1" u="none" strike="noStrike" cap="none" normalizeH="0" baseline="0" dirty="0" smtClean="0">
                <a:ln>
                  <a:noFill/>
                </a:ln>
                <a:solidFill>
                  <a:srgbClr val="000000"/>
                </a:solidFill>
                <a:effectLst/>
                <a:latin typeface="Calisto MT" pitchFamily="18" charset="0"/>
                <a:cs typeface="Arial" pitchFamily="34" charset="0"/>
              </a:rPr>
              <a:t>Louis</a:t>
            </a:r>
            <a:r>
              <a:rPr kumimoji="0" lang="fr-FR" sz="2300" b="1" u="none" strike="noStrike" cap="none" normalizeH="0" dirty="0" smtClean="0">
                <a:ln>
                  <a:noFill/>
                </a:ln>
                <a:solidFill>
                  <a:srgbClr val="000000"/>
                </a:solidFill>
                <a:effectLst/>
                <a:latin typeface="Calisto MT" pitchFamily="18" charset="0"/>
                <a:cs typeface="Arial" pitchFamily="34" charset="0"/>
              </a:rPr>
              <a:t> </a:t>
            </a:r>
            <a:r>
              <a:rPr kumimoji="0" lang="fr-FR" sz="2300" b="1" u="none" strike="noStrike" cap="none" normalizeH="0" baseline="0" dirty="0" err="1" smtClean="0">
                <a:ln>
                  <a:noFill/>
                </a:ln>
                <a:solidFill>
                  <a:srgbClr val="000000"/>
                </a:solidFill>
                <a:effectLst/>
                <a:latin typeface="Calisto MT" pitchFamily="18" charset="0"/>
                <a:cs typeface="Arial" pitchFamily="34" charset="0"/>
              </a:rPr>
              <a:t>Vauxcelles</a:t>
            </a:r>
            <a:r>
              <a:rPr kumimoji="0" lang="fr-FR" sz="2300" b="1" u="none" strike="noStrike" cap="none" normalizeH="0" baseline="0" dirty="0" smtClean="0">
                <a:ln>
                  <a:noFill/>
                </a:ln>
                <a:solidFill>
                  <a:srgbClr val="000000"/>
                </a:solidFill>
                <a:effectLst/>
                <a:latin typeface="Calisto MT" pitchFamily="18" charset="0"/>
                <a:cs typeface="Arial" pitchFamily="34" charset="0"/>
              </a:rPr>
              <a:t>, à propos de toiles de G. BRAQUE exposées à la Galerie Kahnweiler à Paris : il dira en effet du peintre qu’il  « réduit tout à des cubes »</a:t>
            </a:r>
            <a:r>
              <a:rPr lang="fr-FR" sz="2300" b="1" dirty="0" smtClean="0">
                <a:solidFill>
                  <a:srgbClr val="000000"/>
                </a:solidFill>
                <a:latin typeface="Calisto MT" pitchFamily="18" charset="0"/>
                <a:cs typeface="Arial" pitchFamily="34" charset="0"/>
              </a:rPr>
              <a:t>. </a:t>
            </a:r>
            <a:r>
              <a:rPr kumimoji="0" lang="fr-FR" sz="2300" b="1" u="none" strike="noStrike" cap="none" normalizeH="0" baseline="0" dirty="0" smtClean="0">
                <a:ln>
                  <a:noFill/>
                </a:ln>
                <a:solidFill>
                  <a:srgbClr val="000000"/>
                </a:solidFill>
                <a:effectLst/>
                <a:latin typeface="Calisto MT" pitchFamily="18" charset="0"/>
                <a:cs typeface="Arial" pitchFamily="34" charset="0"/>
              </a:rPr>
              <a:t>En 1907, lorsque Pablo PICASSO peint « les Demoiselles d’Avignon » (tableau considéré comme ouvrant la voie au Cubisme), </a:t>
            </a:r>
            <a:r>
              <a:rPr kumimoji="0" lang="fr-FR" sz="2300" b="1" u="none" strike="noStrike" cap="none" normalizeH="0" baseline="0" dirty="0" smtClean="0">
                <a:ln>
                  <a:noFill/>
                </a:ln>
                <a:solidFill>
                  <a:srgbClr val="FFFFCC"/>
                </a:solidFill>
                <a:effectLst/>
                <a:latin typeface="Calisto MT" pitchFamily="18" charset="0"/>
                <a:cs typeface="Arial" pitchFamily="34" charset="0"/>
              </a:rPr>
              <a:t>Paris est un des centres artistiques les plus</a:t>
            </a:r>
            <a:r>
              <a:rPr kumimoji="0" lang="fr-FR" sz="2300" b="1" u="none" strike="noStrike" cap="none" normalizeH="0" dirty="0" smtClean="0">
                <a:ln>
                  <a:noFill/>
                </a:ln>
                <a:solidFill>
                  <a:srgbClr val="FFFFCC"/>
                </a:solidFill>
                <a:effectLst/>
                <a:latin typeface="Calisto MT" pitchFamily="18" charset="0"/>
                <a:cs typeface="Arial" pitchFamily="34" charset="0"/>
              </a:rPr>
              <a:t> </a:t>
            </a:r>
            <a:r>
              <a:rPr kumimoji="0" lang="fr-FR" sz="2300" b="1" u="none" strike="noStrike" cap="none" normalizeH="0" baseline="0" dirty="0" smtClean="0">
                <a:ln>
                  <a:noFill/>
                </a:ln>
                <a:solidFill>
                  <a:srgbClr val="FFFFCC"/>
                </a:solidFill>
                <a:effectLst/>
                <a:latin typeface="Calisto MT" pitchFamily="18" charset="0"/>
                <a:cs typeface="Arial" pitchFamily="34" charset="0"/>
              </a:rPr>
              <a:t>importants en Europe</a:t>
            </a:r>
            <a:r>
              <a:rPr kumimoji="0" lang="fr-FR" sz="2300" b="1" u="none" strike="noStrike" cap="none" normalizeH="0" baseline="0" dirty="0" smtClean="0">
                <a:ln>
                  <a:noFill/>
                </a:ln>
                <a:solidFill>
                  <a:srgbClr val="000000"/>
                </a:solidFill>
                <a:effectLst/>
                <a:latin typeface="Calisto MT" pitchFamily="18" charset="0"/>
                <a:cs typeface="Arial" pitchFamily="34" charset="0"/>
              </a:rPr>
              <a:t>. De nombreux artistes venus de pays voisins, cohabitent dans le 18e arrondissement, à </a:t>
            </a:r>
            <a:r>
              <a:rPr kumimoji="0" lang="fr-FR" sz="2300" b="1" u="none" strike="noStrike" cap="none" normalizeH="0" baseline="0" dirty="0" smtClean="0">
                <a:ln>
                  <a:noFill/>
                </a:ln>
                <a:solidFill>
                  <a:srgbClr val="FFFFCC"/>
                </a:solidFill>
                <a:effectLst/>
                <a:latin typeface="Calisto MT" pitchFamily="18" charset="0"/>
                <a:cs typeface="Arial" pitchFamily="34" charset="0"/>
              </a:rPr>
              <a:t>Montmartre</a:t>
            </a:r>
            <a:r>
              <a:rPr kumimoji="0" lang="fr-FR" sz="2300" b="1" u="none" strike="noStrike" cap="none" normalizeH="0" baseline="0" dirty="0" smtClean="0">
                <a:ln>
                  <a:noFill/>
                </a:ln>
                <a:solidFill>
                  <a:srgbClr val="000000"/>
                </a:solidFill>
                <a:effectLst/>
                <a:latin typeface="Calisto MT" pitchFamily="18" charset="0"/>
                <a:cs typeface="Arial" pitchFamily="34" charset="0"/>
              </a:rPr>
              <a:t>, quartier encore très populaire et rural à l’époque. Les peintres</a:t>
            </a:r>
            <a:r>
              <a:rPr kumimoji="0" lang="fr-FR" sz="2300" b="1" u="none" strike="noStrike" cap="none" normalizeH="0" dirty="0" smtClean="0">
                <a:ln>
                  <a:noFill/>
                </a:ln>
                <a:solidFill>
                  <a:srgbClr val="000000"/>
                </a:solidFill>
                <a:effectLst/>
                <a:latin typeface="Calisto MT" pitchFamily="18" charset="0"/>
                <a:cs typeface="Arial" pitchFamily="34" charset="0"/>
              </a:rPr>
              <a:t> </a:t>
            </a:r>
            <a:r>
              <a:rPr kumimoji="0" lang="fr-FR" sz="2300" b="1" u="none" strike="noStrike" cap="none" normalizeH="0" baseline="0" dirty="0" smtClean="0">
                <a:ln>
                  <a:noFill/>
                </a:ln>
                <a:solidFill>
                  <a:srgbClr val="000000"/>
                </a:solidFill>
                <a:effectLst/>
                <a:latin typeface="Calisto MT" pitchFamily="18" charset="0"/>
                <a:cs typeface="Arial" pitchFamily="34" charset="0"/>
              </a:rPr>
              <a:t>y côtoient des </a:t>
            </a:r>
            <a:r>
              <a:rPr kumimoji="0" lang="fr-FR" sz="2300" b="1" u="none" strike="noStrike" cap="none" normalizeH="0" baseline="0" dirty="0" smtClean="0">
                <a:ln>
                  <a:noFill/>
                </a:ln>
                <a:solidFill>
                  <a:srgbClr val="FFFFCC"/>
                </a:solidFill>
                <a:effectLst/>
                <a:latin typeface="Calisto MT" pitchFamily="18" charset="0"/>
                <a:cs typeface="Arial" pitchFamily="34" charset="0"/>
              </a:rPr>
              <a:t>sculpteurs, des écrivains, des musiciens. </a:t>
            </a:r>
            <a:r>
              <a:rPr kumimoji="0" lang="fr-FR" sz="2300" b="1" u="none" strike="noStrike" cap="none" normalizeH="0" baseline="0" dirty="0" smtClean="0">
                <a:ln>
                  <a:noFill/>
                </a:ln>
                <a:solidFill>
                  <a:srgbClr val="000000"/>
                </a:solidFill>
                <a:effectLst/>
                <a:latin typeface="Calisto MT" pitchFamily="18" charset="0"/>
                <a:cs typeface="Arial" pitchFamily="34" charset="0"/>
              </a:rPr>
              <a:t>Tous s’enflamment pour des idées nouvelles, s’intéressent aux recherches des uns et des autres et s’engagent parfois dans des projets communs. </a:t>
            </a:r>
            <a:endParaRPr kumimoji="0" lang="fr-FR" sz="2300" b="1" u="none" strike="noStrike" cap="none" normalizeH="0" baseline="0" dirty="0" smtClean="0">
              <a:ln>
                <a:noFill/>
              </a:ln>
              <a:solidFill>
                <a:schemeClr val="tx1"/>
              </a:solidFill>
              <a:effectLst/>
              <a:latin typeface="Calisto MT" pitchFamily="18" charset="0"/>
              <a:cs typeface="Arial"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180509"/>
            <a:ext cx="8784976" cy="800219"/>
          </a:xfrm>
          <a:prstGeom prst="rect">
            <a:avLst/>
          </a:prstGeom>
          <a:ln>
            <a:solidFill>
              <a:schemeClr val="accent1"/>
            </a:solidFill>
          </a:ln>
        </p:spPr>
        <p:txBody>
          <a:bodyPr wrap="square">
            <a:spAutoFit/>
          </a:bodyPr>
          <a:lstStyle/>
          <a:p>
            <a:pPr lvl="0" fontAlgn="base">
              <a:spcBef>
                <a:spcPct val="0"/>
              </a:spcBef>
              <a:spcAft>
                <a:spcPct val="0"/>
              </a:spcAft>
            </a:pPr>
            <a:r>
              <a:rPr kumimoji="0" lang="fr-FR" sz="2300" b="1" u="none" strike="noStrike" cap="none" normalizeH="0" baseline="0" dirty="0" smtClean="0">
                <a:ln>
                  <a:noFill/>
                </a:ln>
                <a:solidFill>
                  <a:srgbClr val="000000"/>
                </a:solidFill>
                <a:effectLst/>
                <a:latin typeface="Calisto MT" pitchFamily="18" charset="0"/>
                <a:cs typeface="Arial" pitchFamily="34" charset="0"/>
              </a:rPr>
              <a:t>Ainsi </a:t>
            </a:r>
            <a:r>
              <a:rPr kumimoji="0" lang="fr-FR" sz="2300" b="1" u="none" strike="noStrike" cap="none" normalizeH="0" baseline="0" dirty="0" smtClean="0">
                <a:ln>
                  <a:noFill/>
                </a:ln>
                <a:solidFill>
                  <a:srgbClr val="FFFFCC"/>
                </a:solidFill>
                <a:effectLst/>
                <a:latin typeface="Calisto MT" pitchFamily="18" charset="0"/>
                <a:cs typeface="Arial" pitchFamily="34" charset="0"/>
              </a:rPr>
              <a:t>l’atelier de Picasso</a:t>
            </a:r>
            <a:r>
              <a:rPr kumimoji="0" lang="fr-FR" sz="2300" b="1" u="none" strike="noStrike" cap="none" normalizeH="0" dirty="0" smtClean="0">
                <a:ln>
                  <a:noFill/>
                </a:ln>
                <a:solidFill>
                  <a:srgbClr val="FFFFCC"/>
                </a:solidFill>
                <a:effectLst/>
                <a:latin typeface="Calisto MT" pitchFamily="18" charset="0"/>
                <a:cs typeface="Arial" pitchFamily="34" charset="0"/>
              </a:rPr>
              <a:t> </a:t>
            </a:r>
            <a:r>
              <a:rPr kumimoji="0" lang="fr-FR" sz="2300" b="1" u="none" strike="noStrike" cap="none" normalizeH="0" baseline="0" dirty="0" smtClean="0">
                <a:ln>
                  <a:noFill/>
                </a:ln>
                <a:solidFill>
                  <a:srgbClr val="FFFFCC"/>
                </a:solidFill>
                <a:effectLst/>
                <a:latin typeface="Calisto MT" pitchFamily="18" charset="0"/>
                <a:cs typeface="Arial" pitchFamily="34" charset="0"/>
              </a:rPr>
              <a:t>au </a:t>
            </a:r>
            <a:r>
              <a:rPr kumimoji="0" lang="fr-FR" sz="2300" b="1" u="none" strike="noStrike" cap="none" normalizeH="0" baseline="0" dirty="0" err="1" smtClean="0">
                <a:ln>
                  <a:noFill/>
                </a:ln>
                <a:solidFill>
                  <a:srgbClr val="FFFFCC"/>
                </a:solidFill>
                <a:effectLst/>
                <a:latin typeface="Calisto MT" pitchFamily="18" charset="0"/>
                <a:cs typeface="Arial" pitchFamily="34" charset="0"/>
              </a:rPr>
              <a:t>Bateau-Lavoir</a:t>
            </a:r>
            <a:r>
              <a:rPr kumimoji="0" lang="fr-FR" sz="2300" b="1" u="none" strike="noStrike" cap="none" normalizeH="0" baseline="0" dirty="0" smtClean="0">
                <a:ln>
                  <a:noFill/>
                </a:ln>
                <a:solidFill>
                  <a:srgbClr val="FFFFCC"/>
                </a:solidFill>
                <a:effectLst/>
                <a:latin typeface="Calisto MT" pitchFamily="18" charset="0"/>
                <a:cs typeface="Arial" pitchFamily="34" charset="0"/>
              </a:rPr>
              <a:t> </a:t>
            </a:r>
            <a:r>
              <a:rPr kumimoji="0" lang="fr-FR" sz="2300" b="1" u="none" strike="noStrike" cap="none" normalizeH="0" baseline="0" dirty="0" smtClean="0">
                <a:ln>
                  <a:noFill/>
                </a:ln>
                <a:solidFill>
                  <a:srgbClr val="000000"/>
                </a:solidFill>
                <a:effectLst/>
                <a:latin typeface="Calisto MT" pitchFamily="18" charset="0"/>
                <a:cs typeface="Arial" pitchFamily="34" charset="0"/>
              </a:rPr>
              <a:t>devient-il entre 1904 et 1912, un lieu de rencontres, de discussions et de débats entre amis. </a:t>
            </a:r>
            <a:endParaRPr kumimoji="0" lang="fr-FR" sz="2300" b="1" u="none" strike="noStrike" cap="none" normalizeH="0" baseline="0" dirty="0" smtClean="0">
              <a:ln>
                <a:noFill/>
              </a:ln>
              <a:solidFill>
                <a:schemeClr val="tx1"/>
              </a:solidFill>
              <a:effectLst/>
              <a:latin typeface="Calisto MT" pitchFamily="18" charset="0"/>
              <a:cs typeface="Arial" pitchFamily="34" charset="0"/>
            </a:endParaRPr>
          </a:p>
        </p:txBody>
      </p:sp>
      <p:pic>
        <p:nvPicPr>
          <p:cNvPr id="4" name="Image 3" descr="1_a0_638[1].jpg"/>
          <p:cNvPicPr>
            <a:picLocks noChangeAspect="1"/>
          </p:cNvPicPr>
          <p:nvPr/>
        </p:nvPicPr>
        <p:blipFill>
          <a:blip r:embed="rId2" cstate="print"/>
          <a:stretch>
            <a:fillRect/>
          </a:stretch>
        </p:blipFill>
        <p:spPr>
          <a:xfrm>
            <a:off x="323528" y="1052737"/>
            <a:ext cx="6011055" cy="3528391"/>
          </a:xfrm>
          <a:prstGeom prst="rect">
            <a:avLst/>
          </a:prstGeom>
        </p:spPr>
      </p:pic>
      <p:sp>
        <p:nvSpPr>
          <p:cNvPr id="7" name="Rectangle 6"/>
          <p:cNvSpPr/>
          <p:nvPr/>
        </p:nvSpPr>
        <p:spPr>
          <a:xfrm>
            <a:off x="323528" y="4581128"/>
            <a:ext cx="8496944" cy="2215991"/>
          </a:xfrm>
          <a:prstGeom prst="rect">
            <a:avLst/>
          </a:prstGeom>
        </p:spPr>
        <p:txBody>
          <a:bodyPr wrap="square">
            <a:spAutoFit/>
          </a:bodyPr>
          <a:lstStyle/>
          <a:p>
            <a:pPr lvl="0" algn="just" fontAlgn="base">
              <a:spcBef>
                <a:spcPct val="0"/>
              </a:spcBef>
              <a:spcAft>
                <a:spcPct val="0"/>
              </a:spcAft>
            </a:pPr>
            <a:r>
              <a:rPr lang="fr-FR" sz="2300" b="1" dirty="0" smtClean="0">
                <a:solidFill>
                  <a:srgbClr val="000000"/>
                </a:solidFill>
                <a:latin typeface="Calisto MT" pitchFamily="18" charset="0"/>
                <a:cs typeface="Arial" pitchFamily="34" charset="0"/>
              </a:rPr>
              <a:t>Les principaux représentants du mouvement cubiste seront </a:t>
            </a:r>
            <a:r>
              <a:rPr lang="fr-FR" sz="2300" b="1" dirty="0" smtClean="0">
                <a:solidFill>
                  <a:srgbClr val="FFFFCC"/>
                </a:solidFill>
                <a:latin typeface="Calisto MT" pitchFamily="18" charset="0"/>
                <a:cs typeface="Arial" pitchFamily="34" charset="0"/>
              </a:rPr>
              <a:t>Pablo PICASSO  (1881-1973), Georges BRAQUE (1882-1963) et Juan GRIS (1887-1927).</a:t>
            </a:r>
            <a:r>
              <a:rPr lang="fr-FR" sz="2300" b="1" dirty="0" smtClean="0">
                <a:solidFill>
                  <a:srgbClr val="000000"/>
                </a:solidFill>
                <a:latin typeface="Calisto MT" pitchFamily="18" charset="0"/>
                <a:cs typeface="Arial" pitchFamily="34" charset="0"/>
              </a:rPr>
              <a:t> La déclaration de guerre, en 1914, mettra fin à leur collaboration : Braque sera mobilisé, Gris se réfugiera à Collioure, tandis que Picasso, de nationalité espagnole, poursuivra ses recherches et changera radicalement de style.	</a:t>
            </a:r>
            <a:endParaRPr lang="fr-FR" sz="2300" b="1" dirty="0">
              <a:solidFill>
                <a:prstClr val="black"/>
              </a:solidFill>
              <a:latin typeface="Calisto MT" pitchFamily="18" charset="0"/>
              <a:cs typeface="Arial" pitchFamily="34" charset="0"/>
            </a:endParaRPr>
          </a:p>
        </p:txBody>
      </p:sp>
      <p:pic>
        <p:nvPicPr>
          <p:cNvPr id="5" name="Picture 2" descr="http://ecoles33.ac-bordeaux.fr/bruges-picasso/images/Autoportrait%20Picasso.jpg"/>
          <p:cNvPicPr>
            <a:picLocks noChangeAspect="1" noChangeArrowheads="1"/>
          </p:cNvPicPr>
          <p:nvPr/>
        </p:nvPicPr>
        <p:blipFill>
          <a:blip r:embed="rId3" cstate="print"/>
          <a:srcRect/>
          <a:stretch>
            <a:fillRect/>
          </a:stretch>
        </p:blipFill>
        <p:spPr bwMode="auto">
          <a:xfrm>
            <a:off x="6588224" y="1196752"/>
            <a:ext cx="1944215" cy="2524279"/>
          </a:xfrm>
          <a:prstGeom prst="rect">
            <a:avLst/>
          </a:prstGeom>
          <a:noFill/>
        </p:spPr>
      </p:pic>
      <p:sp>
        <p:nvSpPr>
          <p:cNvPr id="8" name="Text Box 4"/>
          <p:cNvSpPr txBox="1">
            <a:spLocks noChangeArrowheads="1"/>
          </p:cNvSpPr>
          <p:nvPr/>
        </p:nvSpPr>
        <p:spPr bwMode="auto">
          <a:xfrm>
            <a:off x="6623720" y="3789040"/>
            <a:ext cx="1908720" cy="576064"/>
          </a:xfrm>
          <a:prstGeom prst="rect">
            <a:avLst/>
          </a:prstGeom>
          <a:noFill/>
          <a:ln w="6350" algn="in">
            <a:solidFill>
              <a:srgbClr val="000000"/>
            </a:solidFill>
            <a:miter lim="800000"/>
            <a:headEnd/>
            <a:tailEnd/>
          </a:ln>
          <a:effectLst/>
        </p:spPr>
        <p:txBody>
          <a:bodyPr vert="horz" wrap="square" lIns="36576" tIns="36576" rIns="36576" bIns="36576"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400" b="1" i="0" u="none" strike="noStrike" cap="none" normalizeH="0" baseline="0" dirty="0" smtClean="0">
                <a:ln>
                  <a:noFill/>
                </a:ln>
                <a:solidFill>
                  <a:srgbClr val="000000"/>
                </a:solidFill>
                <a:effectLst/>
                <a:latin typeface="Informal Roman" pitchFamily="66" charset="0"/>
                <a:cs typeface="Arial" pitchFamily="34" charset="0"/>
              </a:rPr>
              <a:t>P. PICASSO, Autoportrait, 1907, huile sur toile</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1"/>
          <p:cNvSpPr>
            <a:spLocks noChangeArrowheads="1"/>
          </p:cNvSpPr>
          <p:nvPr/>
        </p:nvSpPr>
        <p:spPr bwMode="auto">
          <a:xfrm>
            <a:off x="1115616" y="260648"/>
            <a:ext cx="6779035" cy="738664"/>
          </a:xfrm>
          <a:prstGeom prst="rect">
            <a:avLst/>
          </a:prstGeom>
          <a:noFill/>
          <a:ln w="9525">
            <a:noFill/>
            <a:miter lim="800000"/>
            <a:headEnd/>
            <a:tailEnd/>
          </a:ln>
          <a:effectLst/>
        </p:spPr>
        <p:txBody>
          <a:bodyPr vert="horz" wrap="non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400" b="1" i="1" u="none" strike="noStrike" cap="none" normalizeH="0" baseline="0" dirty="0" smtClean="0">
                <a:ln>
                  <a:noFill/>
                </a:ln>
                <a:solidFill>
                  <a:srgbClr val="FFB92D"/>
                </a:solidFill>
                <a:effectLst/>
                <a:latin typeface="Calisto MT" pitchFamily="18" charset="0"/>
                <a:cs typeface="Arial" pitchFamily="34" charset="0"/>
              </a:rPr>
              <a:t>UNE EPOQUE DE DIALOGUE ENTRE LES ARTS </a:t>
            </a:r>
          </a:p>
          <a:p>
            <a:pPr marL="0" marR="0" lvl="0" indent="0" algn="ctr" defTabSz="914400" rtl="0" eaLnBrk="1" fontAlgn="base" latinLnBrk="0" hangingPunct="1">
              <a:lnSpc>
                <a:spcPct val="100000"/>
              </a:lnSpc>
              <a:spcBef>
                <a:spcPct val="0"/>
              </a:spcBef>
              <a:spcAft>
                <a:spcPct val="0"/>
              </a:spcAft>
              <a:buClrTx/>
              <a:buSzTx/>
              <a:buFontTx/>
              <a:buNone/>
              <a:tabLst/>
            </a:pPr>
            <a:r>
              <a:rPr kumimoji="0" lang="fr-FR" sz="2400" b="1" i="1" u="none" strike="noStrike" cap="none" normalizeH="0" baseline="0" dirty="0" smtClean="0">
                <a:ln>
                  <a:noFill/>
                </a:ln>
                <a:solidFill>
                  <a:srgbClr val="FFB92D"/>
                </a:solidFill>
                <a:effectLst/>
                <a:latin typeface="Calisto MT" pitchFamily="18" charset="0"/>
                <a:cs typeface="Arial" pitchFamily="34" charset="0"/>
              </a:rPr>
              <a:t>ET DE COOPERATION ENTRE LES ARTISTES </a:t>
            </a:r>
            <a:endParaRPr kumimoji="0" lang="fr-FR" sz="2400" b="0" i="0" u="none" strike="noStrike" cap="none" normalizeH="0" baseline="0" dirty="0" smtClean="0">
              <a:ln>
                <a:noFill/>
              </a:ln>
              <a:solidFill>
                <a:srgbClr val="FFB92D"/>
              </a:solidFill>
              <a:effectLst/>
              <a:latin typeface="Calisto MT" pitchFamily="18" charset="0"/>
              <a:cs typeface="Arial" pitchFamily="34" charset="0"/>
            </a:endParaRPr>
          </a:p>
        </p:txBody>
      </p:sp>
      <p:sp>
        <p:nvSpPr>
          <p:cNvPr id="20482" name="Rectangle 2"/>
          <p:cNvSpPr>
            <a:spLocks noChangeArrowheads="1"/>
          </p:cNvSpPr>
          <p:nvPr/>
        </p:nvSpPr>
        <p:spPr bwMode="auto">
          <a:xfrm>
            <a:off x="107504" y="1196752"/>
            <a:ext cx="8784976" cy="3677930"/>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tabLst/>
            </a:pPr>
            <a:r>
              <a:rPr kumimoji="0" lang="fr-FR" sz="2300" b="1" u="none" strike="noStrike" cap="none" normalizeH="0" baseline="0" dirty="0" smtClean="0">
                <a:ln>
                  <a:noFill/>
                </a:ln>
                <a:solidFill>
                  <a:srgbClr val="000000"/>
                </a:solidFill>
                <a:effectLst/>
                <a:latin typeface="Calisto MT" pitchFamily="18" charset="0"/>
                <a:cs typeface="Arial" pitchFamily="34" charset="0"/>
              </a:rPr>
              <a:t>                </a:t>
            </a:r>
            <a:r>
              <a:rPr kumimoji="0" lang="fr-FR" sz="2300" b="1" u="none" strike="noStrike" cap="none" normalizeH="0" baseline="0" dirty="0" smtClean="0">
                <a:ln>
                  <a:noFill/>
                </a:ln>
                <a:solidFill>
                  <a:srgbClr val="FF0000"/>
                </a:solidFill>
                <a:effectLst/>
                <a:latin typeface="Calisto MT" pitchFamily="18" charset="0"/>
                <a:cs typeface="Arial" pitchFamily="34" charset="0"/>
                <a:sym typeface="Wingdings 2"/>
              </a:rPr>
              <a:t></a:t>
            </a:r>
            <a:r>
              <a:rPr kumimoji="0" lang="fr-FR" sz="2300" b="1" u="none" strike="noStrike" cap="none" normalizeH="0" dirty="0" smtClean="0">
                <a:ln>
                  <a:noFill/>
                </a:ln>
                <a:solidFill>
                  <a:srgbClr val="FF0000"/>
                </a:solidFill>
                <a:effectLst/>
                <a:latin typeface="Calisto MT" pitchFamily="18" charset="0"/>
                <a:cs typeface="Arial" pitchFamily="34" charset="0"/>
                <a:sym typeface="Wingdings 2"/>
              </a:rPr>
              <a:t> </a:t>
            </a:r>
            <a:r>
              <a:rPr kumimoji="0" lang="fr-FR" sz="2300" b="1" u="none" strike="noStrike" cap="none" normalizeH="0" baseline="0" dirty="0" smtClean="0">
                <a:ln>
                  <a:noFill/>
                </a:ln>
                <a:solidFill>
                  <a:srgbClr val="FF0000"/>
                </a:solidFill>
                <a:effectLst/>
                <a:latin typeface="Calisto MT" pitchFamily="18" charset="0"/>
                <a:cs typeface="Arial" pitchFamily="34" charset="0"/>
              </a:rPr>
              <a:t>Guillaume APOLLINAIRE  et Pablo PICASSO :</a:t>
            </a:r>
            <a:r>
              <a:rPr kumimoji="0" lang="fr-FR" sz="2300" u="none" strike="noStrike" cap="none" normalizeH="0" baseline="0" dirty="0" smtClean="0">
                <a:ln>
                  <a:noFill/>
                </a:ln>
                <a:solidFill>
                  <a:srgbClr val="000000"/>
                </a:solidFill>
                <a:effectLst/>
                <a:latin typeface="Calisto MT" pitchFamily="18" charset="0"/>
                <a:cs typeface="Arial" pitchFamily="34" charset="0"/>
              </a:rPr>
              <a:t>		</a:t>
            </a:r>
            <a:r>
              <a:rPr kumimoji="0" lang="fr-FR" sz="2300" b="1" u="none" strike="noStrike" cap="none" normalizeH="0" baseline="0" dirty="0" smtClean="0">
                <a:ln>
                  <a:noFill/>
                </a:ln>
                <a:solidFill>
                  <a:srgbClr val="000000"/>
                </a:solidFill>
                <a:effectLst/>
                <a:latin typeface="Calisto MT" pitchFamily="18" charset="0"/>
                <a:cs typeface="Arial" pitchFamily="34" charset="0"/>
              </a:rPr>
              <a:t>Avant de partir à la guerre dont il reviendra blessé à la tête en 1916, </a:t>
            </a:r>
            <a:r>
              <a:rPr kumimoji="0" lang="fr-FR" sz="2300" b="1" u="none" strike="noStrike" cap="none" normalizeH="0" baseline="0" dirty="0" smtClean="0">
                <a:ln>
                  <a:noFill/>
                </a:ln>
                <a:solidFill>
                  <a:srgbClr val="FFFFCC"/>
                </a:solidFill>
                <a:effectLst/>
                <a:latin typeface="Calisto MT" pitchFamily="18" charset="0"/>
                <a:cs typeface="Arial" pitchFamily="34" charset="0"/>
              </a:rPr>
              <a:t>Apollinaire entretient avec Picasso une relation artistique et amicale. </a:t>
            </a:r>
            <a:r>
              <a:rPr kumimoji="0" lang="fr-FR" sz="2300" b="1" u="none" strike="noStrike" cap="none" normalizeH="0" baseline="0" dirty="0" smtClean="0">
                <a:ln>
                  <a:noFill/>
                </a:ln>
                <a:solidFill>
                  <a:srgbClr val="000000"/>
                </a:solidFill>
                <a:effectLst/>
                <a:latin typeface="Calisto MT" pitchFamily="18" charset="0"/>
                <a:cs typeface="Arial" pitchFamily="34" charset="0"/>
              </a:rPr>
              <a:t>Poète, journaliste et critique d’art, il met en relation les artistes de toutes les disciplines et écrit de nombreux textes sur ses amis cubistes.</a:t>
            </a:r>
          </a:p>
          <a:p>
            <a:pPr marL="0" marR="0" lvl="0" indent="0" algn="just" defTabSz="914400" rtl="0" eaLnBrk="1" fontAlgn="base" latinLnBrk="0" hangingPunct="1">
              <a:lnSpc>
                <a:spcPct val="100000"/>
              </a:lnSpc>
              <a:spcBef>
                <a:spcPct val="0"/>
              </a:spcBef>
              <a:spcAft>
                <a:spcPct val="0"/>
              </a:spcAft>
              <a:buClrTx/>
              <a:buSzTx/>
              <a:tabLst/>
            </a:pPr>
            <a:r>
              <a:rPr kumimoji="0" lang="fr-FR" sz="2300" b="1" u="none" strike="noStrike" cap="none" normalizeH="0" baseline="0" dirty="0" smtClean="0">
                <a:ln>
                  <a:noFill/>
                </a:ln>
                <a:solidFill>
                  <a:srgbClr val="000000"/>
                </a:solidFill>
                <a:effectLst/>
                <a:latin typeface="Calisto MT" pitchFamily="18" charset="0"/>
                <a:cs typeface="Arial" pitchFamily="34" charset="0"/>
              </a:rPr>
              <a:t>    	C’est d’ailleurs à lui que l’on doit la rencontre entre Braque et Picasso :</a:t>
            </a:r>
            <a:r>
              <a:rPr kumimoji="0" lang="fr-FR" sz="2300" b="1" u="none" strike="noStrike" cap="none" normalizeH="0" dirty="0" smtClean="0">
                <a:ln>
                  <a:noFill/>
                </a:ln>
                <a:solidFill>
                  <a:srgbClr val="000000"/>
                </a:solidFill>
                <a:effectLst/>
                <a:latin typeface="Calisto MT" pitchFamily="18" charset="0"/>
                <a:cs typeface="Arial" pitchFamily="34" charset="0"/>
              </a:rPr>
              <a:t> </a:t>
            </a:r>
            <a:r>
              <a:rPr kumimoji="0" lang="fr-FR" sz="2300" b="1" u="none" strike="noStrike" cap="none" normalizeH="0" baseline="0" dirty="0" smtClean="0">
                <a:ln>
                  <a:noFill/>
                </a:ln>
                <a:solidFill>
                  <a:srgbClr val="000000"/>
                </a:solidFill>
                <a:effectLst/>
                <a:latin typeface="Calisto MT" pitchFamily="18" charset="0"/>
                <a:cs typeface="Arial" pitchFamily="34" charset="0"/>
              </a:rPr>
              <a:t>en effet, en 1907, il accompagne Braque au Bateau-lavoir, pour lui</a:t>
            </a:r>
            <a:r>
              <a:rPr kumimoji="0" lang="fr-FR" sz="2300" b="1" u="none" strike="noStrike" cap="none" normalizeH="0" dirty="0" smtClean="0">
                <a:ln>
                  <a:noFill/>
                </a:ln>
                <a:solidFill>
                  <a:srgbClr val="000000"/>
                </a:solidFill>
                <a:effectLst/>
                <a:latin typeface="Calisto MT" pitchFamily="18" charset="0"/>
                <a:cs typeface="Arial" pitchFamily="34" charset="0"/>
              </a:rPr>
              <a:t> </a:t>
            </a:r>
            <a:r>
              <a:rPr kumimoji="0" lang="fr-FR" sz="2300" b="1" u="none" strike="noStrike" cap="none" normalizeH="0" baseline="0" dirty="0" smtClean="0">
                <a:ln>
                  <a:noFill/>
                </a:ln>
                <a:solidFill>
                  <a:srgbClr val="000000"/>
                </a:solidFill>
                <a:effectLst/>
                <a:latin typeface="Calisto MT" pitchFamily="18" charset="0"/>
                <a:cs typeface="Arial" pitchFamily="34" charset="0"/>
              </a:rPr>
              <a:t>faire découvrir « Les demoiselles d’Avignon ».</a:t>
            </a:r>
          </a:p>
          <a:p>
            <a:pPr marL="0" marR="0" lvl="0" indent="0" algn="l" defTabSz="914400" rtl="0" eaLnBrk="1" fontAlgn="base" latinLnBrk="0" hangingPunct="1">
              <a:lnSpc>
                <a:spcPct val="100000"/>
              </a:lnSpc>
              <a:spcBef>
                <a:spcPct val="0"/>
              </a:spcBef>
              <a:spcAft>
                <a:spcPct val="0"/>
              </a:spcAft>
              <a:buClrTx/>
              <a:buSzTx/>
              <a:tabLst/>
            </a:pPr>
            <a:endParaRPr kumimoji="0" lang="fr-FR" sz="2300" b="1" u="none" strike="noStrike" cap="none" normalizeH="0" baseline="0" dirty="0" smtClean="0">
              <a:ln>
                <a:noFill/>
              </a:ln>
              <a:solidFill>
                <a:schemeClr val="tx1"/>
              </a:solidFill>
              <a:effectLst/>
              <a:latin typeface="Calisto MT"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900" b="1" i="0" u="none" strike="noStrike" cap="none" normalizeH="0" baseline="0" dirty="0" smtClean="0">
                <a:ln>
                  <a:noFill/>
                </a:ln>
                <a:solidFill>
                  <a:srgbClr val="000000"/>
                </a:solidFill>
                <a:effectLst/>
                <a:latin typeface="Georgia" pitchFamily="18" charset="0"/>
                <a:cs typeface="Arial" pitchFamily="34" charset="0"/>
              </a:rPr>
              <a:t> </a:t>
            </a:r>
            <a:endParaRPr kumimoji="0" lang="fr-FR" sz="1800" b="1" i="0" u="none" strike="noStrike" cap="none" normalizeH="0" baseline="0" dirty="0" smtClean="0">
              <a:ln>
                <a:noFill/>
              </a:ln>
              <a:solidFill>
                <a:schemeClr val="tx1"/>
              </a:solidFill>
              <a:effectLst/>
              <a:latin typeface="Arial" pitchFamily="34" charset="0"/>
              <a:cs typeface="Arial" pitchFamily="34" charset="0"/>
            </a:endParaRPr>
          </a:p>
        </p:txBody>
      </p:sp>
      <p:sp>
        <p:nvSpPr>
          <p:cNvPr id="20483" name="Rectangle 3"/>
          <p:cNvSpPr>
            <a:spLocks noChangeArrowheads="1"/>
          </p:cNvSpPr>
          <p:nvPr/>
        </p:nvSpPr>
        <p:spPr bwMode="auto">
          <a:xfrm>
            <a:off x="107504" y="4365104"/>
            <a:ext cx="8784976" cy="2477601"/>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fr-FR" sz="2300" b="1" u="none" strike="noStrike" cap="none" normalizeH="0" baseline="0" dirty="0" smtClean="0">
                <a:ln>
                  <a:noFill/>
                </a:ln>
                <a:solidFill>
                  <a:srgbClr val="000000"/>
                </a:solidFill>
                <a:effectLst/>
                <a:latin typeface="Calisto MT" pitchFamily="18" charset="0"/>
                <a:cs typeface="Arial" pitchFamily="34" charset="0"/>
              </a:rPr>
              <a:t>	Apollinaire découvre, dans les recherches picturales de ses amis, un écho à ses propres recherches poétiques. C’est ainsi qu’il supprime</a:t>
            </a:r>
            <a:r>
              <a:rPr kumimoji="0" lang="fr-FR" sz="2300" b="1" u="none" strike="noStrike" cap="none" normalizeH="0" dirty="0" smtClean="0">
                <a:ln>
                  <a:noFill/>
                </a:ln>
                <a:solidFill>
                  <a:srgbClr val="000000"/>
                </a:solidFill>
                <a:effectLst/>
                <a:latin typeface="Calisto MT" pitchFamily="18" charset="0"/>
                <a:cs typeface="Arial" pitchFamily="34" charset="0"/>
              </a:rPr>
              <a:t> </a:t>
            </a:r>
            <a:r>
              <a:rPr kumimoji="0" lang="fr-FR" sz="2300" b="1" u="none" strike="noStrike" cap="none" normalizeH="0" baseline="0" dirty="0" smtClean="0">
                <a:ln>
                  <a:noFill/>
                </a:ln>
                <a:solidFill>
                  <a:srgbClr val="000000"/>
                </a:solidFill>
                <a:effectLst/>
                <a:latin typeface="Calisto MT" pitchFamily="18" charset="0"/>
                <a:cs typeface="Arial" pitchFamily="34" charset="0"/>
              </a:rPr>
              <a:t>dans sa poésie toute ponctuation et s’intéresse à la forme-même du poème : dans ses calligrammes, il expérimente une forme d’écriture</a:t>
            </a:r>
            <a:r>
              <a:rPr kumimoji="0" lang="fr-FR" sz="2300" b="1" u="none" strike="noStrike" cap="none" normalizeH="0" dirty="0" smtClean="0">
                <a:ln>
                  <a:noFill/>
                </a:ln>
                <a:solidFill>
                  <a:srgbClr val="000000"/>
                </a:solidFill>
                <a:effectLst/>
                <a:latin typeface="Calisto MT" pitchFamily="18" charset="0"/>
                <a:cs typeface="Arial" pitchFamily="34" charset="0"/>
              </a:rPr>
              <a:t> </a:t>
            </a:r>
            <a:r>
              <a:rPr kumimoji="0" lang="fr-FR" sz="2300" b="1" u="none" strike="noStrike" cap="none" normalizeH="0" baseline="0" dirty="0" smtClean="0">
                <a:ln>
                  <a:noFill/>
                </a:ln>
                <a:solidFill>
                  <a:srgbClr val="000000"/>
                </a:solidFill>
                <a:effectLst/>
                <a:latin typeface="Calisto MT" pitchFamily="18" charset="0"/>
                <a:cs typeface="Arial" pitchFamily="34" charset="0"/>
              </a:rPr>
              <a:t>où la calligraphie et la typographie sont intimement liées au texte lui-même.</a:t>
            </a:r>
            <a:endParaRPr kumimoji="0" lang="fr-FR" sz="2300" b="1" u="none" strike="noStrike" cap="none" normalizeH="0" baseline="0" dirty="0" smtClean="0">
              <a:ln>
                <a:noFill/>
              </a:ln>
              <a:solidFill>
                <a:schemeClr val="tx1"/>
              </a:solidFill>
              <a:effectLst/>
              <a:latin typeface="Calisto MT"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2300" b="1" u="none" strike="noStrike" cap="none" normalizeH="0" baseline="0" dirty="0" smtClean="0">
                <a:ln>
                  <a:noFill/>
                </a:ln>
                <a:solidFill>
                  <a:srgbClr val="000000"/>
                </a:solidFill>
                <a:effectLst/>
                <a:latin typeface="Calisto MT" pitchFamily="18" charset="0"/>
                <a:cs typeface="Arial" pitchFamily="34" charset="0"/>
              </a:rPr>
              <a:t> </a:t>
            </a:r>
            <a:endParaRPr kumimoji="0" lang="fr-FR" sz="2300" b="1" u="none" strike="noStrike" cap="none" normalizeH="0" baseline="0" dirty="0" smtClean="0">
              <a:ln>
                <a:noFill/>
              </a:ln>
              <a:solidFill>
                <a:schemeClr val="tx1"/>
              </a:solidFill>
              <a:effectLst/>
              <a:latin typeface="Calisto MT" pitchFamily="18" charset="0"/>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il_fi" descr="apollinaire_calligramme[1]"/>
          <p:cNvPicPr>
            <a:picLocks noChangeAspect="1" noChangeArrowheads="1"/>
          </p:cNvPicPr>
          <p:nvPr/>
        </p:nvPicPr>
        <p:blipFill>
          <a:blip r:embed="rId3" cstate="print">
            <a:grayscl/>
          </a:blip>
          <a:srcRect/>
          <a:stretch>
            <a:fillRect/>
          </a:stretch>
        </p:blipFill>
        <p:spPr bwMode="auto">
          <a:xfrm>
            <a:off x="4572000" y="245960"/>
            <a:ext cx="3672408" cy="5919344"/>
          </a:xfrm>
          <a:prstGeom prst="rect">
            <a:avLst/>
          </a:prstGeom>
          <a:noFill/>
          <a:ln w="3175" algn="in">
            <a:solidFill>
              <a:srgbClr val="666666"/>
            </a:solidFill>
            <a:miter lim="800000"/>
            <a:headEnd/>
            <a:tailEnd/>
          </a:ln>
        </p:spPr>
      </p:pic>
      <p:pic>
        <p:nvPicPr>
          <p:cNvPr id="21507" name="il_fi" descr="m504300_4c11275_p[1]"/>
          <p:cNvPicPr>
            <a:picLocks noChangeAspect="1" noChangeArrowheads="1"/>
          </p:cNvPicPr>
          <p:nvPr/>
        </p:nvPicPr>
        <p:blipFill>
          <a:blip r:embed="rId4" cstate="print"/>
          <a:srcRect l="2634" t="2563" r="2382" b="2563"/>
          <a:stretch>
            <a:fillRect/>
          </a:stretch>
        </p:blipFill>
        <p:spPr bwMode="auto">
          <a:xfrm>
            <a:off x="1187624" y="1484784"/>
            <a:ext cx="2520280" cy="3243122"/>
          </a:xfrm>
          <a:prstGeom prst="rect">
            <a:avLst/>
          </a:prstGeom>
          <a:noFill/>
          <a:ln w="3175" algn="in">
            <a:solidFill>
              <a:srgbClr val="666666"/>
            </a:solidFill>
            <a:miter lim="800000"/>
            <a:headEnd/>
            <a:tailEnd/>
          </a:ln>
        </p:spPr>
      </p:pic>
      <p:sp>
        <p:nvSpPr>
          <p:cNvPr id="21508" name="Text Box 4"/>
          <p:cNvSpPr txBox="1">
            <a:spLocks noChangeArrowheads="1"/>
          </p:cNvSpPr>
          <p:nvPr/>
        </p:nvSpPr>
        <p:spPr bwMode="auto">
          <a:xfrm>
            <a:off x="1187624" y="4797152"/>
            <a:ext cx="2520280" cy="576064"/>
          </a:xfrm>
          <a:prstGeom prst="rect">
            <a:avLst/>
          </a:prstGeom>
          <a:noFill/>
          <a:ln w="6350" algn="in">
            <a:solidFill>
              <a:srgbClr val="000000"/>
            </a:solidFill>
            <a:miter lim="800000"/>
            <a:headEnd/>
            <a:tailEnd/>
          </a:ln>
          <a:effectLst/>
        </p:spPr>
        <p:txBody>
          <a:bodyPr vert="horz" wrap="square" lIns="36576" tIns="36576" rIns="36576" bIns="36576"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400" b="1" i="0" u="none" strike="noStrike" cap="none" normalizeH="0" baseline="0" dirty="0" smtClean="0">
                <a:ln>
                  <a:noFill/>
                </a:ln>
                <a:solidFill>
                  <a:srgbClr val="000000"/>
                </a:solidFill>
                <a:effectLst/>
                <a:latin typeface="Informal Roman" pitchFamily="66" charset="0"/>
                <a:cs typeface="Arial" pitchFamily="34" charset="0"/>
              </a:rPr>
              <a:t>P. PICASSO, Portrait de G. Apollinaire blessé, </a:t>
            </a:r>
            <a:r>
              <a:rPr kumimoji="0" lang="fr-FR" sz="1400" b="0" i="0" u="none" strike="noStrike" cap="none" normalizeH="0" baseline="0" dirty="0" smtClean="0">
                <a:ln>
                  <a:noFill/>
                </a:ln>
                <a:solidFill>
                  <a:srgbClr val="000000"/>
                </a:solidFill>
                <a:effectLst/>
                <a:latin typeface="Informal Roman" pitchFamily="66" charset="0"/>
                <a:cs typeface="Arial" pitchFamily="34" charset="0"/>
              </a:rPr>
              <a:t>dessin</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21509" name="Text Box 5"/>
          <p:cNvSpPr txBox="1">
            <a:spLocks noChangeArrowheads="1"/>
          </p:cNvSpPr>
          <p:nvPr/>
        </p:nvSpPr>
        <p:spPr bwMode="auto">
          <a:xfrm>
            <a:off x="4572000" y="6237312"/>
            <a:ext cx="3672408" cy="504056"/>
          </a:xfrm>
          <a:prstGeom prst="rect">
            <a:avLst/>
          </a:prstGeom>
          <a:noFill/>
          <a:ln w="6350" algn="in">
            <a:solidFill>
              <a:srgbClr val="000000"/>
            </a:solidFill>
            <a:miter lim="800000"/>
            <a:headEnd/>
            <a:tailEnd/>
          </a:ln>
          <a:effectLst/>
        </p:spPr>
        <p:txBody>
          <a:bodyPr vert="horz" wrap="square" lIns="36576" tIns="36576" rIns="36576" bIns="36576"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400" b="1" i="0" u="none" strike="noStrike" cap="none" normalizeH="0" baseline="0" dirty="0" smtClean="0">
                <a:ln>
                  <a:noFill/>
                </a:ln>
                <a:solidFill>
                  <a:srgbClr val="000000"/>
                </a:solidFill>
                <a:effectLst/>
                <a:latin typeface="Informal Roman" pitchFamily="66" charset="0"/>
                <a:cs typeface="Arial" pitchFamily="34" charset="0"/>
              </a:rPr>
              <a:t>G. APOLLINAIRE, «colombe poignardée et le jet d’eau», 1918, </a:t>
            </a:r>
            <a:r>
              <a:rPr kumimoji="0" lang="fr-FR" sz="1400" b="0" i="1" u="none" strike="noStrike" cap="none" normalizeH="0" baseline="0" dirty="0" smtClean="0">
                <a:ln>
                  <a:noFill/>
                </a:ln>
                <a:solidFill>
                  <a:srgbClr val="000000"/>
                </a:solidFill>
                <a:effectLst/>
                <a:latin typeface="Informal Roman" pitchFamily="66" charset="0"/>
                <a:cs typeface="Arial" pitchFamily="34" charset="0"/>
              </a:rPr>
              <a:t>calligramme</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
          <p:cNvSpPr>
            <a:spLocks noChangeArrowheads="1"/>
          </p:cNvSpPr>
          <p:nvPr/>
        </p:nvSpPr>
        <p:spPr bwMode="auto">
          <a:xfrm>
            <a:off x="179512" y="548680"/>
            <a:ext cx="8784976" cy="3739485"/>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fontAlgn="base">
              <a:spcBef>
                <a:spcPct val="0"/>
              </a:spcBef>
              <a:spcAft>
                <a:spcPct val="0"/>
              </a:spcAft>
            </a:pPr>
            <a:r>
              <a:rPr lang="fr-FR" sz="2300" b="1" dirty="0" smtClean="0">
                <a:solidFill>
                  <a:srgbClr val="000000"/>
                </a:solidFill>
                <a:latin typeface="Calisto MT" pitchFamily="18" charset="0"/>
                <a:cs typeface="Arial" pitchFamily="34" charset="0"/>
              </a:rPr>
              <a:t>   </a:t>
            </a:r>
            <a:r>
              <a:rPr kumimoji="0" lang="fr-FR" sz="2300" b="1" u="none" strike="noStrike" cap="none" normalizeH="0" baseline="0" dirty="0" smtClean="0">
                <a:ln>
                  <a:noFill/>
                </a:ln>
                <a:solidFill>
                  <a:srgbClr val="000000"/>
                </a:solidFill>
                <a:effectLst/>
                <a:latin typeface="Calisto MT" pitchFamily="18" charset="0"/>
                <a:cs typeface="Arial" pitchFamily="34" charset="0"/>
              </a:rPr>
              <a:t>             </a:t>
            </a:r>
            <a:r>
              <a:rPr kumimoji="0" lang="fr-FR" sz="2300" b="1" u="none" strike="noStrike" cap="none" normalizeH="0" baseline="0" dirty="0" smtClean="0">
                <a:ln>
                  <a:noFill/>
                </a:ln>
                <a:solidFill>
                  <a:srgbClr val="FFCC66"/>
                </a:solidFill>
                <a:effectLst/>
                <a:latin typeface="Calisto MT" pitchFamily="18" charset="0"/>
                <a:cs typeface="Arial" pitchFamily="34" charset="0"/>
                <a:sym typeface="Wingdings 2"/>
              </a:rPr>
              <a:t></a:t>
            </a:r>
            <a:r>
              <a:rPr kumimoji="0" lang="fr-FR" sz="2300" b="1" u="none" strike="noStrike" cap="none" normalizeH="0" baseline="0" dirty="0" smtClean="0">
                <a:ln>
                  <a:noFill/>
                </a:ln>
                <a:solidFill>
                  <a:srgbClr val="FFCC66"/>
                </a:solidFill>
                <a:effectLst/>
                <a:latin typeface="Calisto MT" pitchFamily="18" charset="0"/>
                <a:cs typeface="Arial" pitchFamily="34" charset="0"/>
              </a:rPr>
              <a:t>SATIE, DIAGHILEV,  COCTEAU et PICASSO : </a:t>
            </a:r>
          </a:p>
          <a:p>
            <a:pPr fontAlgn="base">
              <a:spcBef>
                <a:spcPct val="0"/>
              </a:spcBef>
              <a:spcAft>
                <a:spcPct val="0"/>
              </a:spcAft>
            </a:pPr>
            <a:endParaRPr kumimoji="0" lang="fr-FR" sz="2300" b="1" u="none" strike="noStrike" cap="none" normalizeH="0" baseline="0" dirty="0" smtClean="0">
              <a:ln>
                <a:noFill/>
              </a:ln>
              <a:solidFill>
                <a:srgbClr val="000000"/>
              </a:solidFill>
              <a:effectLst/>
              <a:latin typeface="Calisto MT" pitchFamily="18" charset="0"/>
              <a:cs typeface="Arial" pitchFamily="34" charset="0"/>
            </a:endParaRPr>
          </a:p>
          <a:p>
            <a:pPr algn="just" fontAlgn="base">
              <a:spcBef>
                <a:spcPct val="0"/>
              </a:spcBef>
              <a:spcAft>
                <a:spcPct val="0"/>
              </a:spcAft>
            </a:pPr>
            <a:r>
              <a:rPr lang="fr-FR" sz="2300" b="1" dirty="0" smtClean="0">
                <a:latin typeface="Calisto MT" pitchFamily="18" charset="0"/>
              </a:rPr>
              <a:t>	En </a:t>
            </a:r>
            <a:r>
              <a:rPr lang="fr-FR" sz="2300" b="1" dirty="0">
                <a:latin typeface="Calisto MT" pitchFamily="18" charset="0"/>
              </a:rPr>
              <a:t>1916, alors que les combats font rage sur les fronts Nord et Est de la </a:t>
            </a:r>
            <a:r>
              <a:rPr lang="fr-FR" sz="2300" b="1" dirty="0" smtClean="0">
                <a:latin typeface="Calisto MT" pitchFamily="18" charset="0"/>
              </a:rPr>
              <a:t>France, a </a:t>
            </a:r>
            <a:r>
              <a:rPr lang="fr-FR" sz="2300" b="1" dirty="0">
                <a:latin typeface="Calisto MT" pitchFamily="18" charset="0"/>
              </a:rPr>
              <a:t>lieu à Paris la 1ere représentation de </a:t>
            </a:r>
            <a:r>
              <a:rPr lang="fr-FR" sz="2300" b="1" dirty="0">
                <a:solidFill>
                  <a:srgbClr val="FFFFCC"/>
                </a:solidFill>
                <a:latin typeface="Calisto MT" pitchFamily="18" charset="0"/>
              </a:rPr>
              <a:t>Parade</a:t>
            </a:r>
            <a:r>
              <a:rPr lang="fr-FR" sz="2300" b="1" dirty="0">
                <a:latin typeface="Calisto MT" pitchFamily="18" charset="0"/>
              </a:rPr>
              <a:t>, un </a:t>
            </a:r>
            <a:r>
              <a:rPr lang="fr-FR" sz="2300" b="1" dirty="0">
                <a:solidFill>
                  <a:srgbClr val="FFFFCC"/>
                </a:solidFill>
                <a:latin typeface="Calisto MT" pitchFamily="18" charset="0"/>
              </a:rPr>
              <a:t>ballet </a:t>
            </a:r>
            <a:r>
              <a:rPr lang="fr-FR" sz="2300" b="1" dirty="0">
                <a:latin typeface="Calisto MT" pitchFamily="18" charset="0"/>
              </a:rPr>
              <a:t>qualifié de </a:t>
            </a:r>
            <a:r>
              <a:rPr lang="fr-FR" sz="2300" b="1" i="1" dirty="0">
                <a:solidFill>
                  <a:srgbClr val="FFFFCC"/>
                </a:solidFill>
                <a:latin typeface="Calisto MT" pitchFamily="18" charset="0"/>
              </a:rPr>
              <a:t>« </a:t>
            </a:r>
            <a:r>
              <a:rPr lang="fr-FR" sz="2300" b="1" i="1" dirty="0" err="1">
                <a:solidFill>
                  <a:srgbClr val="FFFFCC"/>
                </a:solidFill>
                <a:latin typeface="Calisto MT" pitchFamily="18" charset="0"/>
              </a:rPr>
              <a:t>sur-réaliste</a:t>
            </a:r>
            <a:r>
              <a:rPr lang="fr-FR" sz="2300" b="1" i="1" dirty="0">
                <a:solidFill>
                  <a:srgbClr val="FFFFCC"/>
                </a:solidFill>
                <a:latin typeface="Calisto MT" pitchFamily="18" charset="0"/>
              </a:rPr>
              <a:t> </a:t>
            </a:r>
            <a:r>
              <a:rPr lang="fr-FR" sz="2300" b="1" i="1" dirty="0" smtClean="0">
                <a:solidFill>
                  <a:srgbClr val="FFFFCC"/>
                </a:solidFill>
                <a:latin typeface="Calisto MT" pitchFamily="18" charset="0"/>
              </a:rPr>
              <a:t>» </a:t>
            </a:r>
            <a:r>
              <a:rPr lang="fr-FR" sz="2300" b="1" dirty="0" smtClean="0">
                <a:latin typeface="Calisto MT" pitchFamily="18" charset="0"/>
              </a:rPr>
              <a:t>par </a:t>
            </a:r>
            <a:r>
              <a:rPr lang="fr-FR" sz="2300" b="1" dirty="0">
                <a:latin typeface="Calisto MT" pitchFamily="18" charset="0"/>
              </a:rPr>
              <a:t>Apollinaire, dans un de ses articles. </a:t>
            </a:r>
            <a:r>
              <a:rPr lang="fr-FR" sz="2300" b="1" dirty="0" smtClean="0">
                <a:latin typeface="Calisto MT" pitchFamily="18" charset="0"/>
              </a:rPr>
              <a:t>J</a:t>
            </a:r>
            <a:r>
              <a:rPr lang="fr-FR" sz="2300" b="1" dirty="0">
                <a:latin typeface="Calisto MT" pitchFamily="18" charset="0"/>
              </a:rPr>
              <a:t>. Cocteau, alors jeune écrivain, a l’idée de créer </a:t>
            </a:r>
            <a:r>
              <a:rPr lang="fr-FR" sz="2300" b="1" dirty="0" smtClean="0">
                <a:latin typeface="Calisto MT" pitchFamily="18" charset="0"/>
              </a:rPr>
              <a:t>un </a:t>
            </a:r>
            <a:r>
              <a:rPr lang="fr-FR" sz="2300" b="1" dirty="0">
                <a:latin typeface="Calisto MT" pitchFamily="18" charset="0"/>
              </a:rPr>
              <a:t>ballet pour Diaghilev </a:t>
            </a:r>
            <a:r>
              <a:rPr lang="fr-FR" sz="2300" b="1" dirty="0" smtClean="0">
                <a:latin typeface="Calisto MT" pitchFamily="18" charset="0"/>
              </a:rPr>
              <a:t>et </a:t>
            </a:r>
            <a:r>
              <a:rPr lang="fr-FR" sz="2300" b="1" dirty="0">
                <a:latin typeface="Calisto MT" pitchFamily="18" charset="0"/>
              </a:rPr>
              <a:t>ses </a:t>
            </a:r>
            <a:r>
              <a:rPr lang="fr-FR" sz="2300" b="1" dirty="0" smtClean="0">
                <a:latin typeface="Calisto MT" pitchFamily="18" charset="0"/>
              </a:rPr>
              <a:t>danseurs des Ballets russes. Il </a:t>
            </a:r>
            <a:r>
              <a:rPr lang="fr-FR" sz="2300" b="1" dirty="0">
                <a:latin typeface="Calisto MT" pitchFamily="18" charset="0"/>
              </a:rPr>
              <a:t>demande à </a:t>
            </a:r>
            <a:r>
              <a:rPr lang="fr-FR" sz="2300" b="1" dirty="0" smtClean="0">
                <a:solidFill>
                  <a:srgbClr val="FFFFCC"/>
                </a:solidFill>
                <a:latin typeface="Calisto MT" pitchFamily="18" charset="0"/>
              </a:rPr>
              <a:t>Picasso d’en </a:t>
            </a:r>
            <a:r>
              <a:rPr lang="fr-FR" sz="2300" b="1" dirty="0">
                <a:solidFill>
                  <a:srgbClr val="FFFFCC"/>
                </a:solidFill>
                <a:latin typeface="Calisto MT" pitchFamily="18" charset="0"/>
              </a:rPr>
              <a:t>réaliser le décor et les costumes </a:t>
            </a:r>
            <a:r>
              <a:rPr lang="fr-FR" sz="2300" b="1" dirty="0">
                <a:latin typeface="Calisto MT" pitchFamily="18" charset="0"/>
              </a:rPr>
              <a:t>et à Erik Satie d’en composer la musique. </a:t>
            </a:r>
            <a:endParaRPr lang="fr-FR" sz="2300" b="1" dirty="0" smtClean="0">
              <a:latin typeface="Calisto MT" pitchFamily="18" charset="0"/>
            </a:endParaRPr>
          </a:p>
          <a:p>
            <a:pPr fontAlgn="base">
              <a:spcBef>
                <a:spcPct val="0"/>
              </a:spcBef>
              <a:spcAft>
                <a:spcPct val="0"/>
              </a:spcAft>
            </a:pPr>
            <a:r>
              <a:rPr lang="fr-FR" i="1" dirty="0"/>
              <a:t>		</a:t>
            </a:r>
            <a:endParaRPr lang="fr-FR" dirty="0"/>
          </a:p>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2530" name="Rectangle 2"/>
          <p:cNvSpPr>
            <a:spLocks noChangeArrowheads="1"/>
          </p:cNvSpPr>
          <p:nvPr/>
        </p:nvSpPr>
        <p:spPr bwMode="auto">
          <a:xfrm>
            <a:off x="179512" y="4041065"/>
            <a:ext cx="8852200" cy="1908215"/>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fr-FR" sz="2300" b="1" u="none" strike="noStrike" cap="none" normalizeH="0" baseline="0" dirty="0" smtClean="0">
                <a:ln>
                  <a:noFill/>
                </a:ln>
                <a:solidFill>
                  <a:srgbClr val="000000"/>
                </a:solidFill>
                <a:effectLst/>
                <a:latin typeface="Calisto MT" pitchFamily="18" charset="0"/>
                <a:cs typeface="Arial" pitchFamily="34" charset="0"/>
              </a:rPr>
              <a:t>	Parade se présente comme une scène burlesque dans laquelle se côtoient des personnages hétéroclites (un chinois, des acrobates, une fillette, un cheval... ) et où le danseur Massine mime des gestes</a:t>
            </a:r>
            <a:r>
              <a:rPr kumimoji="0" lang="fr-FR" sz="2300" b="1" u="none" strike="noStrike" cap="none" normalizeH="0" dirty="0" smtClean="0">
                <a:ln>
                  <a:noFill/>
                </a:ln>
                <a:solidFill>
                  <a:srgbClr val="000000"/>
                </a:solidFill>
                <a:effectLst/>
                <a:latin typeface="Calisto MT" pitchFamily="18" charset="0"/>
                <a:cs typeface="Arial" pitchFamily="34" charset="0"/>
              </a:rPr>
              <a:t> </a:t>
            </a:r>
            <a:r>
              <a:rPr kumimoji="0" lang="fr-FR" sz="2300" b="1" u="none" strike="noStrike" cap="none" normalizeH="0" baseline="0" dirty="0" smtClean="0">
                <a:ln>
                  <a:noFill/>
                </a:ln>
                <a:solidFill>
                  <a:srgbClr val="000000"/>
                </a:solidFill>
                <a:effectLst/>
                <a:latin typeface="Calisto MT" pitchFamily="18" charset="0"/>
                <a:cs typeface="Arial" pitchFamily="34" charset="0"/>
              </a:rPr>
              <a:t>de la vie quotidienne, le tout sur fond de crépitements d’une machine à écrire et de crécelles. 	</a:t>
            </a:r>
            <a:endParaRPr kumimoji="0" lang="fr-FR" sz="2300" b="1" u="none" strike="noStrike" cap="none" normalizeH="0" baseline="0" dirty="0" smtClean="0">
              <a:ln>
                <a:noFill/>
              </a:ln>
              <a:solidFill>
                <a:schemeClr val="tx1"/>
              </a:solidFill>
              <a:effectLst/>
              <a:latin typeface="Calisto MT"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900" b="0" i="0" u="none" strike="noStrike" cap="none" normalizeH="0" baseline="0" dirty="0" smtClean="0">
                <a:ln>
                  <a:noFill/>
                </a:ln>
                <a:solidFill>
                  <a:srgbClr val="000000"/>
                </a:solidFill>
                <a:effectLst/>
                <a:latin typeface="Georgia" pitchFamily="18" charset="0"/>
                <a:cs typeface="Arial" pitchFamily="34" charset="0"/>
              </a:rPr>
              <a:t> </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 PICASSO, Rideau de scène de Parade, 1917, Peinture à la colle sur toile, 10.5 x 16.4 m,  .jpg"/>
          <p:cNvPicPr>
            <a:picLocks noChangeAspect="1"/>
          </p:cNvPicPr>
          <p:nvPr/>
        </p:nvPicPr>
        <p:blipFill>
          <a:blip r:embed="rId2" cstate="print"/>
          <a:stretch>
            <a:fillRect/>
          </a:stretch>
        </p:blipFill>
        <p:spPr>
          <a:xfrm>
            <a:off x="611560" y="620688"/>
            <a:ext cx="7895369" cy="5184576"/>
          </a:xfrm>
          <a:prstGeom prst="rect">
            <a:avLst/>
          </a:prstGeom>
        </p:spPr>
      </p:pic>
      <p:sp>
        <p:nvSpPr>
          <p:cNvPr id="24578" name="Text Box 2"/>
          <p:cNvSpPr txBox="1">
            <a:spLocks noChangeArrowheads="1"/>
          </p:cNvSpPr>
          <p:nvPr/>
        </p:nvSpPr>
        <p:spPr bwMode="auto">
          <a:xfrm>
            <a:off x="611560" y="5877272"/>
            <a:ext cx="7920880" cy="432048"/>
          </a:xfrm>
          <a:prstGeom prst="rect">
            <a:avLst/>
          </a:prstGeom>
          <a:noFill/>
          <a:ln w="6350" algn="in">
            <a:solidFill>
              <a:srgbClr val="000000"/>
            </a:solidFill>
            <a:miter lim="800000"/>
            <a:headEnd/>
            <a:tailEnd/>
          </a:ln>
          <a:effectLst/>
        </p:spPr>
        <p:txBody>
          <a:bodyPr vert="horz" wrap="square" lIns="36576" tIns="36576" rIns="36576" bIns="36576"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600" b="1" i="1" u="none" strike="noStrike" cap="none" normalizeH="0" baseline="0" dirty="0" smtClean="0">
                <a:ln>
                  <a:noFill/>
                </a:ln>
                <a:solidFill>
                  <a:srgbClr val="000000"/>
                </a:solidFill>
                <a:effectLst/>
                <a:latin typeface="Informal Roman" pitchFamily="66" charset="0"/>
                <a:cs typeface="Arial" pitchFamily="34" charset="0"/>
              </a:rPr>
              <a:t>P. PICASSO, Rideau de scène de Parade, 1917</a:t>
            </a:r>
            <a:r>
              <a:rPr kumimoji="0" lang="fr-FR" sz="1600" b="0" i="1" u="none" strike="noStrike" cap="none" normalizeH="0" baseline="0" dirty="0" smtClean="0">
                <a:ln>
                  <a:noFill/>
                </a:ln>
                <a:solidFill>
                  <a:srgbClr val="000000"/>
                </a:solidFill>
                <a:effectLst/>
                <a:latin typeface="Informal Roman" pitchFamily="66" charset="0"/>
                <a:cs typeface="Arial" pitchFamily="34" charset="0"/>
              </a:rPr>
              <a:t>, Peinture à la colle sur toile, 10.5 x 16.4 m</a:t>
            </a:r>
            <a:endParaRPr kumimoji="0" lang="fr-FR" sz="16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asso parade-pantomime-horse-and-4-dancers_500[1].jpg"/>
          <p:cNvPicPr>
            <a:picLocks noChangeAspect="1"/>
          </p:cNvPicPr>
          <p:nvPr/>
        </p:nvPicPr>
        <p:blipFill>
          <a:blip r:embed="rId2" cstate="print"/>
          <a:stretch>
            <a:fillRect/>
          </a:stretch>
        </p:blipFill>
        <p:spPr>
          <a:xfrm>
            <a:off x="395536" y="908720"/>
            <a:ext cx="3759710" cy="4248472"/>
          </a:xfrm>
          <a:prstGeom prst="rect">
            <a:avLst/>
          </a:prstGeom>
        </p:spPr>
      </p:pic>
      <p:pic>
        <p:nvPicPr>
          <p:cNvPr id="3" name="Image 2" descr="Costumes des Managers pour Parade par Picasso.jpg"/>
          <p:cNvPicPr>
            <a:picLocks noChangeAspect="1"/>
          </p:cNvPicPr>
          <p:nvPr/>
        </p:nvPicPr>
        <p:blipFill>
          <a:blip r:embed="rId3" cstate="print"/>
          <a:stretch>
            <a:fillRect/>
          </a:stretch>
        </p:blipFill>
        <p:spPr>
          <a:xfrm>
            <a:off x="4427983" y="404664"/>
            <a:ext cx="4128459" cy="3096344"/>
          </a:xfrm>
          <a:prstGeom prst="rect">
            <a:avLst/>
          </a:prstGeom>
        </p:spPr>
      </p:pic>
      <p:pic>
        <p:nvPicPr>
          <p:cNvPr id="4" name="Image 3" descr="Picasso, Parade.jpg"/>
          <p:cNvPicPr>
            <a:picLocks noChangeAspect="1"/>
          </p:cNvPicPr>
          <p:nvPr/>
        </p:nvPicPr>
        <p:blipFill>
          <a:blip r:embed="rId4" cstate="print"/>
          <a:stretch>
            <a:fillRect/>
          </a:stretch>
        </p:blipFill>
        <p:spPr>
          <a:xfrm>
            <a:off x="4427984" y="3717032"/>
            <a:ext cx="4104456" cy="2686490"/>
          </a:xfrm>
          <a:prstGeom prst="rect">
            <a:avLst/>
          </a:prstGeom>
        </p:spPr>
      </p:pic>
      <p:sp>
        <p:nvSpPr>
          <p:cNvPr id="25602" name="Text Box 2"/>
          <p:cNvSpPr txBox="1">
            <a:spLocks noChangeArrowheads="1"/>
          </p:cNvSpPr>
          <p:nvPr/>
        </p:nvSpPr>
        <p:spPr bwMode="auto">
          <a:xfrm>
            <a:off x="755576" y="5301208"/>
            <a:ext cx="2880320" cy="864096"/>
          </a:xfrm>
          <a:prstGeom prst="rect">
            <a:avLst/>
          </a:prstGeom>
          <a:noFill/>
          <a:ln w="6350" algn="in">
            <a:solidFill>
              <a:srgbClr val="000000"/>
            </a:solidFill>
            <a:miter lim="800000"/>
            <a:headEnd/>
            <a:tailEnd/>
          </a:ln>
          <a:effectLst/>
        </p:spPr>
        <p:txBody>
          <a:bodyPr vert="horz" wrap="square" lIns="36576" tIns="36576" rIns="36576" bIns="36576"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600" b="0" i="1" u="none" strike="noStrike" cap="none" normalizeH="0" baseline="0" dirty="0" smtClean="0">
                <a:ln>
                  <a:noFill/>
                </a:ln>
                <a:solidFill>
                  <a:srgbClr val="000000"/>
                </a:solidFill>
                <a:effectLst/>
                <a:latin typeface="Informal Roman" pitchFamily="66" charset="0"/>
                <a:cs typeface="Arial" pitchFamily="34" charset="0"/>
              </a:rPr>
              <a:t>Reconstitution </a:t>
            </a:r>
            <a:r>
              <a:rPr kumimoji="0" lang="fr-FR" sz="1600" b="1" i="1" u="none" strike="noStrike" cap="none" normalizeH="0" baseline="0" dirty="0" smtClean="0">
                <a:ln>
                  <a:noFill/>
                </a:ln>
                <a:solidFill>
                  <a:srgbClr val="000000"/>
                </a:solidFill>
                <a:effectLst/>
                <a:latin typeface="Informal Roman" pitchFamily="66" charset="0"/>
                <a:cs typeface="Arial" pitchFamily="34" charset="0"/>
              </a:rPr>
              <a:t>des costumes </a:t>
            </a:r>
            <a:r>
              <a:rPr kumimoji="0" lang="fr-FR" sz="1600" b="0" i="1" u="none" strike="noStrike" cap="none" normalizeH="0" baseline="0" dirty="0" smtClean="0">
                <a:ln>
                  <a:noFill/>
                </a:ln>
                <a:solidFill>
                  <a:srgbClr val="000000"/>
                </a:solidFill>
                <a:effectLst/>
                <a:latin typeface="Informal Roman" pitchFamily="66" charset="0"/>
                <a:cs typeface="Arial" pitchFamily="34" charset="0"/>
              </a:rPr>
              <a:t>créés par</a:t>
            </a:r>
            <a:r>
              <a:rPr kumimoji="0" lang="fr-FR" sz="1600" b="1" i="1" u="none" strike="noStrike" cap="none" normalizeH="0" baseline="0" dirty="0" smtClean="0">
                <a:ln>
                  <a:noFill/>
                </a:ln>
                <a:solidFill>
                  <a:srgbClr val="000000"/>
                </a:solidFill>
                <a:effectLst/>
                <a:latin typeface="Informal Roman" pitchFamily="66" charset="0"/>
                <a:cs typeface="Arial" pitchFamily="34" charset="0"/>
              </a:rPr>
              <a:t> PICASSO </a:t>
            </a:r>
            <a:r>
              <a:rPr kumimoji="0" lang="fr-FR" sz="1600" b="0" i="1" u="none" strike="noStrike" cap="none" normalizeH="0" baseline="0" dirty="0" smtClean="0">
                <a:ln>
                  <a:noFill/>
                </a:ln>
                <a:solidFill>
                  <a:srgbClr val="000000"/>
                </a:solidFill>
                <a:effectLst/>
                <a:latin typeface="Informal Roman" pitchFamily="66" charset="0"/>
                <a:cs typeface="Arial" pitchFamily="34" charset="0"/>
              </a:rPr>
              <a:t>pour les personnages de </a:t>
            </a:r>
            <a:r>
              <a:rPr kumimoji="0" lang="fr-FR" sz="1600" b="1" i="1" u="none" strike="noStrike" cap="none" normalizeH="0" baseline="0" dirty="0" smtClean="0">
                <a:ln>
                  <a:noFill/>
                </a:ln>
                <a:solidFill>
                  <a:srgbClr val="000000"/>
                </a:solidFill>
                <a:effectLst/>
                <a:latin typeface="Informal Roman" pitchFamily="66" charset="0"/>
                <a:cs typeface="Arial" pitchFamily="34" charset="0"/>
              </a:rPr>
              <a:t>Parade</a:t>
            </a:r>
            <a:endParaRPr kumimoji="0" lang="fr-FR" sz="16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1"/>
          <p:cNvSpPr>
            <a:spLocks noChangeArrowheads="1"/>
          </p:cNvSpPr>
          <p:nvPr/>
        </p:nvSpPr>
        <p:spPr bwMode="auto">
          <a:xfrm>
            <a:off x="683568" y="968532"/>
            <a:ext cx="7776864" cy="4739759"/>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fr-FR" sz="2300" b="1" u="none" strike="noStrike" cap="none" normalizeH="0" baseline="0" dirty="0" smtClean="0">
                <a:ln>
                  <a:noFill/>
                </a:ln>
                <a:solidFill>
                  <a:srgbClr val="000000"/>
                </a:solidFill>
                <a:effectLst/>
                <a:latin typeface="Calisto MT" pitchFamily="18" charset="0"/>
                <a:cs typeface="Arial" pitchFamily="34" charset="0"/>
              </a:rPr>
              <a:t>	Le spectacle sera hué par les spectateurs,  démonté par les critiques. Il sera pourtant reconnu par la suite comme une œuvre d’avant-garde ouvrant la voie à de nouvelles possibilités de coopération entre artistes appartenant à différents domaines. </a:t>
            </a:r>
          </a:p>
          <a:p>
            <a:pPr marL="0" marR="0" lvl="0" indent="0" algn="just" defTabSz="914400" rtl="0" eaLnBrk="1" fontAlgn="base" latinLnBrk="0" hangingPunct="1">
              <a:lnSpc>
                <a:spcPct val="100000"/>
              </a:lnSpc>
              <a:spcBef>
                <a:spcPct val="0"/>
              </a:spcBef>
              <a:spcAft>
                <a:spcPct val="0"/>
              </a:spcAft>
              <a:buClrTx/>
              <a:buSzTx/>
              <a:buFontTx/>
              <a:buNone/>
              <a:tabLst/>
            </a:pPr>
            <a:r>
              <a:rPr lang="fr-FR" sz="2300" b="1" dirty="0">
                <a:solidFill>
                  <a:srgbClr val="000000"/>
                </a:solidFill>
                <a:latin typeface="Calisto MT" pitchFamily="18" charset="0"/>
                <a:cs typeface="Arial" pitchFamily="34" charset="0"/>
              </a:rPr>
              <a:t>	</a:t>
            </a:r>
            <a:r>
              <a:rPr kumimoji="0" lang="fr-FR" sz="2300" b="1" u="none" strike="noStrike" cap="none" normalizeH="0" baseline="0" dirty="0" smtClean="0">
                <a:ln>
                  <a:noFill/>
                </a:ln>
                <a:solidFill>
                  <a:srgbClr val="000000"/>
                </a:solidFill>
                <a:effectLst/>
                <a:latin typeface="Calisto MT" pitchFamily="18" charset="0"/>
                <a:cs typeface="Arial" pitchFamily="34" charset="0"/>
              </a:rPr>
              <a:t>Apollinaire écrira d’ailleurs </a:t>
            </a:r>
            <a:r>
              <a:rPr kumimoji="0" lang="fr-FR" sz="2300" b="1" u="none" strike="noStrike" cap="none" normalizeH="0" baseline="0" dirty="0" smtClean="0">
                <a:ln>
                  <a:noFill/>
                </a:ln>
                <a:solidFill>
                  <a:srgbClr val="000000"/>
                </a:solidFill>
                <a:effectLst/>
                <a:latin typeface="Calisto MT" pitchFamily="18" charset="0"/>
                <a:cs typeface="Arial" pitchFamily="34" charset="0"/>
              </a:rPr>
              <a:t>:</a:t>
            </a:r>
            <a:r>
              <a:rPr kumimoji="0" lang="fr-FR" sz="2300" b="1" u="none" strike="noStrike" cap="none" normalizeH="0" dirty="0" smtClean="0">
                <a:ln>
                  <a:noFill/>
                </a:ln>
                <a:solidFill>
                  <a:srgbClr val="000000"/>
                </a:solidFill>
                <a:effectLst/>
                <a:latin typeface="Calisto MT" pitchFamily="18" charset="0"/>
                <a:cs typeface="Arial" pitchFamily="34" charset="0"/>
              </a:rPr>
              <a:t> </a:t>
            </a:r>
            <a:r>
              <a:rPr kumimoji="0" lang="fr-FR" sz="2300" b="1" i="1" u="none" strike="noStrike" cap="none" normalizeH="0" baseline="0" dirty="0" smtClean="0">
                <a:ln>
                  <a:noFill/>
                </a:ln>
                <a:solidFill>
                  <a:srgbClr val="002060"/>
                </a:solidFill>
                <a:effectLst/>
                <a:latin typeface="Calisto MT" pitchFamily="18" charset="0"/>
                <a:cs typeface="Arial" pitchFamily="34" charset="0"/>
              </a:rPr>
              <a:t>«</a:t>
            </a:r>
            <a:r>
              <a:rPr lang="fr-FR" sz="2300" b="1" i="1" dirty="0" smtClean="0">
                <a:solidFill>
                  <a:srgbClr val="002060"/>
                </a:solidFill>
                <a:latin typeface="Calisto MT" pitchFamily="18" charset="0"/>
                <a:cs typeface="Arial" pitchFamily="34" charset="0"/>
              </a:rPr>
              <a:t> </a:t>
            </a:r>
            <a:r>
              <a:rPr kumimoji="0" lang="fr-FR" sz="2300" b="1" i="1" u="none" strike="noStrike" cap="none" normalizeH="0" baseline="0" dirty="0" smtClean="0">
                <a:ln>
                  <a:noFill/>
                </a:ln>
                <a:solidFill>
                  <a:srgbClr val="002060"/>
                </a:solidFill>
                <a:effectLst/>
                <a:latin typeface="Calisto MT" pitchFamily="18" charset="0"/>
                <a:cs typeface="Arial" pitchFamily="34" charset="0"/>
              </a:rPr>
              <a:t>De </a:t>
            </a:r>
            <a:r>
              <a:rPr kumimoji="0" lang="fr-FR" sz="2300" b="1" i="1" u="none" strike="noStrike" cap="none" normalizeH="0" baseline="0" dirty="0" smtClean="0">
                <a:ln>
                  <a:noFill/>
                </a:ln>
                <a:solidFill>
                  <a:srgbClr val="002060"/>
                </a:solidFill>
                <a:effectLst/>
                <a:latin typeface="Calisto MT" pitchFamily="18" charset="0"/>
                <a:cs typeface="Arial" pitchFamily="34" charset="0"/>
              </a:rPr>
              <a:t>cette alliance</a:t>
            </a:r>
            <a:r>
              <a:rPr kumimoji="0" lang="fr-FR" sz="2300" b="1" i="1" u="none" strike="noStrike" cap="none" normalizeH="0" dirty="0" smtClean="0">
                <a:ln>
                  <a:noFill/>
                </a:ln>
                <a:solidFill>
                  <a:srgbClr val="002060"/>
                </a:solidFill>
                <a:effectLst/>
                <a:latin typeface="Calisto MT" pitchFamily="18" charset="0"/>
                <a:cs typeface="Arial" pitchFamily="34" charset="0"/>
              </a:rPr>
              <a:t> </a:t>
            </a:r>
            <a:r>
              <a:rPr kumimoji="0" lang="fr-FR" sz="2300" b="1" i="1" u="none" strike="noStrike" cap="none" normalizeH="0" baseline="0" dirty="0" smtClean="0">
                <a:ln>
                  <a:noFill/>
                </a:ln>
                <a:solidFill>
                  <a:srgbClr val="002060"/>
                </a:solidFill>
                <a:effectLst/>
                <a:latin typeface="Calisto MT" pitchFamily="18" charset="0"/>
                <a:cs typeface="Arial" pitchFamily="34" charset="0"/>
              </a:rPr>
              <a:t>nouvelle, car jusqu’ici les décors et les costumes, d’une part, la chorégraphie, d’autre part, n’avaient entre eux qu’un lien factice, il est résulté dans Parade, une sorte de </a:t>
            </a:r>
            <a:r>
              <a:rPr kumimoji="0" lang="fr-FR" sz="2300" b="1" i="1" u="none" strike="noStrike" cap="none" normalizeH="0" baseline="0" dirty="0" err="1" smtClean="0">
                <a:ln>
                  <a:noFill/>
                </a:ln>
                <a:solidFill>
                  <a:srgbClr val="002060"/>
                </a:solidFill>
                <a:effectLst/>
                <a:latin typeface="Calisto MT" pitchFamily="18" charset="0"/>
                <a:cs typeface="Arial" pitchFamily="34" charset="0"/>
              </a:rPr>
              <a:t>sur-réalisme</a:t>
            </a:r>
            <a:r>
              <a:rPr kumimoji="0" lang="fr-FR" sz="2300" b="1" i="1" u="none" strike="noStrike" cap="none" normalizeH="0" baseline="0" dirty="0" smtClean="0">
                <a:ln>
                  <a:noFill/>
                </a:ln>
                <a:solidFill>
                  <a:srgbClr val="002060"/>
                </a:solidFill>
                <a:effectLst/>
                <a:latin typeface="Calisto MT" pitchFamily="18" charset="0"/>
                <a:cs typeface="Arial" pitchFamily="34" charset="0"/>
              </a:rPr>
              <a:t> où je vois le point de départ d’une série de manifestations de cet esprit nouveau, qui trouvant aujourd’hui l’occasion de se montrer, ne manquera pas de séduire l’élite et se promet de modifier de fond en comble les arts et les mœurs dans l’allégresse universelle ».</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sz="900" b="0" i="1" u="none" strike="noStrike" cap="none" normalizeH="0" baseline="0" dirty="0" smtClean="0">
                <a:ln>
                  <a:noFill/>
                </a:ln>
                <a:solidFill>
                  <a:srgbClr val="002060"/>
                </a:solidFill>
                <a:effectLst/>
                <a:latin typeface="Georgia" pitchFamily="18" charset="0"/>
                <a:cs typeface="Arial" pitchFamily="34" charset="0"/>
              </a:rPr>
              <a:t> </a:t>
            </a:r>
            <a:endParaRPr kumimoji="0" lang="fr-FR" sz="1800" b="0" i="1" u="none" strike="noStrike" cap="none" normalizeH="0" baseline="0" dirty="0" smtClean="0">
              <a:ln>
                <a:noFill/>
              </a:ln>
              <a:solidFill>
                <a:srgbClr val="002060"/>
              </a:solidFill>
              <a:effectLst/>
              <a:latin typeface="Arial" pitchFamily="34" charset="0"/>
              <a:cs typeface="Arial"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1"/>
          <p:cNvSpPr>
            <a:spLocks noChangeArrowheads="1"/>
          </p:cNvSpPr>
          <p:nvPr/>
        </p:nvSpPr>
        <p:spPr bwMode="auto">
          <a:xfrm>
            <a:off x="251520" y="692696"/>
            <a:ext cx="8712968" cy="369332"/>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400" b="1" i="1" u="none" strike="noStrike" cap="none" normalizeH="0" baseline="0" dirty="0" smtClean="0">
                <a:ln>
                  <a:noFill/>
                </a:ln>
                <a:solidFill>
                  <a:srgbClr val="FFCC66"/>
                </a:solidFill>
                <a:effectLst/>
                <a:latin typeface="Calisto MT" pitchFamily="18" charset="0"/>
                <a:cs typeface="Arial" pitchFamily="34" charset="0"/>
              </a:rPr>
              <a:t>CE QUE CHERCHAIENT PICASSO, BRAQUE ET LES AUTRES</a:t>
            </a:r>
            <a:endParaRPr kumimoji="0" lang="fr-FR" sz="2400" b="1" i="0" u="none" strike="noStrike" cap="none" normalizeH="0" baseline="0" dirty="0" smtClean="0">
              <a:ln>
                <a:noFill/>
              </a:ln>
              <a:solidFill>
                <a:srgbClr val="FFCC66"/>
              </a:solidFill>
              <a:effectLst/>
              <a:latin typeface="Calisto MT" pitchFamily="18" charset="0"/>
              <a:cs typeface="Arial" pitchFamily="34" charset="0"/>
            </a:endParaRPr>
          </a:p>
        </p:txBody>
      </p:sp>
      <p:sp>
        <p:nvSpPr>
          <p:cNvPr id="27650" name="Rectangle 2"/>
          <p:cNvSpPr>
            <a:spLocks noChangeArrowheads="1"/>
          </p:cNvSpPr>
          <p:nvPr/>
        </p:nvSpPr>
        <p:spPr bwMode="auto">
          <a:xfrm>
            <a:off x="467544" y="1246839"/>
            <a:ext cx="8136904" cy="4231928"/>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fr-FR" sz="2300" b="1" u="none" strike="noStrike" cap="none" normalizeH="0" baseline="0" dirty="0" smtClean="0">
                <a:ln>
                  <a:noFill/>
                </a:ln>
                <a:solidFill>
                  <a:srgbClr val="000000"/>
                </a:solidFill>
                <a:effectLst/>
                <a:latin typeface="Calisto MT" pitchFamily="18" charset="0"/>
                <a:cs typeface="Arial" pitchFamily="34" charset="0"/>
              </a:rPr>
              <a:t>	</a:t>
            </a:r>
            <a:r>
              <a:rPr kumimoji="0" lang="fr-FR" sz="2400" b="1" u="none" strike="noStrike" cap="none" normalizeH="0" baseline="0" dirty="0" smtClean="0">
                <a:ln>
                  <a:noFill/>
                </a:ln>
                <a:solidFill>
                  <a:srgbClr val="000000"/>
                </a:solidFill>
                <a:effectLst/>
                <a:latin typeface="Calisto MT" pitchFamily="18" charset="0"/>
                <a:cs typeface="Arial" pitchFamily="34" charset="0"/>
              </a:rPr>
              <a:t>A la suite de Cézanne, peintre français mort en 1906, qui cherchait à créer un espace sur la toile qui ne soit plus une simple imitation du réel et qui conseillait de « traiter la nature par le cylindre, la sphère et le cône », les cubistes continuent à bouleverser la notion de représentation dans l’art.  </a:t>
            </a:r>
          </a:p>
          <a:p>
            <a:pPr marL="0" marR="0" lvl="0" indent="0" algn="just" defTabSz="914400" rtl="0" eaLnBrk="1" fontAlgn="base" latinLnBrk="0" hangingPunct="1">
              <a:lnSpc>
                <a:spcPct val="100000"/>
              </a:lnSpc>
              <a:spcBef>
                <a:spcPct val="0"/>
              </a:spcBef>
              <a:spcAft>
                <a:spcPct val="0"/>
              </a:spcAft>
              <a:buClrTx/>
              <a:buSzTx/>
              <a:buFontTx/>
              <a:buNone/>
              <a:tabLst/>
            </a:pPr>
            <a:r>
              <a:rPr lang="fr-FR" sz="2400" b="1" dirty="0">
                <a:solidFill>
                  <a:srgbClr val="000000"/>
                </a:solidFill>
                <a:latin typeface="Calisto MT" pitchFamily="18" charset="0"/>
                <a:cs typeface="Arial" pitchFamily="34" charset="0"/>
              </a:rPr>
              <a:t>	</a:t>
            </a:r>
            <a:r>
              <a:rPr kumimoji="0" lang="fr-FR" sz="2400" b="1" u="none" strike="noStrike" cap="none" normalizeH="0" baseline="0" dirty="0" smtClean="0">
                <a:ln>
                  <a:noFill/>
                </a:ln>
                <a:solidFill>
                  <a:srgbClr val="000000"/>
                </a:solidFill>
                <a:effectLst/>
                <a:latin typeface="Calisto MT" pitchFamily="18" charset="0"/>
                <a:cs typeface="Arial" pitchFamily="34" charset="0"/>
              </a:rPr>
              <a:t>Ils rompent totalement avec le mode de représentation illusionniste introduit à la Renaissance par l’utilisation de la perspective. </a:t>
            </a:r>
            <a:r>
              <a:rPr kumimoji="0" lang="fr-FR" sz="2400" b="1" u="none" strike="noStrike" cap="none" normalizeH="0" baseline="0" dirty="0" smtClean="0">
                <a:ln>
                  <a:noFill/>
                </a:ln>
                <a:solidFill>
                  <a:srgbClr val="000000"/>
                </a:solidFill>
                <a:effectLst/>
                <a:latin typeface="Baskerville Old Face" pitchFamily="18" charset="0"/>
                <a:cs typeface="Arial" pitchFamily="34" charset="0"/>
              </a:rPr>
              <a:t>	</a:t>
            </a:r>
            <a:endParaRPr lang="fr-FR" sz="2400" b="1" dirty="0" smtClean="0">
              <a:solidFill>
                <a:srgbClr val="000000"/>
              </a:solidFill>
              <a:latin typeface="Baskerville Old Face" pitchFamily="18"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fr-FR" sz="2400" b="1" u="none" strike="noStrike" cap="none" normalizeH="0" baseline="0" dirty="0" smtClean="0">
                <a:ln>
                  <a:noFill/>
                </a:ln>
                <a:solidFill>
                  <a:srgbClr val="000000"/>
                </a:solidFill>
                <a:effectLst/>
                <a:latin typeface="Calisto MT" pitchFamily="18" charset="0"/>
                <a:cs typeface="Arial" pitchFamily="34" charset="0"/>
              </a:rPr>
              <a:t>	Cette</a:t>
            </a:r>
            <a:r>
              <a:rPr kumimoji="0" lang="fr-FR" sz="2400" b="1" u="none" strike="noStrike" cap="none" normalizeH="0" dirty="0" smtClean="0">
                <a:ln>
                  <a:noFill/>
                </a:ln>
                <a:solidFill>
                  <a:srgbClr val="000000"/>
                </a:solidFill>
                <a:effectLst/>
                <a:latin typeface="Calisto MT" pitchFamily="18" charset="0"/>
                <a:cs typeface="Arial" pitchFamily="34" charset="0"/>
              </a:rPr>
              <a:t> première étape dans le cubisme qui durera de </a:t>
            </a:r>
            <a:r>
              <a:rPr kumimoji="0" lang="fr-FR" sz="2400" b="1" u="none" strike="noStrike" cap="none" normalizeH="0" dirty="0" smtClean="0">
                <a:ln>
                  <a:noFill/>
                </a:ln>
                <a:solidFill>
                  <a:srgbClr val="FFFFCC"/>
                </a:solidFill>
                <a:effectLst/>
                <a:latin typeface="Calisto MT" pitchFamily="18" charset="0"/>
                <a:cs typeface="Arial" pitchFamily="34" charset="0"/>
              </a:rPr>
              <a:t>1907 à 1909 a été appelée le Cubisme cézanien. </a:t>
            </a:r>
            <a:r>
              <a:rPr kumimoji="0" lang="fr-FR" sz="2400" b="1" u="none" strike="noStrike" cap="none" normalizeH="0" baseline="0" dirty="0" smtClean="0">
                <a:ln>
                  <a:noFill/>
                </a:ln>
                <a:solidFill>
                  <a:srgbClr val="FFFFCC"/>
                </a:solidFill>
                <a:effectLst/>
                <a:latin typeface="Calisto MT" pitchFamily="18" charset="0"/>
                <a:cs typeface="Arial" pitchFamily="34" charset="0"/>
              </a:rPr>
              <a:t>	</a:t>
            </a:r>
            <a:r>
              <a:rPr kumimoji="0" lang="fr-FR" sz="2400" b="1" u="none" strike="noStrike" cap="none" normalizeH="0" baseline="0" dirty="0" smtClean="0">
                <a:ln>
                  <a:noFill/>
                </a:ln>
                <a:solidFill>
                  <a:srgbClr val="000000"/>
                </a:solidFill>
                <a:effectLst/>
                <a:latin typeface="Baskerville Old Face" pitchFamily="18" charset="0"/>
                <a:cs typeface="Arial" pitchFamily="34" charset="0"/>
              </a:rPr>
              <a:t>	</a:t>
            </a:r>
            <a:r>
              <a:rPr kumimoji="0" lang="fr-FR" sz="1100" b="1" u="none" strike="noStrike" cap="none" normalizeH="0" baseline="0" dirty="0" smtClean="0">
                <a:ln>
                  <a:noFill/>
                </a:ln>
                <a:solidFill>
                  <a:srgbClr val="000000"/>
                </a:solidFill>
                <a:effectLst/>
                <a:latin typeface="Baskerville Old Face" pitchFamily="18" charset="0"/>
                <a:cs typeface="Arial" pitchFamily="34" charset="0"/>
              </a:rPr>
              <a:t>		</a:t>
            </a:r>
            <a:endParaRPr kumimoji="0" lang="fr-FR" sz="1800" b="1"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il_fi" descr="vue-estaque-chateau-paul-cezanne-59-1369-iphone"/>
          <p:cNvPicPr>
            <a:picLocks noChangeAspect="1" noChangeArrowheads="1"/>
          </p:cNvPicPr>
          <p:nvPr/>
        </p:nvPicPr>
        <p:blipFill>
          <a:blip r:embed="rId2" cstate="print"/>
          <a:srcRect/>
          <a:stretch>
            <a:fillRect/>
          </a:stretch>
        </p:blipFill>
        <p:spPr bwMode="auto">
          <a:xfrm>
            <a:off x="323528" y="332656"/>
            <a:ext cx="3816424" cy="5727214"/>
          </a:xfrm>
          <a:prstGeom prst="rect">
            <a:avLst/>
          </a:prstGeom>
          <a:noFill/>
          <a:ln w="3175" algn="in">
            <a:solidFill>
              <a:srgbClr val="666666"/>
            </a:solidFill>
            <a:miter lim="800000"/>
            <a:headEnd/>
            <a:tailEnd/>
          </a:ln>
        </p:spPr>
      </p:pic>
      <p:pic>
        <p:nvPicPr>
          <p:cNvPr id="28675" name="Picture 3" descr="3I01588"/>
          <p:cNvPicPr>
            <a:picLocks noChangeAspect="1" noChangeArrowheads="1"/>
          </p:cNvPicPr>
          <p:nvPr/>
        </p:nvPicPr>
        <p:blipFill>
          <a:blip r:embed="rId3" cstate="print"/>
          <a:srcRect/>
          <a:stretch>
            <a:fillRect/>
          </a:stretch>
        </p:blipFill>
        <p:spPr bwMode="auto">
          <a:xfrm>
            <a:off x="4455764" y="548680"/>
            <a:ext cx="4292700" cy="5256584"/>
          </a:xfrm>
          <a:prstGeom prst="rect">
            <a:avLst/>
          </a:prstGeom>
          <a:noFill/>
          <a:ln w="3175" algn="in">
            <a:solidFill>
              <a:srgbClr val="000000"/>
            </a:solidFill>
            <a:miter lim="800000"/>
            <a:headEnd/>
            <a:tailEnd/>
          </a:ln>
        </p:spPr>
      </p:pic>
      <p:sp>
        <p:nvSpPr>
          <p:cNvPr id="28676" name="Text Box 4"/>
          <p:cNvSpPr txBox="1">
            <a:spLocks noChangeArrowheads="1"/>
          </p:cNvSpPr>
          <p:nvPr/>
        </p:nvSpPr>
        <p:spPr bwMode="auto">
          <a:xfrm>
            <a:off x="323528" y="6093296"/>
            <a:ext cx="3816424" cy="576064"/>
          </a:xfrm>
          <a:prstGeom prst="rect">
            <a:avLst/>
          </a:prstGeom>
          <a:noFill/>
          <a:ln w="6350" algn="in">
            <a:solidFill>
              <a:srgbClr val="000000"/>
            </a:solidFill>
            <a:miter lim="800000"/>
            <a:headEnd/>
            <a:tailEnd/>
          </a:ln>
          <a:effectLst/>
        </p:spPr>
        <p:txBody>
          <a:bodyPr vert="horz" wrap="square" lIns="36576" tIns="36576" rIns="36576" bIns="36576"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400" b="1" i="1" u="none" strike="noStrike" cap="none" normalizeH="0" baseline="0" dirty="0" smtClean="0">
                <a:ln>
                  <a:noFill/>
                </a:ln>
                <a:solidFill>
                  <a:srgbClr val="000000"/>
                </a:solidFill>
                <a:effectLst/>
                <a:latin typeface="Informal Roman" pitchFamily="66" charset="0"/>
                <a:cs typeface="Arial" pitchFamily="34" charset="0"/>
              </a:rPr>
              <a:t>P. CEZANNE, </a:t>
            </a:r>
            <a:r>
              <a:rPr kumimoji="0" lang="fr-FR" sz="1400" b="1" i="1" u="sng" strike="noStrike" cap="none" normalizeH="0" baseline="0" dirty="0" smtClean="0">
                <a:ln>
                  <a:noFill/>
                </a:ln>
                <a:solidFill>
                  <a:srgbClr val="000000"/>
                </a:solidFill>
                <a:effectLst/>
                <a:latin typeface="Informal Roman" pitchFamily="66" charset="0"/>
                <a:cs typeface="Arial" pitchFamily="34" charset="0"/>
              </a:rPr>
              <a:t>Baie de l'Estaque et </a:t>
            </a:r>
            <a:r>
              <a:rPr kumimoji="0" lang="fr-FR" sz="1400" b="1" i="1" u="sng" strike="noStrike" cap="none" normalizeH="0" baseline="0" dirty="0" err="1" smtClean="0">
                <a:ln>
                  <a:noFill/>
                </a:ln>
                <a:solidFill>
                  <a:srgbClr val="000000"/>
                </a:solidFill>
                <a:effectLst/>
                <a:latin typeface="Informal Roman" pitchFamily="66" charset="0"/>
                <a:cs typeface="Arial" pitchFamily="34" charset="0"/>
              </a:rPr>
              <a:t>chateau</a:t>
            </a:r>
            <a:r>
              <a:rPr kumimoji="0" lang="fr-FR" sz="1400" b="1" i="1" u="sng" strike="noStrike" cap="none" normalizeH="0" baseline="0" dirty="0" smtClean="0">
                <a:ln>
                  <a:noFill/>
                </a:ln>
                <a:solidFill>
                  <a:srgbClr val="000000"/>
                </a:solidFill>
                <a:effectLst/>
                <a:latin typeface="Informal Roman" pitchFamily="66" charset="0"/>
                <a:cs typeface="Arial" pitchFamily="34" charset="0"/>
              </a:rPr>
              <a:t> d'If</a:t>
            </a:r>
            <a:r>
              <a:rPr kumimoji="0" lang="fr-FR" sz="1400" b="1" i="1" u="none" strike="noStrike" cap="none" normalizeH="0" baseline="0" dirty="0" smtClean="0">
                <a:ln>
                  <a:noFill/>
                </a:ln>
                <a:solidFill>
                  <a:srgbClr val="000000"/>
                </a:solidFill>
                <a:effectLst/>
                <a:latin typeface="Informal Roman" pitchFamily="66" charset="0"/>
                <a:cs typeface="Arial" pitchFamily="34" charset="0"/>
              </a:rPr>
              <a:t>,     1883-85,  </a:t>
            </a:r>
            <a:r>
              <a:rPr kumimoji="0" lang="fr-FR" sz="1400" b="0" i="1" u="none" strike="noStrike" cap="none" normalizeH="0" baseline="0" dirty="0" smtClean="0">
                <a:ln>
                  <a:noFill/>
                </a:ln>
                <a:solidFill>
                  <a:srgbClr val="000000"/>
                </a:solidFill>
                <a:effectLst/>
                <a:latin typeface="Informal Roman" pitchFamily="66" charset="0"/>
                <a:cs typeface="Arial" pitchFamily="34" charset="0"/>
              </a:rPr>
              <a:t>huile sur toile, 71 x 57cm, </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28677" name="Text Box 5"/>
          <p:cNvSpPr txBox="1">
            <a:spLocks noChangeArrowheads="1"/>
          </p:cNvSpPr>
          <p:nvPr/>
        </p:nvSpPr>
        <p:spPr bwMode="auto">
          <a:xfrm>
            <a:off x="4427984" y="5949280"/>
            <a:ext cx="4320480" cy="576064"/>
          </a:xfrm>
          <a:prstGeom prst="rect">
            <a:avLst/>
          </a:prstGeom>
          <a:noFill/>
          <a:ln w="6350" algn="in">
            <a:solidFill>
              <a:srgbClr val="000000"/>
            </a:solidFill>
            <a:miter lim="800000"/>
            <a:headEnd/>
            <a:tailEnd/>
          </a:ln>
          <a:effectLst/>
        </p:spPr>
        <p:txBody>
          <a:bodyPr vert="horz" wrap="square" lIns="36576" tIns="36576" rIns="36576" bIns="36576"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400" b="1" i="1" u="none" strike="noStrike" cap="none" normalizeH="0" baseline="0" dirty="0" smtClean="0">
                <a:ln>
                  <a:noFill/>
                </a:ln>
                <a:solidFill>
                  <a:srgbClr val="000000"/>
                </a:solidFill>
                <a:effectLst/>
                <a:latin typeface="Informal Roman" pitchFamily="66" charset="0"/>
                <a:cs typeface="Arial" pitchFamily="34" charset="0"/>
              </a:rPr>
              <a:t>G. BRAQUE, </a:t>
            </a:r>
            <a:r>
              <a:rPr kumimoji="0" lang="fr-FR" sz="1400" b="1" i="1" u="sng" strike="noStrike" cap="none" normalizeH="0" baseline="0" dirty="0" smtClean="0">
                <a:ln>
                  <a:noFill/>
                </a:ln>
                <a:solidFill>
                  <a:srgbClr val="000000"/>
                </a:solidFill>
                <a:effectLst/>
                <a:latin typeface="Informal Roman" pitchFamily="66" charset="0"/>
                <a:cs typeface="Arial" pitchFamily="34" charset="0"/>
              </a:rPr>
              <a:t>Le Viaduc à L'Estaque</a:t>
            </a:r>
            <a:r>
              <a:rPr kumimoji="0" lang="fr-FR" sz="1400" b="1" i="1" u="none" strike="noStrike" cap="none" normalizeH="0" baseline="0" dirty="0" smtClean="0">
                <a:ln>
                  <a:noFill/>
                </a:ln>
                <a:solidFill>
                  <a:srgbClr val="000000"/>
                </a:solidFill>
                <a:effectLst/>
                <a:latin typeface="Informal Roman" pitchFamily="66" charset="0"/>
                <a:cs typeface="Arial" pitchFamily="34" charset="0"/>
              </a:rPr>
              <a:t>, 1908,  </a:t>
            </a:r>
          </a:p>
          <a:p>
            <a:pPr marL="0" marR="0" lvl="0" indent="0" algn="ctr" defTabSz="914400" rtl="0" eaLnBrk="1" fontAlgn="base" latinLnBrk="0" hangingPunct="1">
              <a:lnSpc>
                <a:spcPct val="100000"/>
              </a:lnSpc>
              <a:spcBef>
                <a:spcPct val="0"/>
              </a:spcBef>
              <a:spcAft>
                <a:spcPct val="0"/>
              </a:spcAft>
              <a:buClrTx/>
              <a:buSzTx/>
              <a:buFontTx/>
              <a:buNone/>
              <a:tabLst/>
            </a:pPr>
            <a:r>
              <a:rPr kumimoji="0" lang="fr-FR" sz="1400" b="1" i="1" u="none" strike="noStrike" cap="none" normalizeH="0" baseline="0" dirty="0" smtClean="0">
                <a:ln>
                  <a:noFill/>
                </a:ln>
                <a:solidFill>
                  <a:srgbClr val="000000"/>
                </a:solidFill>
                <a:effectLst/>
                <a:latin typeface="Informal Roman" pitchFamily="66" charset="0"/>
                <a:cs typeface="Arial" pitchFamily="34" charset="0"/>
              </a:rPr>
              <a:t> </a:t>
            </a:r>
            <a:r>
              <a:rPr kumimoji="0" lang="fr-FR" sz="1400" b="0" i="1" u="none" strike="noStrike" cap="none" normalizeH="0" baseline="0" dirty="0" smtClean="0">
                <a:ln>
                  <a:noFill/>
                </a:ln>
                <a:solidFill>
                  <a:srgbClr val="000000"/>
                </a:solidFill>
                <a:effectLst/>
                <a:latin typeface="Informal Roman" pitchFamily="66" charset="0"/>
                <a:cs typeface="Arial" pitchFamily="34" charset="0"/>
              </a:rPr>
              <a:t>huile sur toile, 72,5 x 59 cm, </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1"/>
          <p:cNvSpPr>
            <a:spLocks noChangeArrowheads="1"/>
          </p:cNvSpPr>
          <p:nvPr/>
        </p:nvSpPr>
        <p:spPr bwMode="auto">
          <a:xfrm>
            <a:off x="179512" y="332656"/>
            <a:ext cx="8640960" cy="1554272"/>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fr-FR" sz="2300" b="1" u="none" strike="noStrike" cap="none" normalizeH="0" baseline="0" dirty="0" smtClean="0">
                <a:ln>
                  <a:noFill/>
                </a:ln>
                <a:solidFill>
                  <a:srgbClr val="000000"/>
                </a:solidFill>
                <a:effectLst/>
                <a:latin typeface="Calisto MT" pitchFamily="18" charset="0"/>
                <a:cs typeface="Arial" pitchFamily="34" charset="0"/>
              </a:rPr>
              <a:t>	La découverte des </a:t>
            </a:r>
            <a:r>
              <a:rPr kumimoji="0" lang="fr-FR" sz="2300" b="1" u="none" strike="noStrike" cap="none" normalizeH="0" baseline="0" dirty="0" smtClean="0">
                <a:ln>
                  <a:noFill/>
                </a:ln>
                <a:solidFill>
                  <a:srgbClr val="FFFFCC"/>
                </a:solidFill>
                <a:effectLst/>
                <a:latin typeface="Calisto MT" pitchFamily="18" charset="0"/>
                <a:cs typeface="Arial" pitchFamily="34" charset="0"/>
              </a:rPr>
              <a:t>arts primitifs et de la sculpture nègre</a:t>
            </a:r>
            <a:r>
              <a:rPr kumimoji="0" lang="fr-FR" sz="2300" b="1" u="none" strike="noStrike" cap="none" normalizeH="0" baseline="0" dirty="0" smtClean="0">
                <a:ln>
                  <a:noFill/>
                </a:ln>
                <a:solidFill>
                  <a:srgbClr val="000000"/>
                </a:solidFill>
                <a:effectLst/>
                <a:latin typeface="Calisto MT" pitchFamily="18" charset="0"/>
                <a:cs typeface="Arial" pitchFamily="34" charset="0"/>
              </a:rPr>
              <a:t>, très en vogue chez les collectionneurs de l’époque, leur apportera également une nouvelle façon de voir et de traduire les formes dans leurs œuvres</a:t>
            </a:r>
            <a:r>
              <a:rPr kumimoji="0" lang="fr-FR" sz="2300" b="0" i="1" u="none" strike="noStrike" cap="none" normalizeH="0" baseline="0" dirty="0" smtClean="0">
                <a:ln>
                  <a:noFill/>
                </a:ln>
                <a:solidFill>
                  <a:srgbClr val="000000"/>
                </a:solidFill>
                <a:effectLst/>
                <a:latin typeface="Calisto MT" pitchFamily="18" charset="0"/>
                <a:cs typeface="Arial" pitchFamily="34" charset="0"/>
              </a:rPr>
              <a:t>. </a:t>
            </a:r>
            <a:endParaRPr kumimoji="0" lang="fr-FR" sz="2300" b="0" i="0" u="none" strike="noStrike" cap="none" normalizeH="0" baseline="0" dirty="0" smtClean="0">
              <a:ln>
                <a:noFill/>
              </a:ln>
              <a:solidFill>
                <a:schemeClr val="tx1"/>
              </a:solidFill>
              <a:effectLst/>
              <a:latin typeface="Calisto MT"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900" b="0" i="0" u="none" strike="noStrike" cap="none" normalizeH="0" baseline="0" dirty="0" smtClean="0">
                <a:ln>
                  <a:noFill/>
                </a:ln>
                <a:solidFill>
                  <a:srgbClr val="000000"/>
                </a:solidFill>
                <a:effectLst/>
                <a:latin typeface="Georgia" pitchFamily="18" charset="0"/>
                <a:cs typeface="Arial" pitchFamily="34" charset="0"/>
              </a:rPr>
              <a:t> </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9698" name="Picture 2" descr="Masque de maladie pende, 26"/>
          <p:cNvPicPr>
            <a:picLocks noChangeAspect="1" noChangeArrowheads="1"/>
          </p:cNvPicPr>
          <p:nvPr/>
        </p:nvPicPr>
        <p:blipFill>
          <a:blip r:embed="rId2" cstate="print"/>
          <a:srcRect/>
          <a:stretch>
            <a:fillRect/>
          </a:stretch>
        </p:blipFill>
        <p:spPr bwMode="auto">
          <a:xfrm>
            <a:off x="323528" y="2276872"/>
            <a:ext cx="1944216" cy="2825997"/>
          </a:xfrm>
          <a:prstGeom prst="rect">
            <a:avLst/>
          </a:prstGeom>
          <a:noFill/>
          <a:ln w="3175" algn="in">
            <a:solidFill>
              <a:srgbClr val="000000"/>
            </a:solidFill>
            <a:miter lim="800000"/>
            <a:headEnd/>
            <a:tailEnd/>
          </a:ln>
          <a:effectLst/>
        </p:spPr>
      </p:pic>
      <p:pic>
        <p:nvPicPr>
          <p:cNvPr id="29699" name="Picture 3" descr="Les demoiselles d'Avignon, 1907, huile sur toile, 243"/>
          <p:cNvPicPr>
            <a:picLocks noChangeAspect="1" noChangeArrowheads="1"/>
          </p:cNvPicPr>
          <p:nvPr/>
        </p:nvPicPr>
        <p:blipFill>
          <a:blip r:embed="rId3" cstate="print"/>
          <a:srcRect l="1982" t="1691" r="229" b="2391"/>
          <a:stretch>
            <a:fillRect/>
          </a:stretch>
        </p:blipFill>
        <p:spPr bwMode="auto">
          <a:xfrm>
            <a:off x="2365353" y="1628800"/>
            <a:ext cx="4366887" cy="4464496"/>
          </a:xfrm>
          <a:prstGeom prst="rect">
            <a:avLst/>
          </a:prstGeom>
          <a:noFill/>
          <a:ln w="3175" algn="in">
            <a:solidFill>
              <a:srgbClr val="000000"/>
            </a:solidFill>
            <a:miter lim="800000"/>
            <a:headEnd/>
            <a:tailEnd/>
          </a:ln>
          <a:effectLst/>
        </p:spPr>
      </p:pic>
      <p:pic>
        <p:nvPicPr>
          <p:cNvPr id="29700" name="Picture 4" descr="droppedImage_5"/>
          <p:cNvPicPr>
            <a:picLocks noChangeAspect="1" noChangeArrowheads="1"/>
          </p:cNvPicPr>
          <p:nvPr/>
        </p:nvPicPr>
        <p:blipFill>
          <a:blip r:embed="rId4" cstate="print"/>
          <a:srcRect l="56889" t="4465" r="1460" b="16104"/>
          <a:stretch>
            <a:fillRect/>
          </a:stretch>
        </p:blipFill>
        <p:spPr bwMode="auto">
          <a:xfrm>
            <a:off x="6876257" y="2348880"/>
            <a:ext cx="1959409" cy="2664296"/>
          </a:xfrm>
          <a:prstGeom prst="rect">
            <a:avLst/>
          </a:prstGeom>
          <a:noFill/>
          <a:ln w="3175" algn="in">
            <a:solidFill>
              <a:srgbClr val="000000"/>
            </a:solidFill>
            <a:miter lim="800000"/>
            <a:headEnd/>
            <a:tailEnd/>
          </a:ln>
          <a:effectLst/>
        </p:spPr>
      </p:pic>
      <p:sp>
        <p:nvSpPr>
          <p:cNvPr id="29701" name="Text Box 5"/>
          <p:cNvSpPr txBox="1">
            <a:spLocks noChangeArrowheads="1"/>
          </p:cNvSpPr>
          <p:nvPr/>
        </p:nvSpPr>
        <p:spPr bwMode="auto">
          <a:xfrm>
            <a:off x="323528" y="5230142"/>
            <a:ext cx="1944216" cy="719138"/>
          </a:xfrm>
          <a:prstGeom prst="rect">
            <a:avLst/>
          </a:prstGeom>
          <a:noFill/>
          <a:ln w="6350" algn="in">
            <a:solidFill>
              <a:srgbClr val="000000"/>
            </a:solidFill>
            <a:miter lim="800000"/>
            <a:headEnd/>
            <a:tailEnd/>
          </a:ln>
          <a:effectLst/>
        </p:spPr>
        <p:txBody>
          <a:bodyPr vert="horz" wrap="square" lIns="36576" tIns="36576" rIns="36576" bIns="36576"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400" b="1" i="1" u="none" strike="noStrike" cap="none" normalizeH="0" baseline="0" dirty="0" smtClean="0">
                <a:ln>
                  <a:noFill/>
                </a:ln>
                <a:solidFill>
                  <a:srgbClr val="000000"/>
                </a:solidFill>
                <a:effectLst/>
                <a:latin typeface="Informal Roman" pitchFamily="66" charset="0"/>
                <a:cs typeface="Arial" pitchFamily="34" charset="0"/>
              </a:rPr>
              <a:t>Masque Pende</a:t>
            </a:r>
            <a:r>
              <a:rPr kumimoji="0" lang="fr-FR" sz="1400" b="0" i="1" u="none" strike="noStrike" cap="none" normalizeH="0" baseline="0" dirty="0" smtClean="0">
                <a:ln>
                  <a:noFill/>
                </a:ln>
                <a:solidFill>
                  <a:srgbClr val="000000"/>
                </a:solidFill>
                <a:effectLst/>
                <a:latin typeface="Informal Roman" pitchFamily="66" charset="0"/>
                <a:cs typeface="Arial" pitchFamily="34" charset="0"/>
              </a:rPr>
              <a:t>, </a:t>
            </a:r>
            <a:r>
              <a:rPr kumimoji="0" lang="fr-FR" sz="1400" b="0" i="1" u="none" strike="noStrike" cap="none" normalizeH="0" baseline="0" dirty="0" err="1" smtClean="0">
                <a:ln>
                  <a:noFill/>
                </a:ln>
                <a:solidFill>
                  <a:srgbClr val="000000"/>
                </a:solidFill>
                <a:effectLst/>
                <a:latin typeface="Informal Roman" pitchFamily="66" charset="0"/>
                <a:cs typeface="Arial" pitchFamily="34" charset="0"/>
              </a:rPr>
              <a:t>Zaire</a:t>
            </a:r>
            <a:r>
              <a:rPr kumimoji="0" lang="fr-FR" sz="1400" b="0" i="1" u="none" strike="noStrike" cap="none" normalizeH="0" baseline="0" dirty="0" smtClean="0">
                <a:ln>
                  <a:noFill/>
                </a:ln>
                <a:solidFill>
                  <a:srgbClr val="000000"/>
                </a:solidFill>
                <a:effectLst/>
                <a:latin typeface="Informal Roman" pitchFamily="66" charset="0"/>
                <a:cs typeface="Arial" pitchFamily="34" charset="0"/>
              </a:rPr>
              <a:t>, bois, fibres végétales, tissu.</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29702" name="Text Box 6"/>
          <p:cNvSpPr txBox="1">
            <a:spLocks noChangeArrowheads="1"/>
          </p:cNvSpPr>
          <p:nvPr/>
        </p:nvSpPr>
        <p:spPr bwMode="auto">
          <a:xfrm>
            <a:off x="2339752" y="6165304"/>
            <a:ext cx="4392488" cy="504056"/>
          </a:xfrm>
          <a:prstGeom prst="rect">
            <a:avLst/>
          </a:prstGeom>
          <a:noFill/>
          <a:ln w="6350" algn="in">
            <a:solidFill>
              <a:srgbClr val="000000"/>
            </a:solidFill>
            <a:miter lim="800000"/>
            <a:headEnd/>
            <a:tailEnd/>
          </a:ln>
          <a:effectLst/>
        </p:spPr>
        <p:txBody>
          <a:bodyPr vert="horz" wrap="square" lIns="36576" tIns="36576" rIns="36576" bIns="36576"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400" b="1" i="1" u="none" strike="noStrike" cap="none" normalizeH="0" baseline="0" dirty="0" smtClean="0">
                <a:ln>
                  <a:noFill/>
                </a:ln>
                <a:solidFill>
                  <a:srgbClr val="000000"/>
                </a:solidFill>
                <a:effectLst/>
                <a:latin typeface="Informal Roman" pitchFamily="66" charset="0"/>
                <a:cs typeface="Arial" pitchFamily="34" charset="0"/>
              </a:rPr>
              <a:t>P. PICASSO,  </a:t>
            </a:r>
            <a:r>
              <a:rPr kumimoji="0" lang="fr-FR" sz="1400" b="1" i="1" u="sng" strike="noStrike" cap="none" normalizeH="0" baseline="0" dirty="0" smtClean="0">
                <a:ln>
                  <a:noFill/>
                </a:ln>
                <a:solidFill>
                  <a:srgbClr val="000000"/>
                </a:solidFill>
                <a:effectLst/>
                <a:latin typeface="Informal Roman" pitchFamily="66" charset="0"/>
                <a:cs typeface="Arial" pitchFamily="34" charset="0"/>
              </a:rPr>
              <a:t>Les demoiselles d’Avignon</a:t>
            </a:r>
            <a:r>
              <a:rPr kumimoji="0" lang="fr-FR" sz="1400" b="1" i="1" u="none" strike="noStrike" cap="none" normalizeH="0" baseline="0" dirty="0" smtClean="0">
                <a:ln>
                  <a:noFill/>
                </a:ln>
                <a:solidFill>
                  <a:srgbClr val="000000"/>
                </a:solidFill>
                <a:effectLst/>
                <a:latin typeface="Informal Roman" pitchFamily="66" charset="0"/>
                <a:cs typeface="Arial" pitchFamily="34" charset="0"/>
              </a:rPr>
              <a:t>, 1907,  </a:t>
            </a:r>
          </a:p>
          <a:p>
            <a:pPr marL="0" marR="0" lvl="0" indent="0" algn="ctr" defTabSz="914400" rtl="0" eaLnBrk="1" fontAlgn="base" latinLnBrk="0" hangingPunct="1">
              <a:lnSpc>
                <a:spcPct val="100000"/>
              </a:lnSpc>
              <a:spcBef>
                <a:spcPct val="0"/>
              </a:spcBef>
              <a:spcAft>
                <a:spcPct val="0"/>
              </a:spcAft>
              <a:buClrTx/>
              <a:buSzTx/>
              <a:buFontTx/>
              <a:buNone/>
              <a:tabLst/>
            </a:pPr>
            <a:r>
              <a:rPr kumimoji="0" lang="fr-FR" sz="1400" b="0" i="1" u="none" strike="noStrike" cap="none" normalizeH="0" baseline="0" dirty="0" smtClean="0">
                <a:ln>
                  <a:noFill/>
                </a:ln>
                <a:solidFill>
                  <a:srgbClr val="000000"/>
                </a:solidFill>
                <a:effectLst/>
                <a:latin typeface="Informal Roman" pitchFamily="66" charset="0"/>
                <a:cs typeface="Arial" pitchFamily="34" charset="0"/>
              </a:rPr>
              <a:t>huile sur toile,  243.9 x 233.7 cm</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29703" name="Text Box 7"/>
          <p:cNvSpPr txBox="1">
            <a:spLocks noChangeArrowheads="1"/>
          </p:cNvSpPr>
          <p:nvPr/>
        </p:nvSpPr>
        <p:spPr bwMode="auto">
          <a:xfrm>
            <a:off x="6876256" y="5085184"/>
            <a:ext cx="1944216" cy="684213"/>
          </a:xfrm>
          <a:prstGeom prst="rect">
            <a:avLst/>
          </a:prstGeom>
          <a:noFill/>
          <a:ln w="6350" algn="in">
            <a:solidFill>
              <a:srgbClr val="000000"/>
            </a:solidFill>
            <a:miter lim="800000"/>
            <a:headEnd/>
            <a:tailEnd/>
          </a:ln>
          <a:effectLst/>
        </p:spPr>
        <p:txBody>
          <a:bodyPr vert="horz" wrap="square" lIns="36576" tIns="36576" rIns="36576" bIns="36576"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400" b="1" i="1" u="none" strike="noStrike" cap="none" normalizeH="0" baseline="0" dirty="0" smtClean="0">
                <a:ln>
                  <a:noFill/>
                </a:ln>
                <a:solidFill>
                  <a:srgbClr val="000000"/>
                </a:solidFill>
                <a:effectLst/>
                <a:latin typeface="Informal Roman" pitchFamily="66" charset="0"/>
                <a:cs typeface="Arial" pitchFamily="34" charset="0"/>
              </a:rPr>
              <a:t>P. PICASSO, Etude préparatoire</a:t>
            </a:r>
            <a:r>
              <a:rPr kumimoji="0" lang="fr-FR" sz="1400" b="1" i="1" u="none" strike="noStrike" cap="none" normalizeH="0" dirty="0" smtClean="0">
                <a:ln>
                  <a:noFill/>
                </a:ln>
                <a:solidFill>
                  <a:srgbClr val="000000"/>
                </a:solidFill>
                <a:effectLst/>
                <a:latin typeface="Informal Roman" pitchFamily="66" charset="0"/>
                <a:cs typeface="Arial" pitchFamily="34" charset="0"/>
              </a:rPr>
              <a:t> </a:t>
            </a:r>
            <a:r>
              <a:rPr kumimoji="0" lang="fr-FR" sz="1400" b="1" i="1" u="none" strike="noStrike" cap="none" normalizeH="0" baseline="0" dirty="0" smtClean="0">
                <a:ln>
                  <a:noFill/>
                </a:ln>
                <a:solidFill>
                  <a:srgbClr val="000000"/>
                </a:solidFill>
                <a:effectLst/>
                <a:latin typeface="Informal Roman" pitchFamily="66" charset="0"/>
                <a:cs typeface="Arial" pitchFamily="34" charset="0"/>
              </a:rPr>
              <a:t>pour  Les demoiselles</a:t>
            </a:r>
            <a:r>
              <a:rPr kumimoji="0" lang="fr-FR" sz="1400" b="1" i="1" u="none" strike="noStrike" cap="none" normalizeH="0" dirty="0" smtClean="0">
                <a:ln>
                  <a:noFill/>
                </a:ln>
                <a:solidFill>
                  <a:srgbClr val="000000"/>
                </a:solidFill>
                <a:effectLst/>
                <a:latin typeface="Informal Roman" pitchFamily="66" charset="0"/>
                <a:cs typeface="Arial" pitchFamily="34" charset="0"/>
              </a:rPr>
              <a:t> d’Avignon,</a:t>
            </a:r>
            <a:r>
              <a:rPr kumimoji="0" lang="fr-FR" sz="1400" b="1" i="1" u="none" strike="noStrike" cap="none" normalizeH="0" baseline="0" dirty="0" smtClean="0">
                <a:ln>
                  <a:noFill/>
                </a:ln>
                <a:solidFill>
                  <a:srgbClr val="000000"/>
                </a:solidFill>
                <a:effectLst/>
                <a:latin typeface="Informal Roman" pitchFamily="66" charset="0"/>
                <a:cs typeface="Arial" pitchFamily="34" charset="0"/>
              </a:rPr>
              <a:t> 1916</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1"/>
          <p:cNvSpPr>
            <a:spLocks noChangeArrowheads="1"/>
          </p:cNvSpPr>
          <p:nvPr/>
        </p:nvSpPr>
        <p:spPr bwMode="auto">
          <a:xfrm>
            <a:off x="539552" y="908720"/>
            <a:ext cx="3528392" cy="4308872"/>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800" b="1" u="none" strike="noStrike" cap="none" normalizeH="0" baseline="0" dirty="0" smtClean="0">
                <a:ln>
                  <a:noFill/>
                </a:ln>
                <a:solidFill>
                  <a:srgbClr val="000000"/>
                </a:solidFill>
                <a:effectLst/>
                <a:latin typeface="Calisto MT" pitchFamily="18" charset="0"/>
                <a:cs typeface="Arial" pitchFamily="34" charset="0"/>
              </a:rPr>
              <a:t>Dans un 1er temps, les peintres cubistes</a:t>
            </a:r>
            <a:r>
              <a:rPr lang="fr-FR" sz="2800" b="1" dirty="0">
                <a:solidFill>
                  <a:srgbClr val="000000"/>
                </a:solidFill>
                <a:latin typeface="Calisto MT" pitchFamily="18" charset="0"/>
                <a:cs typeface="Arial" pitchFamily="34" charset="0"/>
              </a:rPr>
              <a:t> </a:t>
            </a:r>
            <a:r>
              <a:rPr kumimoji="0" lang="fr-FR" sz="2800" b="1" u="none" strike="noStrike" cap="none" normalizeH="0" baseline="0" dirty="0" smtClean="0">
                <a:ln>
                  <a:noFill/>
                </a:ln>
                <a:solidFill>
                  <a:srgbClr val="000000"/>
                </a:solidFill>
                <a:effectLst/>
                <a:latin typeface="Calisto MT" pitchFamily="18" charset="0"/>
                <a:cs typeface="Arial" pitchFamily="34" charset="0"/>
              </a:rPr>
              <a:t>vont chercher à construire un espace propre au tableau, en constituant </a:t>
            </a:r>
            <a:r>
              <a:rPr kumimoji="0" lang="fr-FR" sz="2800" b="1" u="none" strike="noStrike" cap="none" normalizeH="0" baseline="0" dirty="0" smtClean="0">
                <a:ln>
                  <a:noFill/>
                </a:ln>
                <a:solidFill>
                  <a:srgbClr val="FFFFCC"/>
                </a:solidFill>
                <a:effectLst/>
                <a:latin typeface="Calisto MT" pitchFamily="18" charset="0"/>
                <a:cs typeface="Arial" pitchFamily="34" charset="0"/>
              </a:rPr>
              <a:t>une seule image à partir d’une multiplicité de facettes d’un même objet ou d’un même sujet. </a:t>
            </a:r>
          </a:p>
        </p:txBody>
      </p:sp>
      <p:pic>
        <p:nvPicPr>
          <p:cNvPr id="7172" name="Picture 4" descr="hdPicasso_Femmealamandoline_ErmitageRussie"/>
          <p:cNvPicPr>
            <a:picLocks noChangeAspect="1" noChangeArrowheads="1"/>
          </p:cNvPicPr>
          <p:nvPr/>
        </p:nvPicPr>
        <p:blipFill>
          <a:blip r:embed="rId2" cstate="print"/>
          <a:srcRect/>
          <a:stretch>
            <a:fillRect/>
          </a:stretch>
        </p:blipFill>
        <p:spPr bwMode="auto">
          <a:xfrm>
            <a:off x="4283968" y="260648"/>
            <a:ext cx="4451354" cy="5688632"/>
          </a:xfrm>
          <a:prstGeom prst="rect">
            <a:avLst/>
          </a:prstGeom>
          <a:noFill/>
        </p:spPr>
      </p:pic>
      <p:sp>
        <p:nvSpPr>
          <p:cNvPr id="8" name="Text Box 6"/>
          <p:cNvSpPr txBox="1">
            <a:spLocks noChangeArrowheads="1"/>
          </p:cNvSpPr>
          <p:nvPr/>
        </p:nvSpPr>
        <p:spPr bwMode="auto">
          <a:xfrm>
            <a:off x="4283968" y="6021288"/>
            <a:ext cx="4464496" cy="720080"/>
          </a:xfrm>
          <a:prstGeom prst="rect">
            <a:avLst/>
          </a:prstGeom>
          <a:noFill/>
          <a:ln w="6350" algn="in">
            <a:solidFill>
              <a:srgbClr val="000000"/>
            </a:solidFill>
            <a:miter lim="800000"/>
            <a:headEnd/>
            <a:tailEnd/>
          </a:ln>
          <a:effectLst/>
        </p:spPr>
        <p:txBody>
          <a:bodyPr vert="horz" wrap="square" lIns="36576" tIns="36576" rIns="36576" bIns="36576" numCol="1" anchor="t" anchorCtr="0" compatLnSpc="1">
            <a:prstTxWarp prst="textNoShape">
              <a:avLst/>
            </a:prstTxWarp>
          </a:bodyPr>
          <a:lstStyle/>
          <a:p>
            <a:pPr lvl="0" algn="ctr" fontAlgn="base">
              <a:spcBef>
                <a:spcPct val="0"/>
              </a:spcBef>
              <a:spcAft>
                <a:spcPct val="0"/>
              </a:spcAft>
            </a:pPr>
            <a:r>
              <a:rPr kumimoji="0" lang="fr-FR" sz="1400" b="1" i="1" u="none" strike="noStrike" cap="none" normalizeH="0" baseline="0" dirty="0" smtClean="0">
                <a:ln>
                  <a:noFill/>
                </a:ln>
                <a:solidFill>
                  <a:srgbClr val="000000"/>
                </a:solidFill>
                <a:effectLst/>
                <a:latin typeface="Informal Roman" pitchFamily="66" charset="0"/>
                <a:cs typeface="Arial" pitchFamily="34" charset="0"/>
              </a:rPr>
              <a:t>P. PICASSO, </a:t>
            </a:r>
            <a:r>
              <a:rPr lang="fr-FR" sz="1400" b="1" u="sng" dirty="0" smtClean="0">
                <a:latin typeface="Informal Roman" pitchFamily="66" charset="0"/>
              </a:rPr>
              <a:t>Femme à la mandoline</a:t>
            </a:r>
            <a:r>
              <a:rPr lang="fr-FR" sz="1400" b="1" dirty="0" smtClean="0">
                <a:latin typeface="Informal Roman" pitchFamily="66" charset="0"/>
              </a:rPr>
              <a:t>, 1909</a:t>
            </a:r>
            <a:r>
              <a:rPr lang="fr-FR" sz="1400" b="1" dirty="0" smtClean="0"/>
              <a:t>,</a:t>
            </a:r>
            <a:endParaRPr kumimoji="0" lang="fr-FR" sz="1400" b="1" i="1" u="none" strike="noStrike" cap="none" normalizeH="0" baseline="0" dirty="0" smtClean="0">
              <a:ln>
                <a:noFill/>
              </a:ln>
              <a:solidFill>
                <a:srgbClr val="000000"/>
              </a:solidFill>
              <a:effectLst/>
              <a:latin typeface="Informal Roman" pitchFamily="66" charset="0"/>
              <a:cs typeface="Arial" pitchFamily="34" charset="0"/>
            </a:endParaRPr>
          </a:p>
          <a:p>
            <a:pPr lvl="0" algn="ctr" fontAlgn="base">
              <a:spcBef>
                <a:spcPct val="0"/>
              </a:spcBef>
              <a:spcAft>
                <a:spcPct val="0"/>
              </a:spcAft>
            </a:pPr>
            <a:r>
              <a:rPr kumimoji="0" lang="fr-FR" sz="1400" b="0" i="1" u="none" strike="noStrike" cap="none" normalizeH="0" baseline="0" dirty="0" smtClean="0">
                <a:ln>
                  <a:noFill/>
                </a:ln>
                <a:solidFill>
                  <a:srgbClr val="000000"/>
                </a:solidFill>
                <a:effectLst/>
                <a:latin typeface="Informal Roman" pitchFamily="66" charset="0"/>
                <a:cs typeface="Arial" pitchFamily="34" charset="0"/>
              </a:rPr>
              <a:t>huile sur toile, </a:t>
            </a:r>
            <a:r>
              <a:rPr lang="fr-FR" sz="1400" i="1" dirty="0" smtClean="0">
                <a:latin typeface="Informal Roman" pitchFamily="66" charset="0"/>
              </a:rPr>
              <a:t>92 x 73 cm.,                                        Musée de l'Ermitage, Saint-Pétersbourg </a:t>
            </a:r>
            <a:endParaRPr kumimoji="0" lang="fr-FR" sz="1400" i="1" u="none" strike="noStrike" cap="none" normalizeH="0" baseline="0" dirty="0" smtClean="0">
              <a:ln>
                <a:noFill/>
              </a:ln>
              <a:solidFill>
                <a:schemeClr val="tx1"/>
              </a:solidFill>
              <a:effectLst/>
              <a:latin typeface="Informal Roman" pitchFamily="66" charset="0"/>
              <a:cs typeface="Arial"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072Braque[1]"/>
          <p:cNvPicPr>
            <a:picLocks noChangeAspect="1" noChangeArrowheads="1"/>
          </p:cNvPicPr>
          <p:nvPr/>
        </p:nvPicPr>
        <p:blipFill>
          <a:blip r:embed="rId2" cstate="print"/>
          <a:srcRect/>
          <a:stretch>
            <a:fillRect/>
          </a:stretch>
        </p:blipFill>
        <p:spPr bwMode="auto">
          <a:xfrm>
            <a:off x="5076056" y="404664"/>
            <a:ext cx="3685162" cy="5400600"/>
          </a:xfrm>
          <a:prstGeom prst="rect">
            <a:avLst/>
          </a:prstGeom>
          <a:noFill/>
          <a:ln w="3175" algn="in">
            <a:solidFill>
              <a:srgbClr val="000000"/>
            </a:solidFill>
            <a:miter lim="800000"/>
            <a:headEnd/>
            <a:tailEnd/>
          </a:ln>
          <a:effectLst/>
        </p:spPr>
      </p:pic>
      <p:sp>
        <p:nvSpPr>
          <p:cNvPr id="3" name="Text Box 3"/>
          <p:cNvSpPr txBox="1">
            <a:spLocks noChangeArrowheads="1"/>
          </p:cNvSpPr>
          <p:nvPr/>
        </p:nvSpPr>
        <p:spPr bwMode="auto">
          <a:xfrm>
            <a:off x="5076056" y="5949280"/>
            <a:ext cx="3672408" cy="576064"/>
          </a:xfrm>
          <a:prstGeom prst="rect">
            <a:avLst/>
          </a:prstGeom>
          <a:noFill/>
          <a:ln w="6350" algn="in">
            <a:solidFill>
              <a:srgbClr val="000000"/>
            </a:solidFill>
            <a:miter lim="800000"/>
            <a:headEnd/>
            <a:tailEnd/>
          </a:ln>
          <a:effectLst/>
        </p:spPr>
        <p:txBody>
          <a:bodyPr vert="horz" wrap="square" lIns="36576" tIns="36576" rIns="36576" bIns="36576"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400" b="1" i="1" u="none" strike="noStrike" cap="none" normalizeH="0" baseline="0" dirty="0" smtClean="0">
                <a:ln>
                  <a:noFill/>
                </a:ln>
                <a:solidFill>
                  <a:srgbClr val="000000"/>
                </a:solidFill>
                <a:effectLst/>
                <a:latin typeface="Informal Roman" pitchFamily="66" charset="0"/>
                <a:cs typeface="Arial" pitchFamily="34" charset="0"/>
              </a:rPr>
              <a:t>G. BRAQUE, </a:t>
            </a:r>
            <a:r>
              <a:rPr kumimoji="0" lang="fr-FR" sz="1400" b="1" i="1" u="sng" strike="noStrike" cap="none" normalizeH="0" baseline="0" dirty="0" smtClean="0">
                <a:ln>
                  <a:noFill/>
                </a:ln>
                <a:solidFill>
                  <a:srgbClr val="000000"/>
                </a:solidFill>
                <a:effectLst/>
                <a:latin typeface="Informal Roman" pitchFamily="66" charset="0"/>
                <a:cs typeface="Arial" pitchFamily="34" charset="0"/>
              </a:rPr>
              <a:t>Le Portugais</a:t>
            </a:r>
            <a:r>
              <a:rPr kumimoji="0" lang="fr-FR" sz="1400" b="1" i="1" u="none" strike="noStrike" cap="none" normalizeH="0" baseline="0" dirty="0" smtClean="0">
                <a:ln>
                  <a:noFill/>
                </a:ln>
                <a:solidFill>
                  <a:srgbClr val="000000"/>
                </a:solidFill>
                <a:effectLst/>
                <a:latin typeface="Informal Roman" pitchFamily="66" charset="0"/>
                <a:cs typeface="Arial" pitchFamily="34" charset="0"/>
              </a:rPr>
              <a:t>, 1911-12, </a:t>
            </a:r>
          </a:p>
          <a:p>
            <a:pPr marL="0" marR="0" lvl="0" indent="0" algn="ctr" defTabSz="914400" rtl="0" eaLnBrk="1" fontAlgn="base" latinLnBrk="0" hangingPunct="1">
              <a:lnSpc>
                <a:spcPct val="100000"/>
              </a:lnSpc>
              <a:spcBef>
                <a:spcPct val="0"/>
              </a:spcBef>
              <a:spcAft>
                <a:spcPct val="0"/>
              </a:spcAft>
              <a:buClrTx/>
              <a:buSzTx/>
              <a:buFontTx/>
              <a:buNone/>
              <a:tabLst/>
            </a:pPr>
            <a:r>
              <a:rPr kumimoji="0" lang="fr-FR" sz="1400" b="0" i="1" u="none" strike="noStrike" cap="none" normalizeH="0" baseline="0" dirty="0" smtClean="0">
                <a:ln>
                  <a:noFill/>
                </a:ln>
                <a:solidFill>
                  <a:srgbClr val="000000"/>
                </a:solidFill>
                <a:effectLst/>
                <a:latin typeface="Informal Roman" pitchFamily="66" charset="0"/>
                <a:cs typeface="Arial" pitchFamily="34" charset="0"/>
              </a:rPr>
              <a:t>huile sur toile, 117 x 81 cm, </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ZoneTexte 4"/>
          <p:cNvSpPr txBox="1"/>
          <p:nvPr/>
        </p:nvSpPr>
        <p:spPr>
          <a:xfrm>
            <a:off x="323528" y="548680"/>
            <a:ext cx="4464496" cy="5632311"/>
          </a:xfrm>
          <a:prstGeom prst="rect">
            <a:avLst/>
          </a:prstGeom>
          <a:noFill/>
        </p:spPr>
        <p:txBody>
          <a:bodyPr wrap="square" rtlCol="0">
            <a:spAutoFit/>
          </a:bodyPr>
          <a:lstStyle/>
          <a:p>
            <a:pPr algn="ctr"/>
            <a:r>
              <a:rPr lang="fr-FR" sz="2400" b="1" dirty="0" smtClean="0">
                <a:solidFill>
                  <a:srgbClr val="000000"/>
                </a:solidFill>
                <a:latin typeface="Calisto MT" pitchFamily="18" charset="0"/>
                <a:cs typeface="Arial" pitchFamily="34" charset="0"/>
              </a:rPr>
              <a:t>S’apercevant qu’ils s’éloignent de plus en plus de la réalité et que leurs œuvres deviennent quasiment abstraites </a:t>
            </a:r>
            <a:r>
              <a:rPr lang="fr-FR" sz="2400" b="1" dirty="0" smtClean="0">
                <a:solidFill>
                  <a:srgbClr val="FFFFCC"/>
                </a:solidFill>
                <a:latin typeface="Calisto MT" pitchFamily="18" charset="0"/>
                <a:cs typeface="Arial" pitchFamily="34" charset="0"/>
              </a:rPr>
              <a:t>(cette période qui durera de 1909 à 1912 sera appelée Cubisme analytique)</a:t>
            </a:r>
            <a:r>
              <a:rPr lang="fr-FR" sz="2400" b="1" dirty="0" smtClean="0">
                <a:latin typeface="Calisto MT" pitchFamily="18" charset="0"/>
                <a:cs typeface="Arial" pitchFamily="34" charset="0"/>
              </a:rPr>
              <a:t>,</a:t>
            </a:r>
            <a:r>
              <a:rPr lang="fr-FR" sz="2400" b="1" dirty="0" smtClean="0">
                <a:solidFill>
                  <a:srgbClr val="000000"/>
                </a:solidFill>
                <a:latin typeface="Calisto MT" pitchFamily="18" charset="0"/>
                <a:cs typeface="Arial" pitchFamily="34" charset="0"/>
              </a:rPr>
              <a:t> Picasso et Braque réintroduisent à partir de 1912, des morceaux de réalité dans leurs tableaux en effectuant des collages de journaux, de toile cirée, etc. Cette dernière période </a:t>
            </a:r>
            <a:r>
              <a:rPr lang="fr-FR" sz="2400" b="1" dirty="0" smtClean="0">
                <a:solidFill>
                  <a:srgbClr val="FFFFCC"/>
                </a:solidFill>
                <a:latin typeface="Calisto MT" pitchFamily="18" charset="0"/>
                <a:cs typeface="Arial" pitchFamily="34" charset="0"/>
              </a:rPr>
              <a:t>(1912-14) </a:t>
            </a:r>
            <a:r>
              <a:rPr lang="fr-FR" sz="2400" b="1" dirty="0" smtClean="0">
                <a:solidFill>
                  <a:srgbClr val="000000"/>
                </a:solidFill>
                <a:latin typeface="Calisto MT" pitchFamily="18" charset="0"/>
                <a:cs typeface="Arial" pitchFamily="34" charset="0"/>
              </a:rPr>
              <a:t>sera connue sous le nom de </a:t>
            </a:r>
            <a:r>
              <a:rPr lang="fr-FR" sz="2400" b="1" dirty="0" smtClean="0">
                <a:solidFill>
                  <a:srgbClr val="FFFFCC"/>
                </a:solidFill>
                <a:latin typeface="Calisto MT" pitchFamily="18" charset="0"/>
                <a:cs typeface="Arial" pitchFamily="34" charset="0"/>
              </a:rPr>
              <a:t>Cubisme synthétique. </a:t>
            </a:r>
            <a:endParaRPr lang="fr-FR" sz="2400" dirty="0">
              <a:solidFill>
                <a:srgbClr val="FFFFCC"/>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P"/>
          <p:cNvPicPr>
            <a:picLocks noChangeAspect="1" noChangeArrowheads="1"/>
          </p:cNvPicPr>
          <p:nvPr/>
        </p:nvPicPr>
        <p:blipFill>
          <a:blip r:embed="rId2" cstate="print"/>
          <a:srcRect/>
          <a:stretch>
            <a:fillRect/>
          </a:stretch>
        </p:blipFill>
        <p:spPr bwMode="auto">
          <a:xfrm>
            <a:off x="971600" y="260648"/>
            <a:ext cx="7272808" cy="5876478"/>
          </a:xfrm>
          <a:prstGeom prst="rect">
            <a:avLst/>
          </a:prstGeom>
          <a:noFill/>
          <a:ln w="9525" algn="in">
            <a:noFill/>
            <a:miter lim="800000"/>
            <a:headEnd/>
            <a:tailEnd/>
          </a:ln>
          <a:effectLst/>
        </p:spPr>
      </p:pic>
      <p:sp>
        <p:nvSpPr>
          <p:cNvPr id="31747" name="Text Box 3"/>
          <p:cNvSpPr txBox="1">
            <a:spLocks noChangeArrowheads="1"/>
          </p:cNvSpPr>
          <p:nvPr/>
        </p:nvSpPr>
        <p:spPr bwMode="auto">
          <a:xfrm>
            <a:off x="971600" y="6165305"/>
            <a:ext cx="7272808" cy="504056"/>
          </a:xfrm>
          <a:prstGeom prst="rect">
            <a:avLst/>
          </a:prstGeom>
          <a:noFill/>
          <a:ln w="6350" algn="in">
            <a:solidFill>
              <a:srgbClr val="000000"/>
            </a:solidFill>
            <a:miter lim="800000"/>
            <a:headEnd/>
            <a:tailEnd/>
          </a:ln>
          <a:effectLst/>
        </p:spPr>
        <p:txBody>
          <a:bodyPr vert="horz" wrap="square" lIns="36576" tIns="36576" rIns="36576" bIns="36576"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400" b="1" i="0" u="none" strike="noStrike" cap="none" normalizeH="0" baseline="0" dirty="0" smtClean="0">
                <a:ln>
                  <a:noFill/>
                </a:ln>
                <a:solidFill>
                  <a:srgbClr val="000000"/>
                </a:solidFill>
                <a:effectLst/>
                <a:latin typeface="Informal Roman" pitchFamily="66" charset="0"/>
                <a:cs typeface="Arial" pitchFamily="34" charset="0"/>
              </a:rPr>
              <a:t>P. PICASSO, </a:t>
            </a:r>
            <a:r>
              <a:rPr kumimoji="0" lang="fr-FR" sz="1400" b="1" i="0" u="sng" strike="noStrike" cap="none" normalizeH="0" baseline="0" dirty="0" smtClean="0">
                <a:ln>
                  <a:noFill/>
                </a:ln>
                <a:solidFill>
                  <a:srgbClr val="000000"/>
                </a:solidFill>
                <a:effectLst/>
                <a:latin typeface="Informal Roman" pitchFamily="66" charset="0"/>
                <a:cs typeface="Arial" pitchFamily="34" charset="0"/>
              </a:rPr>
              <a:t>Nature morte à la chaise cannée</a:t>
            </a:r>
            <a:r>
              <a:rPr kumimoji="0" lang="fr-FR" sz="1400" b="1" i="0" u="none" strike="noStrike" cap="none" normalizeH="0" baseline="0" dirty="0" smtClean="0">
                <a:ln>
                  <a:noFill/>
                </a:ln>
                <a:solidFill>
                  <a:srgbClr val="000000"/>
                </a:solidFill>
                <a:effectLst/>
                <a:latin typeface="Informal Roman" pitchFamily="66" charset="0"/>
                <a:cs typeface="Arial" pitchFamily="34" charset="0"/>
              </a:rPr>
              <a:t>, 1912, </a:t>
            </a:r>
          </a:p>
          <a:p>
            <a:pPr marL="0" marR="0" lvl="0" indent="0" algn="ctr" defTabSz="914400" rtl="0" eaLnBrk="1" fontAlgn="base" latinLnBrk="0" hangingPunct="1">
              <a:lnSpc>
                <a:spcPct val="100000"/>
              </a:lnSpc>
              <a:spcBef>
                <a:spcPct val="0"/>
              </a:spcBef>
              <a:spcAft>
                <a:spcPct val="0"/>
              </a:spcAft>
              <a:buClrTx/>
              <a:buSzTx/>
              <a:buFontTx/>
              <a:buNone/>
              <a:tabLst/>
            </a:pPr>
            <a:r>
              <a:rPr kumimoji="0" lang="fr-FR" sz="1400" b="0" i="0" u="none" strike="noStrike" cap="none" normalizeH="0" baseline="0" dirty="0" smtClean="0">
                <a:ln>
                  <a:noFill/>
                </a:ln>
                <a:solidFill>
                  <a:srgbClr val="000000"/>
                </a:solidFill>
                <a:effectLst/>
                <a:latin typeface="Informal Roman" pitchFamily="66" charset="0"/>
                <a:cs typeface="Arial" pitchFamily="34" charset="0"/>
              </a:rPr>
              <a:t>huile sur toile cirée, sur toile encadrée de ficelle, 29 x 37 cm</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1"/>
          <p:cNvSpPr>
            <a:spLocks noChangeArrowheads="1"/>
          </p:cNvSpPr>
          <p:nvPr/>
        </p:nvSpPr>
        <p:spPr bwMode="auto">
          <a:xfrm>
            <a:off x="1115616" y="260648"/>
            <a:ext cx="7632848" cy="369332"/>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400" b="1" i="1" u="none" strike="noStrike" cap="none" normalizeH="0" baseline="0" dirty="0" smtClean="0">
                <a:ln>
                  <a:noFill/>
                </a:ln>
                <a:solidFill>
                  <a:srgbClr val="FFCC66"/>
                </a:solidFill>
                <a:effectLst/>
                <a:latin typeface="Calisto MT" pitchFamily="18" charset="0"/>
                <a:cs typeface="Arial" pitchFamily="34" charset="0"/>
              </a:rPr>
              <a:t>ART ET SOCIETE : LE CUBISME  ET LA MODERNITE</a:t>
            </a:r>
            <a:endParaRPr kumimoji="0" lang="fr-FR" sz="2400" b="0" i="0" u="none" strike="noStrike" cap="none" normalizeH="0" baseline="0" dirty="0" smtClean="0">
              <a:ln>
                <a:noFill/>
              </a:ln>
              <a:solidFill>
                <a:srgbClr val="FFCC66"/>
              </a:solidFill>
              <a:effectLst/>
              <a:latin typeface="Calisto MT" pitchFamily="18" charset="0"/>
              <a:cs typeface="Arial" pitchFamily="34" charset="0"/>
            </a:endParaRPr>
          </a:p>
        </p:txBody>
      </p:sp>
      <p:sp>
        <p:nvSpPr>
          <p:cNvPr id="32770" name="Rectangle 2"/>
          <p:cNvSpPr>
            <a:spLocks noChangeArrowheads="1"/>
          </p:cNvSpPr>
          <p:nvPr/>
        </p:nvSpPr>
        <p:spPr bwMode="auto">
          <a:xfrm>
            <a:off x="179512" y="756855"/>
            <a:ext cx="8712968" cy="6632585"/>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algn="just"/>
            <a:r>
              <a:rPr kumimoji="0" lang="fr-FR" sz="2300" b="1" u="none" strike="noStrike" cap="none" normalizeH="0" baseline="0" dirty="0" smtClean="0">
                <a:ln>
                  <a:noFill/>
                </a:ln>
                <a:solidFill>
                  <a:srgbClr val="000000"/>
                </a:solidFill>
                <a:effectLst/>
                <a:latin typeface="Calisto MT" pitchFamily="18" charset="0"/>
                <a:cs typeface="Arial" pitchFamily="34" charset="0"/>
              </a:rPr>
              <a:t>	</a:t>
            </a:r>
            <a:r>
              <a:rPr kumimoji="0" lang="fr-FR" sz="2200" b="1" u="none" strike="noStrike" cap="none" normalizeH="0" baseline="0" dirty="0" smtClean="0">
                <a:ln>
                  <a:noFill/>
                </a:ln>
                <a:solidFill>
                  <a:srgbClr val="000000"/>
                </a:solidFill>
                <a:effectLst/>
                <a:latin typeface="Calisto MT" pitchFamily="18" charset="0"/>
                <a:cs typeface="Arial" pitchFamily="34" charset="0"/>
              </a:rPr>
              <a:t>Les </a:t>
            </a:r>
            <a:r>
              <a:rPr kumimoji="0" lang="fr-FR" sz="2200" b="1" u="none" strike="noStrike" cap="none" normalizeH="0" baseline="0" dirty="0" smtClean="0">
                <a:ln>
                  <a:noFill/>
                </a:ln>
                <a:solidFill>
                  <a:srgbClr val="FFFFCC"/>
                </a:solidFill>
                <a:effectLst/>
                <a:latin typeface="Calisto MT" pitchFamily="18" charset="0"/>
                <a:cs typeface="Arial" pitchFamily="34" charset="0"/>
              </a:rPr>
              <a:t>nouveautés industrielles </a:t>
            </a:r>
            <a:r>
              <a:rPr kumimoji="0" lang="fr-FR" sz="2200" b="1" u="none" strike="noStrike" cap="none" normalizeH="0" baseline="0" dirty="0" smtClean="0">
                <a:ln>
                  <a:noFill/>
                </a:ln>
                <a:solidFill>
                  <a:srgbClr val="000000"/>
                </a:solidFill>
                <a:effectLst/>
                <a:latin typeface="Calisto MT" pitchFamily="18" charset="0"/>
                <a:cs typeface="Arial" pitchFamily="34" charset="0"/>
              </a:rPr>
              <a:t>(essor de la métallurgie, mécanisation de la production) et les </a:t>
            </a:r>
            <a:r>
              <a:rPr kumimoji="0" lang="fr-FR" sz="2200" b="1" u="none" strike="noStrike" cap="none" normalizeH="0" baseline="0" dirty="0" smtClean="0">
                <a:ln>
                  <a:noFill/>
                </a:ln>
                <a:solidFill>
                  <a:srgbClr val="FFFFCC"/>
                </a:solidFill>
                <a:effectLst/>
                <a:latin typeface="Calisto MT" pitchFamily="18" charset="0"/>
                <a:cs typeface="Arial" pitchFamily="34" charset="0"/>
              </a:rPr>
              <a:t>inventions techniques </a:t>
            </a:r>
            <a:r>
              <a:rPr kumimoji="0" lang="fr-FR" sz="2200" b="1" u="none" strike="noStrike" cap="none" normalizeH="0" baseline="0" dirty="0" smtClean="0">
                <a:ln>
                  <a:noFill/>
                </a:ln>
                <a:solidFill>
                  <a:srgbClr val="000000"/>
                </a:solidFill>
                <a:effectLst/>
                <a:latin typeface="Calisto MT" pitchFamily="18" charset="0"/>
                <a:cs typeface="Arial" pitchFamily="34" charset="0"/>
              </a:rPr>
              <a:t>(automobile, électricité, téléphone, cinéma,…) de la </a:t>
            </a:r>
            <a:r>
              <a:rPr kumimoji="0" lang="fr-FR" sz="2200" b="1" u="none" strike="noStrike" cap="none" normalizeH="0" baseline="0" dirty="0" smtClean="0">
                <a:ln>
                  <a:noFill/>
                </a:ln>
                <a:solidFill>
                  <a:srgbClr val="FFFFCC"/>
                </a:solidFill>
                <a:effectLst/>
                <a:latin typeface="Calisto MT" pitchFamily="18" charset="0"/>
                <a:cs typeface="Arial" pitchFamily="34" charset="0"/>
              </a:rPr>
              <a:t>fin du </a:t>
            </a:r>
            <a:r>
              <a:rPr kumimoji="0" lang="fr-FR" sz="2200" b="1" u="none" strike="noStrike" cap="none" normalizeH="0" baseline="0" dirty="0" smtClean="0">
                <a:ln>
                  <a:noFill/>
                </a:ln>
                <a:solidFill>
                  <a:srgbClr val="FFFFCC"/>
                </a:solidFill>
                <a:effectLst/>
                <a:latin typeface="Calisto MT" pitchFamily="18" charset="0"/>
                <a:cs typeface="Arial" pitchFamily="34" charset="0"/>
              </a:rPr>
              <a:t>XIXe </a:t>
            </a:r>
            <a:r>
              <a:rPr kumimoji="0" lang="fr-FR" sz="2200" b="1" u="none" strike="noStrike" cap="none" normalizeH="0" baseline="0" dirty="0" smtClean="0">
                <a:ln>
                  <a:noFill/>
                </a:ln>
                <a:solidFill>
                  <a:srgbClr val="FFFFCC"/>
                </a:solidFill>
                <a:effectLst/>
                <a:latin typeface="Calisto MT" pitchFamily="18" charset="0"/>
                <a:cs typeface="Arial" pitchFamily="34" charset="0"/>
              </a:rPr>
              <a:t>et du début du XXe </a:t>
            </a:r>
            <a:r>
              <a:rPr lang="fr-FR" sz="2200" b="1" dirty="0" smtClean="0">
                <a:solidFill>
                  <a:srgbClr val="FFFFCC"/>
                </a:solidFill>
                <a:latin typeface="Calisto MT" pitchFamily="18" charset="0"/>
                <a:cs typeface="Arial" pitchFamily="34" charset="0"/>
              </a:rPr>
              <a:t>siècle </a:t>
            </a:r>
            <a:r>
              <a:rPr kumimoji="0" lang="fr-FR" sz="2200" b="1" u="none" strike="noStrike" cap="none" normalizeH="0" baseline="0" dirty="0" smtClean="0">
                <a:ln>
                  <a:noFill/>
                </a:ln>
                <a:solidFill>
                  <a:srgbClr val="000000"/>
                </a:solidFill>
                <a:effectLst/>
                <a:latin typeface="Calisto MT" pitchFamily="18" charset="0"/>
                <a:cs typeface="Arial" pitchFamily="34" charset="0"/>
              </a:rPr>
              <a:t>ont </a:t>
            </a:r>
            <a:r>
              <a:rPr kumimoji="0" lang="fr-FR" sz="2200" b="1" u="none" strike="noStrike" cap="none" normalizeH="0" baseline="0" dirty="0" smtClean="0">
                <a:ln>
                  <a:noFill/>
                </a:ln>
                <a:solidFill>
                  <a:srgbClr val="000000"/>
                </a:solidFill>
                <a:effectLst/>
                <a:latin typeface="Calisto MT" pitchFamily="18" charset="0"/>
                <a:cs typeface="Arial" pitchFamily="34" charset="0"/>
              </a:rPr>
              <a:t>profondément bouleversé la société de l</a:t>
            </a:r>
            <a:r>
              <a:rPr lang="fr-FR" sz="2200" b="1" dirty="0" smtClean="0">
                <a:solidFill>
                  <a:srgbClr val="000000"/>
                </a:solidFill>
                <a:latin typeface="Calisto MT" pitchFamily="18" charset="0"/>
                <a:cs typeface="Arial" pitchFamily="34" charset="0"/>
              </a:rPr>
              <a:t>’</a:t>
            </a:r>
            <a:r>
              <a:rPr kumimoji="0" lang="fr-FR" sz="2200" b="1" u="none" strike="noStrike" cap="none" normalizeH="0" baseline="0" dirty="0" smtClean="0">
                <a:ln>
                  <a:noFill/>
                </a:ln>
                <a:solidFill>
                  <a:srgbClr val="000000"/>
                </a:solidFill>
                <a:effectLst/>
                <a:latin typeface="Calisto MT" pitchFamily="18" charset="0"/>
                <a:cs typeface="Arial" pitchFamily="34" charset="0"/>
              </a:rPr>
              <a:t>époque. Les artistes, eux aussi, ont pris part à ces transformations en se libérant des pratiques artistiques anciennes et de la tradition académique.</a:t>
            </a:r>
            <a:r>
              <a:rPr lang="fr-FR" sz="2200" i="1" dirty="0"/>
              <a:t> </a:t>
            </a:r>
            <a:endParaRPr lang="fr-FR" sz="2200" i="1" dirty="0" smtClean="0"/>
          </a:p>
          <a:p>
            <a:pPr algn="just"/>
            <a:r>
              <a:rPr lang="fr-FR" sz="2200" b="1" dirty="0" smtClean="0">
                <a:latin typeface="Calisto MT" pitchFamily="18" charset="0"/>
              </a:rPr>
              <a:t>	Ils </a:t>
            </a:r>
            <a:r>
              <a:rPr lang="fr-FR" sz="2200" b="1" dirty="0">
                <a:latin typeface="Calisto MT" pitchFamily="18" charset="0"/>
              </a:rPr>
              <a:t>recherchent alors de </a:t>
            </a:r>
            <a:r>
              <a:rPr lang="fr-FR" sz="2200" b="1" dirty="0">
                <a:solidFill>
                  <a:srgbClr val="FFFFCC"/>
                </a:solidFill>
                <a:latin typeface="Calisto MT" pitchFamily="18" charset="0"/>
              </a:rPr>
              <a:t>nouvelles formes d’expression </a:t>
            </a:r>
            <a:r>
              <a:rPr lang="fr-FR" sz="2200" b="1" dirty="0">
                <a:latin typeface="Calisto MT" pitchFamily="18" charset="0"/>
              </a:rPr>
              <a:t>et témoignent, à travers leurs </a:t>
            </a:r>
            <a:r>
              <a:rPr lang="fr-FR" sz="2200" b="1" dirty="0" smtClean="0">
                <a:latin typeface="Calisto MT" pitchFamily="18" charset="0"/>
              </a:rPr>
              <a:t>œuvres, </a:t>
            </a:r>
            <a:r>
              <a:rPr lang="fr-FR" sz="2200" b="1" dirty="0">
                <a:latin typeface="Calisto MT" pitchFamily="18" charset="0"/>
              </a:rPr>
              <a:t>des changements intervenus dans la société de leur époque. Les cubistes introduisent ainsi dans leurs peintures des lettres, des fragments d’images populaires (tracts, publicités…); ils sont aussi les premiers à avoir collé des matériaux réels dans leurs réalisations (papiers peints, toile cirée, journaux…). G. Apollinaire écrira à ce propos : </a:t>
            </a:r>
            <a:r>
              <a:rPr lang="fr-FR" sz="2200" b="1" dirty="0" smtClean="0">
                <a:latin typeface="Calisto MT" pitchFamily="18" charset="0"/>
              </a:rPr>
              <a:t>les </a:t>
            </a:r>
            <a:r>
              <a:rPr lang="fr-FR" sz="2200" b="1" dirty="0">
                <a:latin typeface="Calisto MT" pitchFamily="18" charset="0"/>
              </a:rPr>
              <a:t>cubistes « introduisent dans leurs </a:t>
            </a:r>
            <a:r>
              <a:rPr lang="fr-FR" sz="2200" b="1" dirty="0" smtClean="0">
                <a:latin typeface="Calisto MT" pitchFamily="18" charset="0"/>
              </a:rPr>
              <a:t>œuvres </a:t>
            </a:r>
            <a:r>
              <a:rPr lang="fr-FR" sz="2200" b="1" dirty="0">
                <a:latin typeface="Calisto MT" pitchFamily="18" charset="0"/>
              </a:rPr>
              <a:t>d’art des lettres d’enseigne et d’autres inscriptions parce que, dans une ville moderne, l’inscription, l’enseigne, la publicité, jouent un rôle artistique très important ».</a:t>
            </a:r>
          </a:p>
          <a:p>
            <a:r>
              <a:rPr lang="fr-FR" sz="2400" dirty="0"/>
              <a:t> </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fr-FR" sz="2300" b="1" u="none" strike="noStrike" cap="none" normalizeH="0" baseline="0" dirty="0" smtClean="0">
              <a:ln>
                <a:noFill/>
              </a:ln>
              <a:solidFill>
                <a:schemeClr val="tx1"/>
              </a:solidFill>
              <a:effectLst/>
              <a:latin typeface="Calisto MT"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900" b="0" i="0" u="none" strike="noStrike" cap="none" normalizeH="0" baseline="0" dirty="0" smtClean="0">
                <a:ln>
                  <a:noFill/>
                </a:ln>
                <a:solidFill>
                  <a:srgbClr val="000000"/>
                </a:solidFill>
                <a:effectLst/>
                <a:latin typeface="Georgia" pitchFamily="18" charset="0"/>
                <a:cs typeface="Arial" pitchFamily="34" charset="0"/>
              </a:rPr>
              <a:t> </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La guitare statue d'épouvante, 1913, fusain, gouache, papiers collés, 73 x 100 cm, Paris, Musée Picasso "/>
          <p:cNvPicPr>
            <a:picLocks noChangeAspect="1" noChangeArrowheads="1"/>
          </p:cNvPicPr>
          <p:nvPr/>
        </p:nvPicPr>
        <p:blipFill>
          <a:blip r:embed="rId2" cstate="print"/>
          <a:srcRect/>
          <a:stretch>
            <a:fillRect/>
          </a:stretch>
        </p:blipFill>
        <p:spPr bwMode="auto">
          <a:xfrm>
            <a:off x="827584" y="476671"/>
            <a:ext cx="7488832" cy="5417595"/>
          </a:xfrm>
          <a:prstGeom prst="rect">
            <a:avLst/>
          </a:prstGeom>
          <a:noFill/>
          <a:ln w="9525" algn="in">
            <a:solidFill>
              <a:srgbClr val="000000"/>
            </a:solidFill>
            <a:miter lim="800000"/>
            <a:headEnd/>
            <a:tailEnd/>
          </a:ln>
          <a:effectLst/>
        </p:spPr>
      </p:pic>
      <p:sp>
        <p:nvSpPr>
          <p:cNvPr id="33795" name="Text Box 3"/>
          <p:cNvSpPr txBox="1">
            <a:spLocks noChangeArrowheads="1"/>
          </p:cNvSpPr>
          <p:nvPr/>
        </p:nvSpPr>
        <p:spPr bwMode="auto">
          <a:xfrm>
            <a:off x="827584" y="6093297"/>
            <a:ext cx="7488832" cy="432047"/>
          </a:xfrm>
          <a:prstGeom prst="rect">
            <a:avLst/>
          </a:prstGeom>
          <a:noFill/>
          <a:ln w="6350" algn="in">
            <a:solidFill>
              <a:srgbClr val="000000"/>
            </a:solidFill>
            <a:miter lim="800000"/>
            <a:headEnd/>
            <a:tailEnd/>
          </a:ln>
          <a:effectLst/>
        </p:spPr>
        <p:txBody>
          <a:bodyPr vert="horz" wrap="square" lIns="36576" tIns="36576" rIns="36576" bIns="36576"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400" b="1" i="1" u="none" strike="noStrike" cap="none" normalizeH="0" baseline="0" dirty="0" smtClean="0">
                <a:ln>
                  <a:noFill/>
                </a:ln>
                <a:solidFill>
                  <a:srgbClr val="000000"/>
                </a:solidFill>
                <a:effectLst/>
                <a:latin typeface="Informal Roman" pitchFamily="66" charset="0"/>
                <a:cs typeface="Arial" pitchFamily="34" charset="0"/>
              </a:rPr>
              <a:t>G. BRAQUE, </a:t>
            </a:r>
            <a:r>
              <a:rPr kumimoji="0" lang="fr-FR" sz="1400" b="1" i="1" u="sng" strike="noStrike" cap="none" normalizeH="0" baseline="0" dirty="0" smtClean="0">
                <a:ln>
                  <a:noFill/>
                </a:ln>
                <a:solidFill>
                  <a:srgbClr val="000000"/>
                </a:solidFill>
                <a:effectLst/>
                <a:latin typeface="Informal Roman" pitchFamily="66" charset="0"/>
                <a:cs typeface="Arial" pitchFamily="34" charset="0"/>
              </a:rPr>
              <a:t>La guitare statue d'épouvante</a:t>
            </a:r>
            <a:r>
              <a:rPr kumimoji="0" lang="fr-FR" sz="1400" b="1" i="1" u="none" strike="noStrike" cap="none" normalizeH="0" baseline="0" dirty="0" smtClean="0">
                <a:ln>
                  <a:noFill/>
                </a:ln>
                <a:solidFill>
                  <a:srgbClr val="000000"/>
                </a:solidFill>
                <a:effectLst/>
                <a:latin typeface="Informal Roman" pitchFamily="66" charset="0"/>
                <a:cs typeface="Arial" pitchFamily="34" charset="0"/>
              </a:rPr>
              <a:t>, 1913, </a:t>
            </a:r>
            <a:r>
              <a:rPr kumimoji="0" lang="fr-FR" sz="1400" b="0" i="1" u="none" strike="noStrike" cap="none" normalizeH="0" baseline="0" dirty="0" smtClean="0">
                <a:ln>
                  <a:noFill/>
                </a:ln>
                <a:solidFill>
                  <a:srgbClr val="000000"/>
                </a:solidFill>
                <a:effectLst/>
                <a:latin typeface="Informal Roman" pitchFamily="66" charset="0"/>
                <a:cs typeface="Arial" pitchFamily="34" charset="0"/>
              </a:rPr>
              <a:t>fusain, gouache, papiers collés,</a:t>
            </a:r>
            <a:r>
              <a:rPr kumimoji="0" lang="fr-FR" sz="1400" b="0" i="1" u="none" strike="noStrike" cap="none" normalizeH="0" dirty="0" smtClean="0">
                <a:ln>
                  <a:noFill/>
                </a:ln>
                <a:solidFill>
                  <a:srgbClr val="000000"/>
                </a:solidFill>
                <a:effectLst/>
                <a:latin typeface="Informal Roman" pitchFamily="66" charset="0"/>
                <a:cs typeface="Arial" pitchFamily="34" charset="0"/>
              </a:rPr>
              <a:t> </a:t>
            </a:r>
            <a:r>
              <a:rPr kumimoji="0" lang="fr-FR" sz="1400" b="0" i="1" u="none" strike="noStrike" cap="none" normalizeH="0" baseline="0" dirty="0" smtClean="0">
                <a:ln>
                  <a:noFill/>
                </a:ln>
                <a:solidFill>
                  <a:srgbClr val="000000"/>
                </a:solidFill>
                <a:effectLst/>
                <a:latin typeface="Informal Roman" pitchFamily="66" charset="0"/>
                <a:cs typeface="Arial" pitchFamily="34" charset="0"/>
              </a:rPr>
              <a:t>73 x 100 cm</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ZoneTexte 11"/>
          <p:cNvSpPr txBox="1"/>
          <p:nvPr/>
        </p:nvSpPr>
        <p:spPr>
          <a:xfrm>
            <a:off x="971600" y="620688"/>
            <a:ext cx="7200800" cy="4247317"/>
          </a:xfrm>
          <a:prstGeom prst="rect">
            <a:avLst/>
          </a:prstGeom>
          <a:noFill/>
          <a:ln w="34925">
            <a:solidFill>
              <a:srgbClr val="FFFFFF"/>
            </a:solidFill>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txBody>
          <a:bodyPr wrap="square" rtlCol="0">
            <a:spAutoFit/>
          </a:bodyPr>
          <a:lstStyle/>
          <a:p>
            <a:pPr algn="ctr"/>
            <a:r>
              <a:rPr lang="fr-FR" sz="5400" i="1" dirty="0" smtClean="0">
                <a:solidFill>
                  <a:srgbClr val="FFCC66"/>
                </a:solidFill>
                <a:latin typeface="KentuckyFriedChickenFont" pitchFamily="2" charset="0"/>
              </a:rPr>
              <a:t>ET MAINTENANT, A VOUS DE </a:t>
            </a:r>
            <a:r>
              <a:rPr lang="fr-FR" sz="5400" i="1" dirty="0" smtClean="0">
                <a:solidFill>
                  <a:srgbClr val="FFCC66"/>
                </a:solidFill>
                <a:latin typeface="KentuckyFriedChickenFont" pitchFamily="2" charset="0"/>
              </a:rPr>
              <a:t>DECOUVRIR QUELQUES ŒUVRES MARQUANTES DU CUBISME…</a:t>
            </a:r>
            <a:endParaRPr lang="fr-FR" sz="5400" i="1" dirty="0">
              <a:solidFill>
                <a:srgbClr val="FFCC66"/>
              </a:solidFill>
              <a:latin typeface="KentuckyFriedChickenFont" pitchFamily="2" charset="0"/>
            </a:endParaRPr>
          </a:p>
        </p:txBody>
      </p:sp>
    </p:spTree>
    <p:custDataLst>
      <p:tags r:id="rId1"/>
    </p:custDataLst>
  </p:cSld>
  <p:clrMapOvr>
    <a:masterClrMapping/>
  </p:clrMapOvr>
  <p:transition spd="med" advClick="0" advTm="6000">
    <p:push dir="d"/>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7"/>
</p:tagLst>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176</TotalTime>
  <Words>693</Words>
  <Application>Microsoft Office PowerPoint</Application>
  <PresentationFormat>Affichage à l'écran (4:3)</PresentationFormat>
  <Paragraphs>73</Paragraphs>
  <Slides>20</Slides>
  <Notes>2</Notes>
  <HiddenSlides>0</HiddenSlides>
  <MMClips>0</MMClips>
  <ScaleCrop>false</ScaleCrop>
  <HeadingPairs>
    <vt:vector size="4" baseType="variant">
      <vt:variant>
        <vt:lpstr>Thème</vt:lpstr>
      </vt:variant>
      <vt:variant>
        <vt:i4>1</vt:i4>
      </vt:variant>
      <vt:variant>
        <vt:lpstr>Titres des diapositives</vt:lpstr>
      </vt:variant>
      <vt:variant>
        <vt:i4>20</vt:i4>
      </vt:variant>
    </vt:vector>
  </HeadingPairs>
  <TitlesOfParts>
    <vt:vector size="21" baseType="lpstr">
      <vt:lpstr>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Flo</dc:creator>
  <cp:lastModifiedBy>Flo</cp:lastModifiedBy>
  <cp:revision>19</cp:revision>
  <dcterms:created xsi:type="dcterms:W3CDTF">2011-11-06T09:47:23Z</dcterms:created>
  <dcterms:modified xsi:type="dcterms:W3CDTF">2013-01-23T08:38:50Z</dcterms:modified>
</cp:coreProperties>
</file>