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1pPr>
    <a:lvl2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2pPr>
    <a:lvl3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3pPr>
    <a:lvl4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4pPr>
    <a:lvl5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5pPr>
    <a:lvl6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6pPr>
    <a:lvl7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7pPr>
    <a:lvl8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8pPr>
    <a:lvl9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2E8"/>
          </a:solidFill>
        </a:fill>
      </a:tcStyle>
    </a:wholeTbl>
    <a:band2H>
      <a:tcTxStyle b="def" i="def"/>
      <a:tcStyle>
        <a:tcBdr/>
        <a:fill>
          <a:solidFill>
            <a:srgbClr val="E6EA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2E7CB"/>
          </a:solidFill>
        </a:fill>
      </a:tcStyle>
    </a:wholeTbl>
    <a:band2H>
      <a:tcTxStyle b="def" i="def"/>
      <a:tcStyle>
        <a:tcBdr/>
        <a:fill>
          <a:solidFill>
            <a:srgbClr val="F8F4E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5CDDE"/>
          </a:solidFill>
        </a:fill>
      </a:tcStyle>
    </a:wholeTbl>
    <a:band2H>
      <a:tcTxStyle b="def" i="def"/>
      <a:tcStyle>
        <a:tcBdr/>
        <a:fill>
          <a:solidFill>
            <a:srgbClr val="EBE8E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12" name="Texte niveau 1…"/>
          <p:cNvSpPr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0655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exte du titre"/>
          <p:cNvSpPr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22" name="Texte niveau 1…"/>
          <p:cNvSpPr/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3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exte du titre"/>
          <p:cNvSpPr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 u="none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r>
              <a:t>Texte du titre</a:t>
            </a:r>
          </a:p>
        </p:txBody>
      </p:sp>
      <p:sp>
        <p:nvSpPr>
          <p:cNvPr id="40" name="Texte niveau 1…"/>
          <p:cNvSpPr/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49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57" name="Texte niveau 1…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67" name="Texte niveau 1…"/>
          <p:cNvSpPr/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6858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10287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13716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17145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24518" y="889000"/>
            <a:ext cx="5334002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e niveau 1…"/>
          <p:cNvSpPr/>
          <p:nvPr>
            <p:ph type="body" sz="quarter" idx="1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1pPr>
            <a:lvl2pPr marL="740833" indent="-296333" algn="ctr"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2pPr>
            <a:lvl3pPr marL="1185333" indent="-296333" algn="ctr"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3pPr>
            <a:lvl4pPr marL="1629833" indent="-296333" algn="ctr"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4pPr>
            <a:lvl5pPr marL="2074333" indent="-296333" algn="ctr"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94" name="« Saisissez une citation ici. »"/>
          <p:cNvSpPr/>
          <p:nvPr>
            <p:ph type="body" sz="quarter" idx="13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/>
          <a:lstStyle/>
          <a:p>
            <a:pPr marL="0" indent="0" algn="ctr">
              <a:buSzTx/>
              <a:buNone/>
              <a:defRPr sz="3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</a:p>
        </p:txBody>
      </p:sp>
      <p:sp>
        <p:nvSpPr>
          <p:cNvPr id="95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/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du titre</a:t>
            </a:r>
          </a:p>
        </p:txBody>
      </p:sp>
      <p:sp>
        <p:nvSpPr>
          <p:cNvPr id="3" name="Texte niveau 1…"/>
          <p:cNvSpPr/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/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9pPr>
    </p:titleStyle>
    <p:bodyStyle>
      <a:lvl1pPr marL="740832" marR="0" indent="-740832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1pPr>
      <a:lvl2pPr marL="1185332" marR="0" indent="-740832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2pPr>
      <a:lvl3pPr marL="1629833" marR="0" indent="-740832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3pPr>
      <a:lvl4pPr marL="2074333" marR="0" indent="-740832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4pPr>
      <a:lvl5pPr marL="2518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5pPr>
      <a:lvl6pPr marL="2963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6pPr>
      <a:lvl7pPr marL="3407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7pPr>
      <a:lvl8pPr marL="3852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8pPr>
      <a:lvl9pPr marL="4296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1.pn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Relationship Id="rId4" Type="http://schemas.openxmlformats.org/officeDocument/2006/relationships/image" Target="../media/image1.tif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équence 14 : Transformation"/>
          <p:cNvSpPr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Séquence 14 : Transformation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Définition : Transformer une figure par translation, c’est créer l’image de cette figure par rapport à deux points donnés."/>
          <p:cNvSpPr/>
          <p:nvPr>
            <p:ph type="subTitle" sz="half" idx="1"/>
          </p:nvPr>
        </p:nvSpPr>
        <p:spPr>
          <a:xfrm>
            <a:off x="1526696" y="2731218"/>
            <a:ext cx="10464801" cy="4291163"/>
          </a:xfrm>
          <a:prstGeom prst="rect">
            <a:avLst/>
          </a:prstGeom>
        </p:spPr>
        <p:txBody>
          <a:bodyPr/>
          <a:lstStyle/>
          <a:p>
            <a:pPr algn="l" defTabSz="519937">
              <a:defRPr sz="5300" u="none">
                <a:solidFill>
                  <a:srgbClr val="35CC72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Définition : </a:t>
            </a:r>
            <a:r>
              <a:rPr>
                <a:solidFill>
                  <a:srgbClr val="005493"/>
                </a:solidFill>
              </a:rPr>
              <a:t>Transformer une figure par </a:t>
            </a:r>
            <a:r>
              <a:t>translation</a:t>
            </a:r>
            <a:r>
              <a:rPr>
                <a:solidFill>
                  <a:srgbClr val="005493"/>
                </a:solidFill>
              </a:rPr>
              <a:t>, c’est créer l’image de cette figure par rapport à deux points donnés.</a:t>
            </a:r>
          </a:p>
        </p:txBody>
      </p:sp>
      <p:sp>
        <p:nvSpPr>
          <p:cNvPr id="122" name="Translation"/>
          <p:cNvSpPr/>
          <p:nvPr>
            <p:ph type="ctrTitle"/>
          </p:nvPr>
        </p:nvSpPr>
        <p:spPr>
          <a:xfrm>
            <a:off x="2032000" y="241300"/>
            <a:ext cx="10464800" cy="2069603"/>
          </a:xfrm>
          <a:prstGeom prst="rect">
            <a:avLst/>
          </a:prstGeom>
        </p:spPr>
        <p:txBody>
          <a:bodyPr anchor="t"/>
          <a:lstStyle>
            <a:lvl1pPr marL="1411110" indent="-1411110" algn="l">
              <a:buSzPct val="100000"/>
              <a:buAutoNum type="romanUcPeriod" startAt="1"/>
            </a:lvl1pPr>
          </a:lstStyle>
          <a:p>
            <a:pPr/>
            <a:r>
              <a:t>Translation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oncrètement, une translation fait glisser une forme dans une direction, un sens et une longueur donnée sans la déformer, c’est à dire que la translation conserve les longueurs, les angles, les aires."/>
          <p:cNvSpPr/>
          <p:nvPr>
            <p:ph type="subTitle" idx="1"/>
          </p:nvPr>
        </p:nvSpPr>
        <p:spPr>
          <a:xfrm>
            <a:off x="2057400" y="915922"/>
            <a:ext cx="10464800" cy="8146640"/>
          </a:xfrm>
          <a:prstGeom prst="rect">
            <a:avLst/>
          </a:prstGeom>
        </p:spPr>
        <p:txBody>
          <a:bodyPr/>
          <a:lstStyle/>
          <a:p>
            <a:pPr algn="l" defTabSz="554990">
              <a:defRPr sz="57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Concrètement, une translation fait glisser une forme dans une direction, un sens et une longueur donnée</a:t>
            </a:r>
            <a:r>
              <a:rPr b="1" u="sng"/>
              <a:t> sans la déformer</a:t>
            </a:r>
            <a:r>
              <a:t>, c’est à dire que la translation conserve les longueurs, les angles, les aires.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Exemple : L’image de la figure 1 est la figure 2 par la translation qui transforme A en B."/>
          <p:cNvSpPr/>
          <p:nvPr>
            <p:ph type="subTitle" sz="half" idx="1"/>
          </p:nvPr>
        </p:nvSpPr>
        <p:spPr>
          <a:xfrm>
            <a:off x="1498599" y="471610"/>
            <a:ext cx="4618834" cy="7920289"/>
          </a:xfrm>
          <a:prstGeom prst="rect">
            <a:avLst/>
          </a:prstGeom>
        </p:spPr>
        <p:txBody>
          <a:bodyPr/>
          <a:lstStyle/>
          <a:p>
            <a:pPr algn="l" defTabSz="531622">
              <a:defRPr sz="5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Exemple :</a:t>
            </a:r>
            <a:r>
              <a:rPr u="none"/>
              <a:t> L’image de la figure 1 est la figure 2 par la translation qui transforme A en B.</a:t>
            </a:r>
          </a:p>
        </p:txBody>
      </p:sp>
      <p:pic>
        <p:nvPicPr>
          <p:cNvPr id="127" name="Capture d’écran 2017-03-30 à 17.46.19.png" descr="Capture d’écran 2017-03-30 à 17.46.19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226380" y="964058"/>
            <a:ext cx="6377372" cy="693539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Définition : Transformer une figure par rotation, c’est créer l’image de cette figure par rapport à :…"/>
          <p:cNvSpPr/>
          <p:nvPr>
            <p:ph type="subTitle" idx="1"/>
          </p:nvPr>
        </p:nvSpPr>
        <p:spPr>
          <a:xfrm>
            <a:off x="1879600" y="2121618"/>
            <a:ext cx="10464800" cy="7228536"/>
          </a:xfrm>
          <a:prstGeom prst="rect">
            <a:avLst/>
          </a:prstGeom>
        </p:spPr>
        <p:txBody>
          <a:bodyPr/>
          <a:lstStyle/>
          <a:p>
            <a:pPr algn="l" defTabSz="425880">
              <a:defRPr sz="5760" u="none">
                <a:solidFill>
                  <a:srgbClr val="35CC72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Définition :</a:t>
            </a:r>
            <a:r>
              <a:rPr>
                <a:solidFill>
                  <a:srgbClr val="005493"/>
                </a:solidFill>
              </a:rPr>
              <a:t> Transformer une figure par </a:t>
            </a:r>
            <a:r>
              <a:t>rotation</a:t>
            </a:r>
            <a:r>
              <a:rPr>
                <a:solidFill>
                  <a:srgbClr val="005493"/>
                </a:solidFill>
              </a:rPr>
              <a:t>, c’est créer l’image de cette figure par rapport à : </a:t>
            </a:r>
            <a:endParaRPr>
              <a:solidFill>
                <a:srgbClr val="005493"/>
              </a:solidFill>
            </a:endParaRPr>
          </a:p>
          <a:p>
            <a:pPr algn="l" defTabSz="425880">
              <a:defRPr sz="576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- un centre de rotation</a:t>
            </a:r>
          </a:p>
          <a:p>
            <a:pPr algn="l" defTabSz="425880">
              <a:defRPr sz="576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- un angle</a:t>
            </a:r>
          </a:p>
          <a:p>
            <a:pPr algn="l" defTabSz="425880">
              <a:defRPr sz="576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- un sens de rotation</a:t>
            </a:r>
          </a:p>
        </p:txBody>
      </p:sp>
      <p:sp>
        <p:nvSpPr>
          <p:cNvPr id="130" name="Rotation"/>
          <p:cNvSpPr/>
          <p:nvPr>
            <p:ph type="ctrTitle"/>
          </p:nvPr>
        </p:nvSpPr>
        <p:spPr>
          <a:xfrm>
            <a:off x="1879600" y="457200"/>
            <a:ext cx="10464800" cy="1553667"/>
          </a:xfrm>
          <a:prstGeom prst="rect">
            <a:avLst/>
          </a:prstGeom>
        </p:spPr>
        <p:txBody>
          <a:bodyPr anchor="t"/>
          <a:lstStyle>
            <a:lvl1pPr marL="1411110" indent="-1411110" algn="l">
              <a:buSzPct val="100000"/>
              <a:buAutoNum type="romanUcPeriod" startAt="2"/>
            </a:lvl1pPr>
          </a:lstStyle>
          <a:p>
            <a:pPr/>
            <a:r>
              <a:t>Rotation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Concrètement, une rotation fait tourner une forme autour d’un point sans la déformer, c’est à dire que la rotation conserve les longueurs, les angles, les aires."/>
          <p:cNvSpPr/>
          <p:nvPr>
            <p:ph type="subTitle" idx="1"/>
          </p:nvPr>
        </p:nvSpPr>
        <p:spPr>
          <a:xfrm>
            <a:off x="2057400" y="670895"/>
            <a:ext cx="10464800" cy="6773648"/>
          </a:xfrm>
          <a:prstGeom prst="rect">
            <a:avLst/>
          </a:prstGeom>
        </p:spPr>
        <p:txBody>
          <a:bodyPr/>
          <a:lstStyle>
            <a:lvl1pPr algn="l" defTabSz="566673">
              <a:defRPr sz="58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/>
            <a:r>
              <a:t>Concrètement, une rotation fait tourner une forme autour d’un point sans la déformer, c’est à dire que la rotation conserve les longueurs, les angles, les aires.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Exemple : L’image de la figure 1 est la figure 2 par la rotation de centre O et d’angle 75° (sens anti-horaire     )."/>
          <p:cNvSpPr/>
          <p:nvPr>
            <p:ph type="subTitle" sz="half" idx="1"/>
          </p:nvPr>
        </p:nvSpPr>
        <p:spPr>
          <a:xfrm>
            <a:off x="1498599" y="65211"/>
            <a:ext cx="11116769" cy="3885159"/>
          </a:xfrm>
          <a:prstGeom prst="rect">
            <a:avLst/>
          </a:prstGeom>
        </p:spPr>
        <p:txBody>
          <a:bodyPr/>
          <a:lstStyle/>
          <a:p>
            <a:pPr algn="l" defTabSz="514094">
              <a:defRPr sz="52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Exemple :</a:t>
            </a:r>
            <a:r>
              <a:rPr u="none"/>
              <a:t> L’image de la figure 1 est la figure 2 par la rotation de centre O et d’angle 75° ( sens  anti-horaire     ).</a:t>
            </a:r>
          </a:p>
        </p:txBody>
      </p:sp>
      <p:pic>
        <p:nvPicPr>
          <p:cNvPr id="135" name="Capture d’écran 2017-03-30 à 17.52.07.png" descr="Capture d’écran 2017-03-30 à 17.52.07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013571" y="4104580"/>
            <a:ext cx="7429501" cy="5321302"/>
          </a:xfrm>
          <a:prstGeom prst="rect">
            <a:avLst/>
          </a:prstGeom>
          <a:ln w="12700">
            <a:miter lim="400000"/>
          </a:ln>
        </p:spPr>
      </p:pic>
      <p:pic>
        <p:nvPicPr>
          <p:cNvPr id="136" name="pasted-image.tiff" descr="pasted-image.tif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051299" y="3025331"/>
            <a:ext cx="619872" cy="61987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35" grpId="1"/>
    </p:bldLst>
  </p:timing>
</p:sld>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