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 b="def" i="def"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 b="def" i="def"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re et sous-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e du titre"/>
          <p:cNvSpPr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12" name="Texte niveau 1…"/>
          <p:cNvSpPr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1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06550" y="635000"/>
            <a:ext cx="9779000" cy="5918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exte du titre"/>
          <p:cNvSpPr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22" name="Texte niveau 1…"/>
          <p:cNvSpPr/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23" name="Numéro de diapositive"/>
          <p:cNvSpPr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Cent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e du titre"/>
          <p:cNvSpPr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3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exte du titre"/>
          <p:cNvSpPr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 u="none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Texte du titre</a:t>
            </a:r>
          </a:p>
        </p:txBody>
      </p:sp>
      <p:sp>
        <p:nvSpPr>
          <p:cNvPr id="40" name="Texte niveau 1…"/>
          <p:cNvSpPr/>
          <p:nvPr>
            <p:ph type="body" sz="quarter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Ha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49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et 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57" name="Texte niveau 1…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5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, puces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6035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67" name="Texte niveau 1…"/>
          <p:cNvSpPr/>
          <p:nvPr>
            <p:ph type="body" sz="half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6858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10287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13716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17145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6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e niveau 1…"/>
          <p:cNvSpPr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7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3 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24518" y="889000"/>
            <a:ext cx="5334001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-Gilles Allain"/>
          <p:cNvSpPr/>
          <p:nvPr>
            <p:ph type="body" sz="quarter" idx="13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buSzTx/>
              <a:buNone/>
              <a:defRPr sz="24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/>
            <a:r>
              <a:t>-Gilles Allain</a:t>
            </a:r>
          </a:p>
        </p:txBody>
      </p:sp>
      <p:sp>
        <p:nvSpPr>
          <p:cNvPr id="94" name="« Saisissez une citation ici. »"/>
          <p:cNvSpPr/>
          <p:nvPr>
            <p:ph type="body" sz="quarter" idx="14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SzTx/>
              <a:buNone/>
              <a:defRPr sz="3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« Saisissez une citation ici. » </a:t>
            </a:r>
          </a:p>
        </p:txBody>
      </p:sp>
      <p:sp>
        <p:nvSpPr>
          <p:cNvPr id="95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 du titre"/>
          <p:cNvSpPr/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du titre</a:t>
            </a:r>
          </a:p>
        </p:txBody>
      </p:sp>
      <p:sp>
        <p:nvSpPr>
          <p:cNvPr id="3" name="Texte niveau 1…"/>
          <p:cNvSpPr/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" name="Numéro de diapositive"/>
          <p:cNvSpPr/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9pPr>
    </p:titleStyle>
    <p:bodyStyle>
      <a:lvl1pPr marL="740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1pPr>
      <a:lvl2pPr marL="1185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2pPr>
      <a:lvl3pPr marL="1629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3pPr>
      <a:lvl4pPr marL="2074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4pPr>
      <a:lvl5pPr marL="2518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5pPr>
      <a:lvl6pPr marL="2963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6pPr>
      <a:lvl7pPr marL="3407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7pPr>
      <a:lvl8pPr marL="3852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8pPr>
      <a:lvl9pPr marL="4296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1.tif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hyperlink" Target="http://www.clg-monnet-briis.ac-versailles.fr/IMG/html/mediatrice_equerre.html" TargetMode="External"/><Relationship Id="rId4" Type="http://schemas.openxmlformats.org/officeDocument/2006/relationships/image" Target="../media/image2.pn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hyperlink" Target="http://www.clg-monnet-briis.ac-versailles.fr/IMG/html/mediatrice_compas.html" TargetMode="External"/><Relationship Id="rId4" Type="http://schemas.openxmlformats.org/officeDocument/2006/relationships/image" Target="../media/image2.png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3.png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4.png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5.png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6.png"/><Relationship Id="rId4" Type="http://schemas.openxmlformats.org/officeDocument/2006/relationships/image" Target="../media/image7.png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8.png"/></Relationships>
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9.png"/></Relationships>
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5.png"/></Relationships>
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10.png"/></Relationships>
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11.png"/></Relationships>
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12.png"/></Relationships>
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13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équence 15 : Symétrie axiale"/>
          <p:cNvSpPr/>
          <p:nvPr>
            <p:ph type="ctrTitle"/>
          </p:nvPr>
        </p:nvSpPr>
        <p:spPr>
          <a:xfrm>
            <a:off x="1620668" y="2893323"/>
            <a:ext cx="10464801" cy="3302001"/>
          </a:xfrm>
          <a:prstGeom prst="rect">
            <a:avLst/>
          </a:prstGeom>
        </p:spPr>
        <p:txBody>
          <a:bodyPr/>
          <a:lstStyle/>
          <a:p>
            <a:pPr/>
            <a:r>
              <a:t>Séquence 15 : Symétrie axiale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1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Deux figures sont symétriques par rapport à une droite (d) lorsqu’elles sont superposables quand on plie suivant cette droite.…"/>
          <p:cNvSpPr/>
          <p:nvPr>
            <p:ph type="subTitle" idx="1"/>
          </p:nvPr>
        </p:nvSpPr>
        <p:spPr>
          <a:xfrm>
            <a:off x="2293572" y="1867962"/>
            <a:ext cx="10411506" cy="6847633"/>
          </a:xfrm>
          <a:prstGeom prst="rect">
            <a:avLst/>
          </a:prstGeom>
        </p:spPr>
        <p:txBody>
          <a:bodyPr/>
          <a:lstStyle/>
          <a:p>
            <a:pPr algn="l" defTabSz="519937">
              <a:defRPr sz="53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Deux figures sont </a:t>
            </a:r>
            <a:r>
              <a:rPr>
                <a:solidFill>
                  <a:srgbClr val="35CC72"/>
                </a:solidFill>
              </a:rPr>
              <a:t>symétriques par rapport à une droite (d) </a:t>
            </a:r>
            <a:r>
              <a:t>lorsqu’elles sont superposables quand on plie suivant cette droite.</a:t>
            </a:r>
          </a:p>
          <a:p>
            <a:pPr algn="l" defTabSz="519937">
              <a:defRPr sz="53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La droite(d) est appelé l’</a:t>
            </a:r>
            <a:r>
              <a:rPr>
                <a:solidFill>
                  <a:srgbClr val="35CC72"/>
                </a:solidFill>
              </a:rPr>
              <a:t>axe de symétrie</a:t>
            </a:r>
            <a:r>
              <a:t>.</a:t>
            </a:r>
          </a:p>
        </p:txBody>
      </p:sp>
      <p:sp>
        <p:nvSpPr>
          <p:cNvPr id="122" name="Introduction"/>
          <p:cNvSpPr/>
          <p:nvPr>
            <p:ph type="ctrTitle"/>
          </p:nvPr>
        </p:nvSpPr>
        <p:spPr>
          <a:xfrm>
            <a:off x="3306121" y="138855"/>
            <a:ext cx="8252157" cy="1699069"/>
          </a:xfrm>
          <a:prstGeom prst="rect">
            <a:avLst/>
          </a:prstGeom>
        </p:spPr>
        <p:txBody>
          <a:bodyPr anchor="ctr"/>
          <a:lstStyle>
            <a:lvl1pPr marL="1411111" indent="-1411111" algn="l">
              <a:buSzPct val="100000"/>
              <a:buAutoNum type="romanUcPeriod" startAt="1"/>
            </a:lvl1pPr>
          </a:lstStyle>
          <a:p>
            <a:pPr/>
            <a:r>
              <a:t>Introduction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21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Exemple :"/>
          <p:cNvSpPr/>
          <p:nvPr>
            <p:ph type="subTitle" idx="1"/>
          </p:nvPr>
        </p:nvSpPr>
        <p:spPr>
          <a:xfrm>
            <a:off x="2615469" y="340709"/>
            <a:ext cx="9616157" cy="8448711"/>
          </a:xfrm>
          <a:prstGeom prst="rect">
            <a:avLst/>
          </a:prstGeom>
        </p:spPr>
        <p:txBody>
          <a:bodyPr/>
          <a:lstStyle>
            <a:lvl1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Exemple : </a:t>
            </a:r>
          </a:p>
        </p:txBody>
      </p:sp>
      <p:pic>
        <p:nvPicPr>
          <p:cNvPr id="125" name="pasted-image.tiff" descr="pasted-image.tif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490487" y="2377121"/>
            <a:ext cx="7866121" cy="499935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7" dur="1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25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Les points situés à égale distance des extrémités d’un segment forment une droite appelée médiatrice de ce segment."/>
          <p:cNvSpPr/>
          <p:nvPr>
            <p:ph type="subTitle" idx="1"/>
          </p:nvPr>
        </p:nvSpPr>
        <p:spPr>
          <a:xfrm>
            <a:off x="1849344" y="3013755"/>
            <a:ext cx="10995418" cy="6316651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Les points situés à égale distance des extrémités d’un segment forment une droite appelée </a:t>
            </a:r>
            <a:r>
              <a:rPr>
                <a:solidFill>
                  <a:srgbClr val="35CC72"/>
                </a:solidFill>
              </a:rPr>
              <a:t>médiatrice de ce segment</a:t>
            </a:r>
            <a:r>
              <a:t>.</a:t>
            </a:r>
          </a:p>
        </p:txBody>
      </p:sp>
      <p:sp>
        <p:nvSpPr>
          <p:cNvPr id="128" name="Constructions exactes"/>
          <p:cNvSpPr/>
          <p:nvPr>
            <p:ph type="ctrTitle"/>
          </p:nvPr>
        </p:nvSpPr>
        <p:spPr>
          <a:xfrm>
            <a:off x="2922492" y="-62077"/>
            <a:ext cx="9959955" cy="2745936"/>
          </a:xfrm>
          <a:prstGeom prst="rect">
            <a:avLst/>
          </a:prstGeom>
        </p:spPr>
        <p:txBody>
          <a:bodyPr anchor="ctr"/>
          <a:lstStyle>
            <a:lvl1pPr marL="1312333" indent="-1312333" algn="l" defTabSz="543305">
              <a:buSzPct val="100000"/>
              <a:buAutoNum type="romanUcPeriod" startAt="2"/>
              <a:defRPr sz="7440"/>
            </a:lvl1pPr>
          </a:lstStyle>
          <a:p>
            <a:pPr/>
            <a:r>
              <a:t>Constructions exactes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2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Exemple : Construire à la règle et à l’équerre la médiatrice (d) du segment [IJ] http://www.clg-monnet-briis.ac-versailles.fr/IMG/html/mediatrice_equerre.html"/>
          <p:cNvSpPr/>
          <p:nvPr>
            <p:ph type="subTitle" idx="1"/>
          </p:nvPr>
        </p:nvSpPr>
        <p:spPr>
          <a:xfrm>
            <a:off x="1825531" y="756574"/>
            <a:ext cx="10995418" cy="8240452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Exemple :</a:t>
            </a:r>
            <a:r>
              <a:t> Construire à la règle et à l’équerre la médiatrice (d) du segment [IJ]</a:t>
            </a:r>
            <a:br/>
            <a:r>
              <a:rPr sz="1400" u="sng">
                <a:solidFill>
                  <a:srgbClr val="0433FF"/>
                </a:solidFill>
                <a:hlinkClick r:id="rId3" invalidUrl="" action="" tgtFrame="" tooltip="" history="1" highlightClick="0" endSnd="0"/>
              </a:rPr>
              <a:t>http://www.clg-monnet-briis.ac-versailles.fr/IMG/html/mediatrice_equerre.html</a:t>
            </a:r>
            <a:r>
              <a:rPr sz="1400">
                <a:solidFill>
                  <a:srgbClr val="0433FF"/>
                </a:solidFill>
              </a:rPr>
              <a:t> </a:t>
            </a:r>
          </a:p>
        </p:txBody>
      </p:sp>
      <p:pic>
        <p:nvPicPr>
          <p:cNvPr id="131" name="Capture d’écran 2017-04-20 à 17.35.46.png" descr="Capture d’écran 2017-04-20 à 17.35.46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808373" y="4285964"/>
            <a:ext cx="8371438" cy="4906337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34" name="Grouper"/>
          <p:cNvGrpSpPr/>
          <p:nvPr/>
        </p:nvGrpSpPr>
        <p:grpSpPr>
          <a:xfrm>
            <a:off x="8292374" y="3032593"/>
            <a:ext cx="3960258" cy="1739901"/>
            <a:chOff x="0" y="0"/>
            <a:chExt cx="3960257" cy="1739900"/>
          </a:xfrm>
        </p:grpSpPr>
        <p:sp>
          <p:nvSpPr>
            <p:cNvPr id="132" name="Clique sur le lien pour voir l’animation"/>
            <p:cNvSpPr/>
            <p:nvPr/>
          </p:nvSpPr>
          <p:spPr>
            <a:xfrm>
              <a:off x="899882" y="-1"/>
              <a:ext cx="3060376" cy="17399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/>
            <a:p>
              <a:pPr/>
              <a:r>
                <a:t>Clique sur le lien pour voir l’animation</a:t>
              </a:r>
            </a:p>
          </p:txBody>
        </p:sp>
        <p:sp>
          <p:nvSpPr>
            <p:cNvPr id="133" name="Ligne"/>
            <p:cNvSpPr/>
            <p:nvPr/>
          </p:nvSpPr>
          <p:spPr>
            <a:xfrm flipH="1">
              <a:off x="-1" y="513733"/>
              <a:ext cx="941106" cy="240334"/>
            </a:xfrm>
            <a:prstGeom prst="line">
              <a:avLst/>
            </a:prstGeom>
            <a:noFill/>
            <a:ln w="25400" cap="flat">
              <a:solidFill>
                <a:srgbClr val="000000"/>
              </a:solidFill>
              <a:prstDash val="solid"/>
              <a:miter lim="400000"/>
              <a:tailEnd type="triangle" w="med" len="med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8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8" presetID="2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34" grpId="2"/>
      <p:bldP build="whole" bldLvl="1" animBg="1" rev="0" advAuto="0" spid="131" grpId="3"/>
      <p:bldP build="whole" bldLvl="1" animBg="1" rev="0" advAuto="0" spid="130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Exemple : Construire à la règle et au compas la médiatrice (d) du segment [IJ] http://www.clg-monnet-briis.ac-versailles.fr/IMG/html/mediatrice_compas.html"/>
          <p:cNvSpPr/>
          <p:nvPr>
            <p:ph type="subTitle" idx="1"/>
          </p:nvPr>
        </p:nvSpPr>
        <p:spPr>
          <a:xfrm>
            <a:off x="1825531" y="756574"/>
            <a:ext cx="10995418" cy="8240452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Exemple :</a:t>
            </a:r>
            <a:r>
              <a:t> Construire à la règle et au compas la médiatrice (d) du segment [IJ]</a:t>
            </a:r>
            <a:br/>
            <a:r>
              <a:rPr sz="1400" u="sng">
                <a:solidFill>
                  <a:srgbClr val="0433FF"/>
                </a:solidFill>
                <a:hlinkClick r:id="rId3" invalidUrl="" action="" tgtFrame="" tooltip="" history="1" highlightClick="0" endSnd="0"/>
              </a:rPr>
              <a:t>http://www.clg-monnet-briis.ac-versailles.fr/IMG/html/mediatrice_compas.html</a:t>
            </a:r>
          </a:p>
        </p:txBody>
      </p:sp>
      <p:pic>
        <p:nvPicPr>
          <p:cNvPr id="137" name="Capture d’écran 2017-04-20 à 17.35.46.png" descr="Capture d’écran 2017-04-20 à 17.35.46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220471" y="4749650"/>
            <a:ext cx="7441139" cy="4361107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40" name="Grouper"/>
          <p:cNvGrpSpPr/>
          <p:nvPr/>
        </p:nvGrpSpPr>
        <p:grpSpPr>
          <a:xfrm>
            <a:off x="8292374" y="3032593"/>
            <a:ext cx="3960258" cy="1739901"/>
            <a:chOff x="0" y="0"/>
            <a:chExt cx="3960257" cy="1739900"/>
          </a:xfrm>
        </p:grpSpPr>
        <p:sp>
          <p:nvSpPr>
            <p:cNvPr id="138" name="Clique sur le lien pour voir l’animation"/>
            <p:cNvSpPr/>
            <p:nvPr/>
          </p:nvSpPr>
          <p:spPr>
            <a:xfrm>
              <a:off x="899882" y="-1"/>
              <a:ext cx="3060376" cy="17399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/>
            <a:p>
              <a:pPr/>
              <a:r>
                <a:t>Clique sur le lien pour voir l’animation</a:t>
              </a:r>
            </a:p>
          </p:txBody>
        </p:sp>
        <p:sp>
          <p:nvSpPr>
            <p:cNvPr id="139" name="Ligne"/>
            <p:cNvSpPr/>
            <p:nvPr/>
          </p:nvSpPr>
          <p:spPr>
            <a:xfrm flipH="1">
              <a:off x="-1" y="513733"/>
              <a:ext cx="941106" cy="240334"/>
            </a:xfrm>
            <a:prstGeom prst="line">
              <a:avLst/>
            </a:prstGeom>
            <a:noFill/>
            <a:ln w="25400" cap="flat">
              <a:solidFill>
                <a:srgbClr val="000000"/>
              </a:solidFill>
              <a:prstDash val="solid"/>
              <a:miter lim="400000"/>
              <a:tailEnd type="triangle" w="med" len="med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8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8" presetID="2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37" grpId="3"/>
      <p:bldP build="whole" bldLvl="1" animBg="1" rev="0" advAuto="0" spid="136" grpId="1"/>
      <p:bldP build="whole" bldLvl="1" animBg="1" rev="0" advAuto="0" spid="140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ropriété : Si A et A’ sont symétriques par rapport à (d), alors la droite (d) est la médiatrice du segment [AA’]."/>
          <p:cNvSpPr/>
          <p:nvPr>
            <p:ph type="subTitle" idx="1"/>
          </p:nvPr>
        </p:nvSpPr>
        <p:spPr>
          <a:xfrm>
            <a:off x="2877536" y="230527"/>
            <a:ext cx="9829449" cy="8526568"/>
          </a:xfrm>
          <a:prstGeom prst="rect">
            <a:avLst/>
          </a:prstGeom>
        </p:spPr>
        <p:txBody>
          <a:bodyPr/>
          <a:lstStyle/>
          <a:p>
            <a:pPr algn="l" defTabSz="549148">
              <a:defRPr sz="56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FF2600"/>
                </a:solidFill>
              </a:rPr>
              <a:t>Propriété :</a:t>
            </a:r>
            <a:r>
              <a:t> Si A et A’ sont symétriques par rapport à (d), alors la droite (d) est la médiatrice du segment [AA’].</a:t>
            </a:r>
          </a:p>
          <a:p>
            <a:pPr algn="l" defTabSz="549148">
              <a:defRPr sz="5640" u="none">
                <a:solidFill>
                  <a:srgbClr val="FF2600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 defTabSz="549148">
              <a:defRPr sz="5640" u="none">
                <a:solidFill>
                  <a:srgbClr val="FF2600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 defTabSz="549148">
              <a:defRPr sz="5640" u="none">
                <a:solidFill>
                  <a:srgbClr val="FF2600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</p:txBody>
      </p:sp>
      <p:pic>
        <p:nvPicPr>
          <p:cNvPr id="143" name="Capture d’écran 2017-04-20 à 17.23.42.png" descr="Capture d’écran 2017-04-20 à 17.23.42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671350" y="4750412"/>
            <a:ext cx="5662100" cy="379716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8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43" grpId="2"/>
      <p:bldP build="whole" bldLvl="1" animBg="1" rev="0" advAuto="0" spid="14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ropriété : si un point est situé sur l’axe de symétrie, alors il est invariant (c’est à dire qu’il est confondu avec son symétrique)"/>
          <p:cNvSpPr/>
          <p:nvPr>
            <p:ph type="subTitle" idx="1"/>
          </p:nvPr>
        </p:nvSpPr>
        <p:spPr>
          <a:xfrm>
            <a:off x="2872922" y="258256"/>
            <a:ext cx="6582649" cy="8904876"/>
          </a:xfrm>
          <a:prstGeom prst="rect">
            <a:avLst/>
          </a:prstGeom>
        </p:spPr>
        <p:txBody>
          <a:bodyPr/>
          <a:lstStyle/>
          <a:p>
            <a:pPr algn="l" defTabSz="531622">
              <a:defRPr sz="546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FF2600"/>
                </a:solidFill>
              </a:rPr>
              <a:t>Propriété :</a:t>
            </a:r>
            <a:r>
              <a:t> si un point est situé sur l’axe de symétrie, alors il est invariant (c’est à dire qu’il est confondu avec son symétrique)</a:t>
            </a:r>
          </a:p>
          <a:p>
            <a:pPr algn="l" defTabSz="531622">
              <a:defRPr sz="546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</p:txBody>
      </p:sp>
      <p:pic>
        <p:nvPicPr>
          <p:cNvPr id="146" name="Capture d’écran 2017-04-20 à 17.25.23.png" descr="Capture d’écran 2017-04-20 à 17.25.23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609078" y="2125914"/>
            <a:ext cx="2997951" cy="472091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8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45" grpId="1"/>
      <p:bldP build="whole" bldLvl="1" animBg="1" rev="0" advAuto="0" spid="146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La bissectrice d’un angle est la demi-droite qui partage un angle en deux angles égaux."/>
          <p:cNvSpPr/>
          <p:nvPr>
            <p:ph type="subTitle" idx="1"/>
          </p:nvPr>
        </p:nvSpPr>
        <p:spPr>
          <a:xfrm>
            <a:off x="1951727" y="2307803"/>
            <a:ext cx="10464801" cy="6316650"/>
          </a:xfrm>
          <a:prstGeom prst="rect">
            <a:avLst/>
          </a:prstGeom>
        </p:spPr>
        <p:txBody>
          <a:bodyPr/>
          <a:lstStyle/>
          <a:p>
            <a:pPr algn="l" defTabSz="566674">
              <a:defRPr sz="582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La </a:t>
            </a:r>
            <a:r>
              <a:rPr>
                <a:solidFill>
                  <a:srgbClr val="35CC72"/>
                </a:solidFill>
              </a:rPr>
              <a:t>bissectrice</a:t>
            </a:r>
            <a:r>
              <a:t> d’un angle est la demi-droite qui partage un angle en deux angles égaux.</a:t>
            </a:r>
          </a:p>
          <a:p>
            <a:pPr algn="l" defTabSz="566674">
              <a:defRPr sz="582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 defTabSz="566674">
              <a:defRPr sz="582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48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Tracer le symétrique du point A à la règle et à l’équerre par rapport à la droite d)"/>
          <p:cNvSpPr/>
          <p:nvPr/>
        </p:nvSpPr>
        <p:spPr>
          <a:xfrm>
            <a:off x="3110302" y="249310"/>
            <a:ext cx="9635881" cy="36441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l" defTabSz="350520">
              <a:buSzPct val="100000"/>
              <a:buAutoNum type="alphaLcPeriod" startAt="1"/>
              <a:defRPr sz="5400" u="sng">
                <a:solidFill>
                  <a:srgbClr val="0096FF"/>
                </a:solidFill>
              </a:defRPr>
            </a:lvl1pPr>
          </a:lstStyle>
          <a:p>
            <a:pPr/>
            <a:r>
              <a:t>Tracer le symétrique du point A à la règle et à l’équerre par rapport à la droite d)</a:t>
            </a:r>
          </a:p>
        </p:txBody>
      </p:sp>
      <p:pic>
        <p:nvPicPr>
          <p:cNvPr id="151" name="Capture d’écran 2017-05-03 à 15.45.17.png" descr="Capture d’écran 2017-05-03 à 15.45.17.png"/>
          <p:cNvPicPr>
            <a:picLocks noChangeAspect="1"/>
          </p:cNvPicPr>
          <p:nvPr/>
        </p:nvPicPr>
        <p:blipFill>
          <a:blip r:embed="rId3">
            <a:extLst/>
          </a:blip>
          <a:srcRect l="0" t="0" r="0" b="0"/>
          <a:stretch>
            <a:fillRect/>
          </a:stretch>
        </p:blipFill>
        <p:spPr>
          <a:xfrm>
            <a:off x="4397176" y="3501429"/>
            <a:ext cx="4210450" cy="419845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51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On construit la perpendiculaire à (d) passant par le point A."/>
          <p:cNvSpPr/>
          <p:nvPr>
            <p:ph type="subTitle" sz="half" idx="1"/>
          </p:nvPr>
        </p:nvSpPr>
        <p:spPr>
          <a:xfrm>
            <a:off x="2195567" y="130975"/>
            <a:ext cx="10464801" cy="3350803"/>
          </a:xfrm>
          <a:prstGeom prst="rect">
            <a:avLst/>
          </a:prstGeom>
        </p:spPr>
        <p:txBody>
          <a:bodyPr/>
          <a:lstStyle>
            <a:lvl1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On construit la perpendiculaire à (d) passant par le point A.</a:t>
            </a:r>
          </a:p>
        </p:txBody>
      </p:sp>
      <p:grpSp>
        <p:nvGrpSpPr>
          <p:cNvPr id="156" name="Grouper"/>
          <p:cNvGrpSpPr/>
          <p:nvPr/>
        </p:nvGrpSpPr>
        <p:grpSpPr>
          <a:xfrm>
            <a:off x="3933372" y="3950970"/>
            <a:ext cx="5229127" cy="4559301"/>
            <a:chOff x="91070" y="0"/>
            <a:chExt cx="5229125" cy="4559300"/>
          </a:xfrm>
        </p:grpSpPr>
        <p:pic>
          <p:nvPicPr>
            <p:cNvPr id="154" name="Capture d’écran 2017-05-03 à 15.45.23.png" descr="Capture d’écran 2017-05-03 à 15.45.23.pn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900596" y="0"/>
              <a:ext cx="4419601" cy="45593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55" name="Grouper" descr="Grouper"/>
            <p:cNvPicPr>
              <a:picLocks noChangeAspect="1"/>
            </p:cNvPicPr>
            <p:nvPr/>
          </p:nvPicPr>
          <p:blipFill>
            <a:blip r:embed="rId4">
              <a:extLst/>
            </a:blip>
            <a:srcRect l="80880" t="60965" r="1345" b="23181"/>
            <a:stretch>
              <a:fillRect/>
            </a:stretch>
          </p:blipFill>
          <p:spPr>
            <a:xfrm flipH="1">
              <a:off x="91070" y="753795"/>
              <a:ext cx="1203326" cy="10611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60" fill="norm" stroke="1" extrusionOk="0">
                  <a:moveTo>
                    <a:pt x="21265" y="47"/>
                  </a:moveTo>
                  <a:cubicBezTo>
                    <a:pt x="20505" y="-340"/>
                    <a:pt x="18179" y="1632"/>
                    <a:pt x="11733" y="7640"/>
                  </a:cubicBezTo>
                  <a:cubicBezTo>
                    <a:pt x="4076" y="14777"/>
                    <a:pt x="2611" y="16330"/>
                    <a:pt x="1033" y="18986"/>
                  </a:cubicBezTo>
                  <a:lnTo>
                    <a:pt x="477" y="19916"/>
                  </a:lnTo>
                  <a:lnTo>
                    <a:pt x="0" y="19606"/>
                  </a:lnTo>
                  <a:lnTo>
                    <a:pt x="0" y="21260"/>
                  </a:lnTo>
                  <a:lnTo>
                    <a:pt x="2365" y="21260"/>
                  </a:lnTo>
                  <a:cubicBezTo>
                    <a:pt x="2266" y="21153"/>
                    <a:pt x="2195" y="21028"/>
                    <a:pt x="2087" y="20934"/>
                  </a:cubicBezTo>
                  <a:lnTo>
                    <a:pt x="955" y="19940"/>
                  </a:lnTo>
                  <a:lnTo>
                    <a:pt x="2907" y="18922"/>
                  </a:lnTo>
                  <a:cubicBezTo>
                    <a:pt x="4089" y="18304"/>
                    <a:pt x="8167" y="14792"/>
                    <a:pt x="13229" y="10041"/>
                  </a:cubicBezTo>
                  <a:cubicBezTo>
                    <a:pt x="20103" y="3591"/>
                    <a:pt x="21600" y="2008"/>
                    <a:pt x="21600" y="1160"/>
                  </a:cubicBezTo>
                  <a:cubicBezTo>
                    <a:pt x="21600" y="569"/>
                    <a:pt x="21519" y="176"/>
                    <a:pt x="21265" y="47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8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53" grpId="1"/>
      <p:bldP build="whole" bldLvl="1" animBg="1" rev="0" advAuto="0" spid="156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Capture d’écran 2017-05-03 à 15.46.39.png" descr="Capture d’écran 2017-05-03 à 15.46.39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000500" y="3551104"/>
            <a:ext cx="5003801" cy="5499101"/>
          </a:xfrm>
          <a:prstGeom prst="rect">
            <a:avLst/>
          </a:prstGeom>
          <a:ln w="12700">
            <a:miter lim="400000"/>
          </a:ln>
        </p:spPr>
      </p:pic>
      <p:sp>
        <p:nvSpPr>
          <p:cNvPr id="159" name="On reporte la distance de A à (d) de l’autre côté de (d) sur cette perpendiculaire"/>
          <p:cNvSpPr/>
          <p:nvPr>
            <p:ph type="subTitle" sz="half" idx="1"/>
          </p:nvPr>
        </p:nvSpPr>
        <p:spPr>
          <a:xfrm>
            <a:off x="2500367" y="257256"/>
            <a:ext cx="10464801" cy="3610916"/>
          </a:xfrm>
          <a:prstGeom prst="rect">
            <a:avLst/>
          </a:prstGeom>
        </p:spPr>
        <p:txBody>
          <a:bodyPr/>
          <a:lstStyle>
            <a:lvl1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On reporte la distance de A à (d) de l’autre côté de (d) sur cette perpendiculaire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8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59" grpId="1"/>
      <p:bldP build="whole" bldLvl="1" animBg="1" rev="0" advAuto="0" spid="158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Capture d’écran 2017-05-03 à 15.47.10.png" descr="Capture d’écran 2017-05-03 à 15.47.1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178299" y="3464983"/>
            <a:ext cx="4648201" cy="4584701"/>
          </a:xfrm>
          <a:prstGeom prst="rect">
            <a:avLst/>
          </a:prstGeom>
          <a:ln w="12700">
            <a:miter lim="400000"/>
          </a:ln>
        </p:spPr>
      </p:pic>
      <p:sp>
        <p:nvSpPr>
          <p:cNvPr id="162" name="On obtient ainsi le point A’ tel que (d) soit la médiatrice de [AA’]."/>
          <p:cNvSpPr/>
          <p:nvPr>
            <p:ph type="subTitle" sz="half" idx="1"/>
          </p:nvPr>
        </p:nvSpPr>
        <p:spPr>
          <a:xfrm>
            <a:off x="2425860" y="151141"/>
            <a:ext cx="10464801" cy="3298284"/>
          </a:xfrm>
          <a:prstGeom prst="rect">
            <a:avLst/>
          </a:prstGeom>
        </p:spPr>
        <p:txBody>
          <a:bodyPr/>
          <a:lstStyle>
            <a:lvl1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On obtient ainsi le point A’ tel que (d) soit la médiatrice de [AA’].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8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1" grpId="2"/>
      <p:bldP build="whole" bldLvl="1" animBg="1" rev="0" advAuto="0" spid="16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Tracer le symétrique du point A à la règle et au compas par rapport à la droite d)"/>
          <p:cNvSpPr/>
          <p:nvPr/>
        </p:nvSpPr>
        <p:spPr>
          <a:xfrm>
            <a:off x="3110302" y="249310"/>
            <a:ext cx="9635881" cy="36441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l" defTabSz="344677">
              <a:buSzPct val="100000"/>
              <a:buAutoNum type="alphaLcPeriod" startAt="2"/>
              <a:defRPr sz="5310" u="sng">
                <a:solidFill>
                  <a:srgbClr val="0096FF"/>
                </a:solidFill>
              </a:defRPr>
            </a:lvl1pPr>
          </a:lstStyle>
          <a:p>
            <a:pPr/>
            <a:r>
              <a:t>Tracer le symétrique du point A à la règle et au compas par rapport à la droite d)</a:t>
            </a:r>
          </a:p>
        </p:txBody>
      </p:sp>
      <p:pic>
        <p:nvPicPr>
          <p:cNvPr id="165" name="Capture d’écran 2017-05-03 à 15.45.17.png" descr="Capture d’écran 2017-05-03 à 15.45.17.png"/>
          <p:cNvPicPr>
            <a:picLocks noChangeAspect="1"/>
          </p:cNvPicPr>
          <p:nvPr/>
        </p:nvPicPr>
        <p:blipFill>
          <a:blip r:embed="rId3">
            <a:extLst/>
          </a:blip>
          <a:srcRect l="0" t="0" r="0" b="0"/>
          <a:stretch>
            <a:fillRect/>
          </a:stretch>
        </p:blipFill>
        <p:spPr>
          <a:xfrm>
            <a:off x="4397176" y="3794940"/>
            <a:ext cx="4210450" cy="419845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5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On place deux points sur la droite (d)"/>
          <p:cNvSpPr/>
          <p:nvPr>
            <p:ph type="subTitle" sz="half" idx="1"/>
          </p:nvPr>
        </p:nvSpPr>
        <p:spPr>
          <a:xfrm>
            <a:off x="2195567" y="130975"/>
            <a:ext cx="10464801" cy="3350803"/>
          </a:xfrm>
          <a:prstGeom prst="rect">
            <a:avLst/>
          </a:prstGeom>
        </p:spPr>
        <p:txBody>
          <a:bodyPr/>
          <a:lstStyle>
            <a:lvl1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On place deux points sur la droite (d)</a:t>
            </a:r>
          </a:p>
        </p:txBody>
      </p:sp>
      <p:pic>
        <p:nvPicPr>
          <p:cNvPr id="168" name="Capture d’écran 2017-05-03 à 15.42.20.png" descr="Capture d’écran 2017-05-03 à 15.42.2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715841" y="3428823"/>
            <a:ext cx="5573118" cy="434375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8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8" grpId="2"/>
      <p:bldP build="whole" bldLvl="1" animBg="1" rev="0" advAuto="0" spid="167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On trace un arc de cercle de centre I passant par A."/>
          <p:cNvSpPr/>
          <p:nvPr>
            <p:ph type="subTitle" sz="half" idx="1"/>
          </p:nvPr>
        </p:nvSpPr>
        <p:spPr>
          <a:xfrm>
            <a:off x="2500367" y="257256"/>
            <a:ext cx="10464801" cy="3610916"/>
          </a:xfrm>
          <a:prstGeom prst="rect">
            <a:avLst/>
          </a:prstGeom>
        </p:spPr>
        <p:txBody>
          <a:bodyPr/>
          <a:lstStyle>
            <a:lvl1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On trace un arc de cercle de centre I passant par A.</a:t>
            </a:r>
          </a:p>
        </p:txBody>
      </p:sp>
      <p:pic>
        <p:nvPicPr>
          <p:cNvPr id="171" name="Capture d’écran 2017-05-03 à 15.42.03.png" descr="Capture d’écran 2017-05-03 à 15.42.03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822717" y="3087511"/>
            <a:ext cx="6379952" cy="510063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8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70" grpId="1"/>
      <p:bldP build="whole" bldLvl="1" animBg="1" rev="0" advAuto="0" spid="171" grpId="2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On trace l’arc de cercle de centre J passant par A."/>
          <p:cNvSpPr/>
          <p:nvPr>
            <p:ph type="subTitle" sz="half" idx="1"/>
          </p:nvPr>
        </p:nvSpPr>
        <p:spPr>
          <a:xfrm>
            <a:off x="2425860" y="151141"/>
            <a:ext cx="10464801" cy="3298284"/>
          </a:xfrm>
          <a:prstGeom prst="rect">
            <a:avLst/>
          </a:prstGeom>
        </p:spPr>
        <p:txBody>
          <a:bodyPr/>
          <a:lstStyle>
            <a:lvl1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On trace l’arc de cercle de centre J passant par A.</a:t>
            </a:r>
          </a:p>
        </p:txBody>
      </p:sp>
      <p:pic>
        <p:nvPicPr>
          <p:cNvPr id="174" name="Capture d’écran 2017-05-03 à 15.42.36.png" descr="Capture d’écran 2017-05-03 à 15.42.36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272658" y="3219450"/>
            <a:ext cx="6459484" cy="47625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8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73" grpId="1"/>
      <p:bldP build="whole" bldLvl="1" animBg="1" rev="0" advAuto="0" spid="174" grpId="2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On obtient ainsi le point A’"/>
          <p:cNvSpPr/>
          <p:nvPr>
            <p:ph type="subTitle" sz="quarter" idx="1"/>
          </p:nvPr>
        </p:nvSpPr>
        <p:spPr>
          <a:xfrm>
            <a:off x="2448438" y="286608"/>
            <a:ext cx="10464801" cy="2208906"/>
          </a:xfrm>
          <a:prstGeom prst="rect">
            <a:avLst/>
          </a:prstGeom>
        </p:spPr>
        <p:txBody>
          <a:bodyPr/>
          <a:lstStyle>
            <a:lvl1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On obtient ainsi le point A’</a:t>
            </a:r>
          </a:p>
        </p:txBody>
      </p:sp>
      <p:pic>
        <p:nvPicPr>
          <p:cNvPr id="177" name="Capture d’écran 2017-05-03 à 15.43.04.png" descr="Capture d’écran 2017-05-03 à 15.43.04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171199" y="2473854"/>
            <a:ext cx="6662402" cy="535604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8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76" grpId="1"/>
      <p:bldP build="whole" bldLvl="1" animBg="1" rev="0" advAuto="0" spid="177" grpId="2"/>
    </p:bldLst>
  </p:timing>
</p:sld>
</file>

<file path=ppt/theme/_rels/theme1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_rels/theme2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