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autoAdjust="0"/>
    <p:restoredTop sz="94599" autoAdjust="0"/>
  </p:normalViewPr>
  <p:slideViewPr>
    <p:cSldViewPr>
      <p:cViewPr varScale="1">
        <p:scale>
          <a:sx n="65" d="100"/>
          <a:sy n="65" d="100"/>
        </p:scale>
        <p:origin x="-802"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01C8F54-F435-4FAB-94E9-3C4C33DA22D4}" type="datetimeFigureOut">
              <a:rPr lang="fr-FR" smtClean="0"/>
              <a:t>21/01/2013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1C8F54-F435-4FAB-94E9-3C4C33DA22D4}" type="datetimeFigureOut">
              <a:rPr lang="fr-FR" smtClean="0"/>
              <a:t>21/01/2013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01C8F54-F435-4FAB-94E9-3C4C33DA22D4}" type="datetimeFigureOut">
              <a:rPr lang="fr-FR" smtClean="0"/>
              <a:t>21/01/2013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01C8F54-F435-4FAB-94E9-3C4C33DA22D4}" type="datetimeFigureOut">
              <a:rPr lang="fr-FR" smtClean="0"/>
              <a:t>21/01/2013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01C8F54-F435-4FAB-94E9-3C4C33DA22D4}" type="datetimeFigureOut">
              <a:rPr lang="fr-FR" smtClean="0"/>
              <a:t>21/01/2013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01C8F54-F435-4FAB-94E9-3C4C33DA22D4}" type="datetimeFigureOut">
              <a:rPr lang="fr-FR" smtClean="0"/>
              <a:t>21/01/2013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01C8F54-F435-4FAB-94E9-3C4C33DA22D4}" type="datetimeFigureOut">
              <a:rPr lang="fr-FR" smtClean="0"/>
              <a:t>21/01/2013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01C8F54-F435-4FAB-94E9-3C4C33DA22D4}" type="datetimeFigureOut">
              <a:rPr lang="fr-FR" smtClean="0"/>
              <a:t>21/01/2013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01C8F54-F435-4FAB-94E9-3C4C33DA22D4}" type="datetimeFigureOut">
              <a:rPr lang="fr-FR" smtClean="0"/>
              <a:t>21/01/2013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1C8F54-F435-4FAB-94E9-3C4C33DA22D4}" type="datetimeFigureOut">
              <a:rPr lang="fr-FR" smtClean="0"/>
              <a:t>21/01/2013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1C8F54-F435-4FAB-94E9-3C4C33DA22D4}" type="datetimeFigureOut">
              <a:rPr lang="fr-FR" smtClean="0"/>
              <a:t>21/01/2013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A9FE038-1E5F-40A1-AEEC-51A8AAAE1638}"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1C8F54-F435-4FAB-94E9-3C4C33DA22D4}" type="datetimeFigureOut">
              <a:rPr lang="fr-FR" smtClean="0"/>
              <a:t>21/01/2013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9FE038-1E5F-40A1-AEEC-51A8AAAE1638}"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bg1"/>
                </a:solidFill>
                <a:latin typeface="PlayerPlus" pitchFamily="2" charset="0"/>
              </a:rPr>
              <a:t>Roméo Kiffe Juliette</a:t>
            </a:r>
            <a:endParaRPr lang="fr-FR" dirty="0">
              <a:solidFill>
                <a:schemeClr val="bg1"/>
              </a:solidFill>
              <a:latin typeface="PlayerPlus" pitchFamily="2" charset="0"/>
            </a:endParaRPr>
          </a:p>
        </p:txBody>
      </p:sp>
      <p:sp>
        <p:nvSpPr>
          <p:cNvPr id="3" name="Espace réservé du contenu 2"/>
          <p:cNvSpPr>
            <a:spLocks noGrp="1"/>
          </p:cNvSpPr>
          <p:nvPr>
            <p:ph idx="1"/>
          </p:nvPr>
        </p:nvSpPr>
        <p:spPr/>
        <p:txBody>
          <a:bodyPr/>
          <a:lstStyle/>
          <a:p>
            <a:pPr algn="ctr">
              <a:buNone/>
            </a:pPr>
            <a:r>
              <a:rPr lang="fr-FR" dirty="0" smtClean="0">
                <a:latin typeface="AR BERKLEY" pitchFamily="2" charset="0"/>
              </a:rPr>
              <a:t>Grand Corps Malade</a:t>
            </a:r>
          </a:p>
          <a:p>
            <a:pPr>
              <a:buNone/>
            </a:pPr>
            <a:endParaRPr lang="fr-FR" dirty="0" smtClean="0"/>
          </a:p>
          <a:p>
            <a:pPr>
              <a:buNone/>
            </a:pPr>
            <a:endParaRPr lang="fr-FR" dirty="0"/>
          </a:p>
          <a:p>
            <a:pPr>
              <a:buNone/>
            </a:pPr>
            <a:endParaRPr lang="fr-FR" dirty="0"/>
          </a:p>
        </p:txBody>
      </p:sp>
      <p:pic>
        <p:nvPicPr>
          <p:cNvPr id="1026" name="Picture 2" descr="D:\BOULOT\3è\histoire des arts\grand corps malade\photo GCM.jpg"/>
          <p:cNvPicPr>
            <a:picLocks noChangeAspect="1" noChangeArrowheads="1"/>
          </p:cNvPicPr>
          <p:nvPr/>
        </p:nvPicPr>
        <p:blipFill>
          <a:blip r:embed="rId2" cstate="print"/>
          <a:srcRect/>
          <a:stretch>
            <a:fillRect/>
          </a:stretch>
        </p:blipFill>
        <p:spPr bwMode="auto">
          <a:xfrm>
            <a:off x="2699792" y="2492896"/>
            <a:ext cx="3925168" cy="392516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827584" y="620688"/>
            <a:ext cx="7772400" cy="1470025"/>
          </a:xfrm>
        </p:spPr>
        <p:txBody>
          <a:bodyPr/>
          <a:lstStyle/>
          <a:p>
            <a:r>
              <a:rPr lang="fr-FR" spc="600" dirty="0" smtClean="0">
                <a:solidFill>
                  <a:schemeClr val="bg2">
                    <a:lumMod val="25000"/>
                  </a:schemeClr>
                </a:solidFill>
                <a:effectLst>
                  <a:outerShdw blurRad="38100" dist="38100" dir="2700000" algn="tl">
                    <a:srgbClr val="000000">
                      <a:alpha val="43137"/>
                    </a:srgbClr>
                  </a:outerShdw>
                </a:effectLst>
              </a:rPr>
              <a:t>Lecture Analytique</a:t>
            </a:r>
            <a:endParaRPr lang="fr-FR" spc="600" dirty="0">
              <a:solidFill>
                <a:schemeClr val="bg2">
                  <a:lumMod val="25000"/>
                </a:schemeClr>
              </a:solidFill>
              <a:effectLst>
                <a:outerShdw blurRad="38100" dist="38100" dir="2700000" algn="tl">
                  <a:srgbClr val="000000">
                    <a:alpha val="43137"/>
                  </a:srgbClr>
                </a:outerShdw>
              </a:effectLst>
            </a:endParaRPr>
          </a:p>
        </p:txBody>
      </p:sp>
      <p:sp>
        <p:nvSpPr>
          <p:cNvPr id="3" name="Sous-titre 2"/>
          <p:cNvSpPr>
            <a:spLocks noGrp="1"/>
          </p:cNvSpPr>
          <p:nvPr>
            <p:ph type="subTitle" idx="1"/>
          </p:nvPr>
        </p:nvSpPr>
        <p:spPr>
          <a:xfrm>
            <a:off x="1371600" y="2276872"/>
            <a:ext cx="6400800" cy="4248472"/>
          </a:xfrm>
        </p:spPr>
        <p:txBody>
          <a:bodyPr>
            <a:noAutofit/>
          </a:bodyPr>
          <a:lstStyle/>
          <a:p>
            <a:pPr algn="just"/>
            <a:r>
              <a:rPr lang="fr-FR" sz="2000" b="1" u="sng" dirty="0" smtClean="0">
                <a:solidFill>
                  <a:schemeClr val="tx1">
                    <a:lumMod val="95000"/>
                    <a:lumOff val="5000"/>
                  </a:schemeClr>
                </a:solidFill>
                <a:effectLst>
                  <a:outerShdw blurRad="38100" dist="38100" dir="2700000" algn="tl">
                    <a:srgbClr val="000000">
                      <a:alpha val="43137"/>
                    </a:srgbClr>
                  </a:outerShdw>
                </a:effectLst>
                <a:latin typeface="PlayerPlus" pitchFamily="2" charset="0"/>
              </a:rPr>
              <a:t>Introduction (accroche)</a:t>
            </a:r>
            <a:r>
              <a:rPr lang="fr-FR" sz="2000" b="1" u="sng" dirty="0">
                <a:solidFill>
                  <a:schemeClr val="tx1">
                    <a:lumMod val="95000"/>
                    <a:lumOff val="5000"/>
                  </a:schemeClr>
                </a:solidFill>
                <a:effectLst>
                  <a:outerShdw blurRad="38100" dist="38100" dir="2700000" algn="tl">
                    <a:srgbClr val="000000">
                      <a:alpha val="43137"/>
                    </a:srgbClr>
                  </a:outerShdw>
                </a:effectLst>
                <a:latin typeface="PlayerPlus" pitchFamily="2" charset="0"/>
              </a:rPr>
              <a:t> </a:t>
            </a:r>
            <a:r>
              <a:rPr lang="fr-FR" sz="2000" b="1" u="sng" dirty="0" smtClean="0">
                <a:solidFill>
                  <a:schemeClr val="tx1">
                    <a:lumMod val="95000"/>
                    <a:lumOff val="5000"/>
                  </a:schemeClr>
                </a:solidFill>
                <a:effectLst>
                  <a:outerShdw blurRad="38100" dist="38100" dir="2700000" algn="tl">
                    <a:srgbClr val="000000">
                      <a:alpha val="43137"/>
                    </a:srgbClr>
                  </a:outerShdw>
                </a:effectLst>
                <a:latin typeface="PlayerPlus" pitchFamily="2" charset="0"/>
              </a:rPr>
              <a:t>:</a:t>
            </a:r>
          </a:p>
          <a:p>
            <a:pPr algn="just"/>
            <a:endParaRPr lang="fr-FR" sz="2000" dirty="0">
              <a:solidFill>
                <a:schemeClr val="tx1">
                  <a:lumMod val="95000"/>
                  <a:lumOff val="5000"/>
                </a:schemeClr>
              </a:solidFill>
            </a:endParaRPr>
          </a:p>
          <a:p>
            <a:pPr algn="just"/>
            <a:r>
              <a:rPr lang="fr-FR" sz="2000" dirty="0">
                <a:solidFill>
                  <a:schemeClr val="tx1">
                    <a:lumMod val="95000"/>
                    <a:lumOff val="5000"/>
                  </a:schemeClr>
                </a:solidFill>
              </a:rPr>
              <a:t>	Après avoir étudié en classe la tragédie </a:t>
            </a:r>
            <a:r>
              <a:rPr lang="fr-FR" sz="2000" u="sng" dirty="0">
                <a:solidFill>
                  <a:schemeClr val="tx1">
                    <a:lumMod val="95000"/>
                    <a:lumOff val="5000"/>
                  </a:schemeClr>
                </a:solidFill>
              </a:rPr>
              <a:t>Roméo et Juliette</a:t>
            </a:r>
            <a:r>
              <a:rPr lang="fr-FR" sz="2000" dirty="0">
                <a:solidFill>
                  <a:schemeClr val="tx1">
                    <a:lumMod val="95000"/>
                    <a:lumOff val="5000"/>
                  </a:schemeClr>
                </a:solidFill>
              </a:rPr>
              <a:t> de Shakespeare, nous avons découvert le slam </a:t>
            </a:r>
            <a:r>
              <a:rPr lang="fr-FR" sz="2000" u="sng" dirty="0">
                <a:solidFill>
                  <a:schemeClr val="tx1">
                    <a:lumMod val="95000"/>
                    <a:lumOff val="5000"/>
                  </a:schemeClr>
                </a:solidFill>
              </a:rPr>
              <a:t>Roméo kiffe Juliette</a:t>
            </a:r>
            <a:r>
              <a:rPr lang="fr-FR" sz="2000" dirty="0">
                <a:solidFill>
                  <a:schemeClr val="tx1">
                    <a:lumMod val="95000"/>
                    <a:lumOff val="5000"/>
                  </a:schemeClr>
                </a:solidFill>
              </a:rPr>
              <a:t> de Grand Corps Malade. </a:t>
            </a:r>
          </a:p>
          <a:p>
            <a:pPr algn="just"/>
            <a:r>
              <a:rPr lang="fr-FR" sz="2000" dirty="0">
                <a:solidFill>
                  <a:schemeClr val="tx1">
                    <a:lumMod val="95000"/>
                    <a:lumOff val="5000"/>
                  </a:schemeClr>
                </a:solidFill>
              </a:rPr>
              <a:t>Dès le titre, nous remarquons une évidente référence au texte du célèbre dramaturge anglais. </a:t>
            </a:r>
            <a:r>
              <a:rPr lang="fr-FR" sz="2000" u="sng" dirty="0">
                <a:solidFill>
                  <a:schemeClr val="tx1">
                    <a:lumMod val="95000"/>
                    <a:lumOff val="5000"/>
                  </a:schemeClr>
                </a:solidFill>
              </a:rPr>
              <a:t>Roméo kiffe Juliette</a:t>
            </a:r>
            <a:r>
              <a:rPr lang="fr-FR" sz="2000" dirty="0">
                <a:solidFill>
                  <a:schemeClr val="tx1">
                    <a:lumMod val="95000"/>
                    <a:lumOff val="5000"/>
                  </a:schemeClr>
                </a:solidFill>
              </a:rPr>
              <a:t> est une reprise de Shakespeare </a:t>
            </a:r>
            <a:r>
              <a:rPr lang="fr-FR" sz="2000" u="sng" dirty="0">
                <a:solidFill>
                  <a:schemeClr val="tx1">
                    <a:lumMod val="95000"/>
                    <a:lumOff val="5000"/>
                  </a:schemeClr>
                </a:solidFill>
              </a:rPr>
              <a:t>Roméo et Juliette</a:t>
            </a:r>
            <a:r>
              <a:rPr lang="fr-FR" sz="2000" dirty="0">
                <a:solidFill>
                  <a:schemeClr val="tx1">
                    <a:lumMod val="95000"/>
                    <a:lumOff val="5000"/>
                  </a:schemeClr>
                </a:solidFill>
              </a:rPr>
              <a:t>, mais avec l’ajout de « kiffe ». Ce mot est emprunté au vocabulaire familier des jeunes d’aujourd’hui et signifie « aime ».</a:t>
            </a:r>
          </a:p>
          <a:p>
            <a:pPr algn="just"/>
            <a:r>
              <a:rPr lang="fr-FR" sz="2000" dirty="0">
                <a:solidFill>
                  <a:schemeClr val="tx1">
                    <a:lumMod val="95000"/>
                    <a:lumOff val="5000"/>
                  </a:schemeClr>
                </a:solidFill>
              </a:rPr>
              <a:t>Que révèle, dès le titre, cet ajout de vocabulaire familier du XXI</a:t>
            </a:r>
            <a:r>
              <a:rPr lang="fr-FR" sz="2000" baseline="30000" dirty="0">
                <a:solidFill>
                  <a:schemeClr val="tx1">
                    <a:lumMod val="95000"/>
                    <a:lumOff val="5000"/>
                  </a:schemeClr>
                </a:solidFill>
              </a:rPr>
              <a:t>ème</a:t>
            </a:r>
            <a:r>
              <a:rPr lang="fr-FR" sz="2000" dirty="0">
                <a:solidFill>
                  <a:schemeClr val="tx1">
                    <a:lumMod val="95000"/>
                    <a:lumOff val="5000"/>
                  </a:schemeClr>
                </a:solidFill>
              </a:rPr>
              <a:t> siècle ? </a:t>
            </a:r>
          </a:p>
          <a:p>
            <a:pPr algn="just"/>
            <a:r>
              <a:rPr lang="fr-FR" sz="2000" dirty="0">
                <a:solidFill>
                  <a:schemeClr val="tx1">
                    <a:lumMod val="95000"/>
                    <a:lumOff val="5000"/>
                  </a:schemeClr>
                </a:solidFill>
              </a:rPr>
              <a:t>	</a:t>
            </a:r>
          </a:p>
          <a:p>
            <a:pPr algn="just"/>
            <a:endParaRPr lang="fr-FR"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1371600" y="836712"/>
            <a:ext cx="6400800" cy="4802088"/>
          </a:xfrm>
        </p:spPr>
        <p:txBody>
          <a:bodyPr>
            <a:normAutofit fontScale="62500" lnSpcReduction="20000"/>
          </a:bodyPr>
          <a:lstStyle/>
          <a:p>
            <a:pPr algn="l"/>
            <a:r>
              <a:rPr lang="fr-FR" b="1" u="sng" dirty="0" smtClean="0">
                <a:solidFill>
                  <a:schemeClr val="tx1">
                    <a:lumMod val="95000"/>
                    <a:lumOff val="5000"/>
                  </a:schemeClr>
                </a:solidFill>
                <a:effectLst>
                  <a:outerShdw blurRad="38100" dist="38100" dir="2700000" algn="tl">
                    <a:srgbClr val="000000">
                      <a:alpha val="43137"/>
                    </a:srgbClr>
                  </a:outerShdw>
                </a:effectLst>
                <a:latin typeface="PlayerPlus" pitchFamily="2" charset="0"/>
              </a:rPr>
              <a:t>Introduction (problématique et annonce du plan) :</a:t>
            </a:r>
          </a:p>
          <a:p>
            <a:pPr algn="just"/>
            <a:endParaRPr lang="fr-FR" b="1" u="sng" dirty="0" smtClean="0">
              <a:solidFill>
                <a:schemeClr val="tx1">
                  <a:lumMod val="95000"/>
                  <a:lumOff val="5000"/>
                </a:schemeClr>
              </a:solidFill>
            </a:endParaRPr>
          </a:p>
          <a:p>
            <a:pPr algn="just"/>
            <a:r>
              <a:rPr lang="fr-FR" dirty="0" smtClean="0">
                <a:solidFill>
                  <a:schemeClr val="tx1">
                    <a:lumMod val="95000"/>
                    <a:lumOff val="5000"/>
                  </a:schemeClr>
                </a:solidFill>
              </a:rPr>
              <a:t>	Peut-on </a:t>
            </a:r>
            <a:r>
              <a:rPr lang="fr-FR" dirty="0">
                <a:solidFill>
                  <a:schemeClr val="tx1">
                    <a:lumMod val="95000"/>
                    <a:lumOff val="5000"/>
                  </a:schemeClr>
                </a:solidFill>
              </a:rPr>
              <a:t>dire que Grand Corps Malade s’est inscrit dans la lignée de Shakespeare pour écrire son slam et qu’il n’en a actualisé que le vocabulaire ? </a:t>
            </a:r>
          </a:p>
          <a:p>
            <a:pPr algn="just"/>
            <a:r>
              <a:rPr lang="fr-FR" dirty="0" smtClean="0">
                <a:solidFill>
                  <a:schemeClr val="tx1">
                    <a:lumMod val="95000"/>
                    <a:lumOff val="5000"/>
                  </a:schemeClr>
                </a:solidFill>
              </a:rPr>
              <a:t>	Ou </a:t>
            </a:r>
            <a:r>
              <a:rPr lang="fr-FR" dirty="0">
                <a:solidFill>
                  <a:schemeClr val="tx1">
                    <a:lumMod val="95000"/>
                    <a:lumOff val="5000"/>
                  </a:schemeClr>
                </a:solidFill>
              </a:rPr>
              <a:t>bien peut-on penser au contraire qu’il a choisi de s’ancrer sur un texte connu de tous pour donner une nouvelle vision de l’amour, celui que vivent les jeunes d’aujourd’hui ? </a:t>
            </a:r>
            <a:endParaRPr lang="fr-FR" dirty="0" smtClean="0">
              <a:solidFill>
                <a:schemeClr val="tx1">
                  <a:lumMod val="95000"/>
                  <a:lumOff val="5000"/>
                </a:schemeClr>
              </a:solidFill>
            </a:endParaRPr>
          </a:p>
          <a:p>
            <a:pPr algn="just"/>
            <a:endParaRPr lang="fr-FR" dirty="0">
              <a:solidFill>
                <a:schemeClr val="tx1">
                  <a:lumMod val="95000"/>
                  <a:lumOff val="5000"/>
                </a:schemeClr>
              </a:solidFill>
            </a:endParaRPr>
          </a:p>
          <a:p>
            <a:pPr algn="just"/>
            <a:endParaRPr lang="fr-FR" dirty="0">
              <a:solidFill>
                <a:schemeClr val="tx1">
                  <a:lumMod val="95000"/>
                  <a:lumOff val="5000"/>
                </a:schemeClr>
              </a:solidFill>
            </a:endParaRPr>
          </a:p>
          <a:p>
            <a:pPr algn="just"/>
            <a:r>
              <a:rPr lang="fr-FR" dirty="0">
                <a:solidFill>
                  <a:schemeClr val="tx1">
                    <a:lumMod val="95000"/>
                    <a:lumOff val="5000"/>
                  </a:schemeClr>
                </a:solidFill>
              </a:rPr>
              <a:t>	</a:t>
            </a:r>
            <a:r>
              <a:rPr lang="fr-FR" dirty="0">
                <a:solidFill>
                  <a:schemeClr val="tx2">
                    <a:lumMod val="75000"/>
                  </a:schemeClr>
                </a:solidFill>
              </a:rPr>
              <a:t>Pour répondre à cette question, nous étudierons dans un premier temps les continuités qui existent entre le texte de Shakespeare et celui de Grand Corps Malade. </a:t>
            </a:r>
          </a:p>
          <a:p>
            <a:pPr algn="just"/>
            <a:r>
              <a:rPr lang="fr-FR" dirty="0">
                <a:solidFill>
                  <a:srgbClr val="00B050"/>
                </a:solidFill>
              </a:rPr>
              <a:t>Puis, dans un second temps, nous tenterons de comprendre la façon dont Grand Corps Malade rompt avec Shakespeare afin d’actualiser le mythe de Roméo et Juliette. </a:t>
            </a:r>
          </a:p>
          <a:p>
            <a:endParaRPr lang="fr-FR" dirty="0">
              <a:solidFill>
                <a:schemeClr val="tx1">
                  <a:lumMod val="95000"/>
                  <a:lumOff val="5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a:bodyPr>
          <a:lstStyle/>
          <a:p>
            <a:pPr algn="ctr">
              <a:buNone/>
            </a:pPr>
            <a:r>
              <a:rPr lang="fr-FR" sz="4800" b="1" u="sng" dirty="0" smtClean="0">
                <a:solidFill>
                  <a:schemeClr val="bg1"/>
                </a:solidFill>
                <a:latin typeface="PlayerPlus" pitchFamily="2" charset="0"/>
              </a:rPr>
              <a:t>Première partie</a:t>
            </a:r>
          </a:p>
          <a:p>
            <a:pPr>
              <a:buNone/>
            </a:pPr>
            <a:endParaRPr lang="fr-FR" sz="3600" b="1" u="sng" dirty="0" smtClean="0">
              <a:solidFill>
                <a:schemeClr val="bg1"/>
              </a:solidFill>
              <a:latin typeface="Verdana" pitchFamily="34" charset="0"/>
              <a:ea typeface="Verdana" pitchFamily="34" charset="0"/>
              <a:cs typeface="Verdana" pitchFamily="34" charset="0"/>
            </a:endParaRPr>
          </a:p>
          <a:p>
            <a:pPr algn="ctr">
              <a:buNone/>
            </a:pPr>
            <a:r>
              <a:rPr lang="fr-FR" sz="3600" b="1" u="sng" dirty="0" smtClean="0">
                <a:solidFill>
                  <a:schemeClr val="bg1"/>
                </a:solidFill>
                <a:latin typeface="Verdana" pitchFamily="34" charset="0"/>
                <a:ea typeface="Verdana" pitchFamily="34" charset="0"/>
                <a:cs typeface="Verdana" pitchFamily="34" charset="0"/>
              </a:rPr>
              <a:t>Les continuités qui existent</a:t>
            </a:r>
          </a:p>
          <a:p>
            <a:pPr algn="ctr">
              <a:buNone/>
            </a:pPr>
            <a:r>
              <a:rPr lang="fr-FR" sz="3600" b="1" u="sng" dirty="0" smtClean="0">
                <a:solidFill>
                  <a:schemeClr val="bg1"/>
                </a:solidFill>
                <a:latin typeface="Verdana" pitchFamily="34" charset="0"/>
                <a:ea typeface="Verdana" pitchFamily="34" charset="0"/>
                <a:cs typeface="Verdana" pitchFamily="34" charset="0"/>
              </a:rPr>
              <a:t>entre le texte de Shakespeare</a:t>
            </a:r>
          </a:p>
          <a:p>
            <a:pPr algn="ctr">
              <a:buNone/>
            </a:pPr>
            <a:r>
              <a:rPr lang="fr-FR" sz="3600" b="1" u="sng" dirty="0" smtClean="0">
                <a:solidFill>
                  <a:schemeClr val="bg1"/>
                </a:solidFill>
                <a:latin typeface="Verdana" pitchFamily="34" charset="0"/>
                <a:ea typeface="Verdana" pitchFamily="34" charset="0"/>
                <a:cs typeface="Verdana" pitchFamily="34" charset="0"/>
              </a:rPr>
              <a:t>et celui de </a:t>
            </a:r>
          </a:p>
          <a:p>
            <a:pPr algn="ctr">
              <a:buNone/>
            </a:pPr>
            <a:r>
              <a:rPr lang="fr-FR" sz="3600" b="1" u="sng" dirty="0" smtClean="0">
                <a:solidFill>
                  <a:schemeClr val="bg1"/>
                </a:solidFill>
                <a:latin typeface="Verdana" pitchFamily="34" charset="0"/>
                <a:ea typeface="Verdana" pitchFamily="34" charset="0"/>
                <a:cs typeface="Verdana" pitchFamily="34" charset="0"/>
              </a:rPr>
              <a:t>Grand Corps Malade.</a:t>
            </a:r>
            <a:endParaRPr lang="fr-FR" sz="3600" dirty="0" smtClean="0">
              <a:solidFill>
                <a:schemeClr val="bg1"/>
              </a:solidFill>
              <a:latin typeface="Verdana" pitchFamily="34" charset="0"/>
              <a:ea typeface="Verdana" pitchFamily="34" charset="0"/>
              <a:cs typeface="Verdana" pitchFamily="34" charset="0"/>
            </a:endParaRPr>
          </a:p>
          <a:p>
            <a:pPr>
              <a:buNone/>
            </a:pPr>
            <a:endParaRPr lang="fr-F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lvl="0"/>
            <a:r>
              <a:rPr lang="fr-FR" b="1" u="sng" dirty="0" smtClean="0">
                <a:solidFill>
                  <a:schemeClr val="bg1"/>
                </a:solidFill>
              </a:rPr>
              <a:t>a) Les </a:t>
            </a:r>
            <a:r>
              <a:rPr lang="fr-FR" b="1" u="sng" dirty="0">
                <a:solidFill>
                  <a:schemeClr val="bg1"/>
                </a:solidFill>
              </a:rPr>
              <a:t>personnages</a:t>
            </a:r>
            <a:r>
              <a:rPr lang="fr-FR" dirty="0"/>
              <a:t/>
            </a:r>
            <a:br>
              <a:rPr lang="fr-FR" dirty="0"/>
            </a:br>
            <a:endParaRPr lang="fr-FR" dirty="0"/>
          </a:p>
        </p:txBody>
      </p:sp>
      <p:sp>
        <p:nvSpPr>
          <p:cNvPr id="3" name="Espace réservé du contenu 2"/>
          <p:cNvSpPr>
            <a:spLocks noGrp="1"/>
          </p:cNvSpPr>
          <p:nvPr>
            <p:ph idx="1"/>
          </p:nvPr>
        </p:nvSpPr>
        <p:spPr>
          <a:xfrm>
            <a:off x="457200" y="2276873"/>
            <a:ext cx="8229600" cy="3456384"/>
          </a:xfrm>
        </p:spPr>
        <p:txBody>
          <a:bodyPr/>
          <a:lstStyle/>
          <a:p>
            <a:pPr algn="just">
              <a:buNone/>
            </a:pPr>
            <a:r>
              <a:rPr lang="fr-FR" dirty="0" smtClean="0"/>
              <a:t>		</a:t>
            </a:r>
            <a:r>
              <a:rPr lang="fr-FR" dirty="0" smtClean="0">
                <a:solidFill>
                  <a:schemeClr val="bg1"/>
                </a:solidFill>
              </a:rPr>
              <a:t>Chez </a:t>
            </a:r>
            <a:r>
              <a:rPr lang="fr-FR" dirty="0">
                <a:solidFill>
                  <a:schemeClr val="bg1"/>
                </a:solidFill>
              </a:rPr>
              <a:t>Grand Corps Malade, comme chez Shakespeare, Roméo et Juliette sont les deux protagonistes. Ils ont conservé leur même identité : deux adolescents de seize ans, fougueux, entiers, et qui n’ont pas l’intention de se laisser dicter leur comportement.</a:t>
            </a:r>
          </a:p>
          <a:p>
            <a:endParaRPr lang="fr-F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lgn="just">
              <a:buNone/>
            </a:pPr>
            <a:r>
              <a:rPr lang="fr-FR" dirty="0" smtClean="0"/>
              <a:t>	</a:t>
            </a:r>
            <a:r>
              <a:rPr lang="fr-FR" u="sng" dirty="0" smtClean="0">
                <a:solidFill>
                  <a:schemeClr val="bg1"/>
                </a:solidFill>
                <a:effectLst>
                  <a:outerShdw blurRad="38100" dist="38100" dir="2700000" algn="tl">
                    <a:srgbClr val="000000">
                      <a:alpha val="43137"/>
                    </a:srgbClr>
                  </a:outerShdw>
                </a:effectLst>
              </a:rPr>
              <a:t>Vers </a:t>
            </a:r>
            <a:r>
              <a:rPr lang="fr-FR" u="sng" dirty="0">
                <a:solidFill>
                  <a:schemeClr val="bg1"/>
                </a:solidFill>
                <a:effectLst>
                  <a:outerShdw blurRad="38100" dist="38100" dir="2700000" algn="tl">
                    <a:srgbClr val="000000">
                      <a:alpha val="43137"/>
                    </a:srgbClr>
                  </a:outerShdw>
                </a:effectLst>
              </a:rPr>
              <a:t>1-2 :</a:t>
            </a:r>
            <a:r>
              <a:rPr lang="fr-FR" dirty="0">
                <a:solidFill>
                  <a:schemeClr val="bg1"/>
                </a:solidFill>
                <a:effectLst>
                  <a:outerShdw blurRad="38100" dist="38100" dir="2700000" algn="tl">
                    <a:srgbClr val="000000">
                      <a:alpha val="43137"/>
                    </a:srgbClr>
                  </a:outerShdw>
                </a:effectLst>
              </a:rPr>
              <a:t> </a:t>
            </a:r>
            <a:r>
              <a:rPr lang="fr-FR" dirty="0">
                <a:solidFill>
                  <a:schemeClr val="bg1"/>
                </a:solidFill>
              </a:rPr>
              <a:t>Juliette vit au dernier étage, à l’opposé du Roméo qui vit au rez-de-chaussée. </a:t>
            </a:r>
          </a:p>
          <a:p>
            <a:pPr algn="just">
              <a:buNone/>
            </a:pPr>
            <a:r>
              <a:rPr lang="fr-FR" dirty="0" smtClean="0">
                <a:solidFill>
                  <a:schemeClr val="bg1"/>
                </a:solidFill>
              </a:rPr>
              <a:t>	Symboliquement</a:t>
            </a:r>
            <a:r>
              <a:rPr lang="fr-FR" dirty="0">
                <a:solidFill>
                  <a:schemeClr val="bg1"/>
                </a:solidFill>
              </a:rPr>
              <a:t>, Juliette est placée en haut, comme un idéal que Roméo aura du mal à atteindre. La scène du balcon de Shakespeare est ici représentée : on peut voir Juliette à sa fenêtre, tout en haut, et Roméo en bas qui lui clame son amour.</a:t>
            </a:r>
          </a:p>
          <a:p>
            <a:endParaRPr lang="fr-F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67544" y="908720"/>
            <a:ext cx="8229600" cy="5112568"/>
          </a:xfrm>
        </p:spPr>
        <p:txBody>
          <a:bodyPr>
            <a:normAutofit fontScale="85000" lnSpcReduction="20000"/>
          </a:bodyPr>
          <a:lstStyle/>
          <a:p>
            <a:pPr>
              <a:buNone/>
            </a:pPr>
            <a:r>
              <a:rPr lang="fr-FR" dirty="0" smtClean="0"/>
              <a:t>	</a:t>
            </a:r>
            <a:r>
              <a:rPr lang="fr-FR" u="sng" dirty="0" smtClean="0">
                <a:solidFill>
                  <a:schemeClr val="bg1"/>
                </a:solidFill>
                <a:effectLst>
                  <a:outerShdw blurRad="38100" dist="38100" dir="2700000" algn="tl">
                    <a:srgbClr val="000000">
                      <a:alpha val="43137"/>
                    </a:srgbClr>
                  </a:outerShdw>
                </a:effectLst>
              </a:rPr>
              <a:t>Vers </a:t>
            </a:r>
            <a:r>
              <a:rPr lang="fr-FR" u="sng" dirty="0">
                <a:solidFill>
                  <a:schemeClr val="bg1"/>
                </a:solidFill>
                <a:effectLst>
                  <a:outerShdw blurRad="38100" dist="38100" dir="2700000" algn="tl">
                    <a:srgbClr val="000000">
                      <a:alpha val="43137"/>
                    </a:srgbClr>
                  </a:outerShdw>
                </a:effectLst>
              </a:rPr>
              <a:t>3 :</a:t>
            </a:r>
            <a:r>
              <a:rPr lang="fr-FR" dirty="0">
                <a:solidFill>
                  <a:schemeClr val="bg1"/>
                </a:solidFill>
                <a:effectLst>
                  <a:outerShdw blurRad="38100" dist="38100" dir="2700000" algn="tl">
                    <a:srgbClr val="000000">
                      <a:alpha val="43137"/>
                    </a:srgbClr>
                  </a:outerShdw>
                </a:effectLst>
              </a:rPr>
              <a:t> </a:t>
            </a:r>
            <a:r>
              <a:rPr lang="fr-FR" dirty="0">
                <a:solidFill>
                  <a:schemeClr val="bg1"/>
                </a:solidFill>
              </a:rPr>
              <a:t>Dès le vers 3, Roméo et Juliette sont réunis dans le pronom personnel « ils », à l’entame du vers. Ce pronom est renforcé quelques mots plus tard par « tous les deux »: même si l’espace les sépare, ils sont unis par leur histoire. </a:t>
            </a:r>
            <a:endParaRPr lang="fr-FR" dirty="0" smtClean="0">
              <a:solidFill>
                <a:schemeClr val="bg1"/>
              </a:solidFill>
            </a:endParaRPr>
          </a:p>
          <a:p>
            <a:pPr>
              <a:buNone/>
            </a:pPr>
            <a:endParaRPr lang="fr-FR" dirty="0">
              <a:solidFill>
                <a:schemeClr val="bg1"/>
              </a:solidFill>
            </a:endParaRPr>
          </a:p>
          <a:p>
            <a:pPr>
              <a:buNone/>
            </a:pPr>
            <a:r>
              <a:rPr lang="fr-FR" dirty="0" smtClean="0">
                <a:solidFill>
                  <a:schemeClr val="bg1"/>
                </a:solidFill>
              </a:rPr>
              <a:t>	« </a:t>
            </a:r>
            <a:r>
              <a:rPr lang="fr-FR" dirty="0">
                <a:solidFill>
                  <a:schemeClr val="bg1"/>
                </a:solidFill>
              </a:rPr>
              <a:t>Ils ont seize ans tous les deux » : Grand Corps Malade respecte ici le texte de Shakespeare dont les héros sont très jeunes. A notre époque, seize ans est un âge précoce pour quitter sa famille et s’unir, mais Grand Corps Malade souligne ici que l’amour n’a pas d’âge et qu’à seize ans, il est possible de ne pas se plier aux diktats imposés par la famille, il est possible d’avoir ses propres opinions et de s’y tenir.</a:t>
            </a:r>
          </a:p>
          <a:p>
            <a:endParaRPr lang="fr-F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67544" y="836712"/>
            <a:ext cx="8229600" cy="4525963"/>
          </a:xfrm>
        </p:spPr>
        <p:txBody>
          <a:bodyPr/>
          <a:lstStyle/>
          <a:p>
            <a:pPr algn="just">
              <a:buNone/>
            </a:pPr>
            <a:r>
              <a:rPr lang="fr-FR" dirty="0" smtClean="0"/>
              <a:t>	</a:t>
            </a:r>
          </a:p>
          <a:p>
            <a:pPr algn="just">
              <a:buNone/>
            </a:pPr>
            <a:r>
              <a:rPr lang="fr-FR" dirty="0">
                <a:solidFill>
                  <a:schemeClr val="bg1"/>
                </a:solidFill>
              </a:rPr>
              <a:t>	</a:t>
            </a:r>
            <a:r>
              <a:rPr lang="fr-FR" u="sng" dirty="0" smtClean="0">
                <a:solidFill>
                  <a:schemeClr val="bg1"/>
                </a:solidFill>
                <a:effectLst>
                  <a:outerShdw blurRad="38100" dist="38100" dir="2700000" algn="tl">
                    <a:srgbClr val="000000">
                      <a:alpha val="43137"/>
                    </a:srgbClr>
                  </a:outerShdw>
                </a:effectLst>
              </a:rPr>
              <a:t>Vers </a:t>
            </a:r>
            <a:r>
              <a:rPr lang="fr-FR" u="sng" dirty="0">
                <a:solidFill>
                  <a:schemeClr val="bg1"/>
                </a:solidFill>
                <a:effectLst>
                  <a:outerShdw blurRad="38100" dist="38100" dir="2700000" algn="tl">
                    <a:srgbClr val="000000">
                      <a:alpha val="43137"/>
                    </a:srgbClr>
                  </a:outerShdw>
                </a:effectLst>
              </a:rPr>
              <a:t>12 :</a:t>
            </a:r>
            <a:r>
              <a:rPr lang="fr-FR" dirty="0">
                <a:solidFill>
                  <a:schemeClr val="bg1"/>
                </a:solidFill>
                <a:effectLst>
                  <a:outerShdw blurRad="38100" dist="38100" dir="2700000" algn="tl">
                    <a:srgbClr val="000000">
                      <a:alpha val="43137"/>
                    </a:srgbClr>
                  </a:outerShdw>
                </a:effectLst>
              </a:rPr>
              <a:t> </a:t>
            </a:r>
            <a:r>
              <a:rPr lang="fr-FR" dirty="0">
                <a:solidFill>
                  <a:schemeClr val="bg1"/>
                </a:solidFill>
              </a:rPr>
              <a:t>Roméo et Juliette sont qualifiés d’ « enfants hors des normes ». Comme dans Shakespeare, les héros de Grand Corps Malade ne sont pas des enfants ordinaires : passionnés, presque « fous » (v.7), ils sont guidés par les dieux (« un amour dans l’orage, celui des dieux », v.11).</a:t>
            </a:r>
          </a:p>
          <a:p>
            <a:pPr>
              <a:buNone/>
            </a:pPr>
            <a:endParaRPr lang="fr-F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lgn="just">
              <a:buNone/>
            </a:pPr>
            <a:r>
              <a:rPr lang="fr-FR" dirty="0" smtClean="0"/>
              <a:t>	</a:t>
            </a:r>
            <a:r>
              <a:rPr lang="fr-FR" u="sng" dirty="0" smtClean="0">
                <a:solidFill>
                  <a:schemeClr val="bg1"/>
                </a:solidFill>
                <a:effectLst>
                  <a:outerShdw blurRad="38100" dist="38100" dir="2700000" algn="tl">
                    <a:srgbClr val="000000">
                      <a:alpha val="43137"/>
                    </a:srgbClr>
                  </a:outerShdw>
                </a:effectLst>
              </a:rPr>
              <a:t>Vers </a:t>
            </a:r>
            <a:r>
              <a:rPr lang="fr-FR" u="sng" dirty="0">
                <a:solidFill>
                  <a:schemeClr val="bg1"/>
                </a:solidFill>
                <a:effectLst>
                  <a:outerShdw blurRad="38100" dist="38100" dir="2700000" algn="tl">
                    <a:srgbClr val="000000">
                      <a:alpha val="43137"/>
                    </a:srgbClr>
                  </a:outerShdw>
                </a:effectLst>
              </a:rPr>
              <a:t>17 :</a:t>
            </a:r>
            <a:r>
              <a:rPr lang="fr-FR" dirty="0">
                <a:solidFill>
                  <a:schemeClr val="bg1"/>
                </a:solidFill>
                <a:effectLst>
                  <a:outerShdw blurRad="38100" dist="38100" dir="2700000" algn="tl">
                    <a:srgbClr val="000000">
                      <a:alpha val="43137"/>
                    </a:srgbClr>
                  </a:outerShdw>
                </a:effectLst>
              </a:rPr>
              <a:t> </a:t>
            </a:r>
            <a:r>
              <a:rPr lang="fr-FR" dirty="0">
                <a:solidFill>
                  <a:schemeClr val="bg1"/>
                </a:solidFill>
              </a:rPr>
              <a:t>« Ils mentent à leur famille » : dans les deux textes, Roméo et Juliette sont des enfants qui semblent dociles, mais se révoltent discrètement. Ils déjouent la vigilance de leurs parents, ils leur mentent pour faire triompher l’amour.</a:t>
            </a:r>
          </a:p>
          <a:p>
            <a:endParaRPr lang="fr-F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lgn="just">
              <a:buNone/>
            </a:pPr>
            <a:r>
              <a:rPr lang="fr-FR" dirty="0" smtClean="0"/>
              <a:t>	</a:t>
            </a:r>
            <a:r>
              <a:rPr lang="fr-FR" u="sng" dirty="0">
                <a:solidFill>
                  <a:schemeClr val="bg1"/>
                </a:solidFill>
                <a:effectLst>
                  <a:outerShdw blurRad="38100" dist="38100" dir="2700000" algn="tl">
                    <a:srgbClr val="000000">
                      <a:alpha val="43137"/>
                    </a:srgbClr>
                  </a:outerShdw>
                </a:effectLst>
              </a:rPr>
              <a:t>Vers 34 :</a:t>
            </a:r>
            <a:r>
              <a:rPr lang="fr-FR" dirty="0">
                <a:solidFill>
                  <a:schemeClr val="bg1"/>
                </a:solidFill>
                <a:effectLst>
                  <a:outerShdw blurRad="38100" dist="38100" dir="2700000" algn="tl">
                    <a:srgbClr val="000000">
                      <a:alpha val="43137"/>
                    </a:srgbClr>
                  </a:outerShdw>
                </a:effectLst>
              </a:rPr>
              <a:t> </a:t>
            </a:r>
            <a:r>
              <a:rPr lang="fr-FR" dirty="0" err="1">
                <a:solidFill>
                  <a:schemeClr val="bg1"/>
                </a:solidFill>
              </a:rPr>
              <a:t>Mercutio</a:t>
            </a:r>
            <a:r>
              <a:rPr lang="fr-FR" dirty="0">
                <a:solidFill>
                  <a:schemeClr val="bg1"/>
                </a:solidFill>
              </a:rPr>
              <a:t> est, dans le texte de Shakespeare, l’ami de Roméo, celui qui lui change les idées, le divertit. Dans ce slam aussi </a:t>
            </a:r>
            <a:r>
              <a:rPr lang="fr-FR" dirty="0" err="1">
                <a:solidFill>
                  <a:schemeClr val="bg1"/>
                </a:solidFill>
              </a:rPr>
              <a:t>Mercutio</a:t>
            </a:r>
            <a:r>
              <a:rPr lang="fr-FR" dirty="0">
                <a:solidFill>
                  <a:schemeClr val="bg1"/>
                </a:solidFill>
              </a:rPr>
              <a:t> est l’ami, le confident. Mais dans les deux textes il ne parvient pas à tirer Roméo de sa mélancolie. </a:t>
            </a:r>
          </a:p>
          <a:p>
            <a:pPr>
              <a:buNone/>
            </a:pPr>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lvl="0"/>
            <a:r>
              <a:rPr lang="fr-FR" b="1" u="sng" dirty="0" smtClean="0">
                <a:solidFill>
                  <a:schemeClr val="bg1"/>
                </a:solidFill>
              </a:rPr>
              <a:t>b) La </a:t>
            </a:r>
            <a:r>
              <a:rPr lang="fr-FR" b="1" u="sng" dirty="0">
                <a:solidFill>
                  <a:schemeClr val="bg1"/>
                </a:solidFill>
              </a:rPr>
              <a:t>trame</a:t>
            </a:r>
            <a:r>
              <a:rPr lang="fr-FR" dirty="0">
                <a:solidFill>
                  <a:schemeClr val="bg1"/>
                </a:solidFill>
              </a:rPr>
              <a:t/>
            </a:r>
            <a:br>
              <a:rPr lang="fr-FR" dirty="0">
                <a:solidFill>
                  <a:schemeClr val="bg1"/>
                </a:solidFill>
              </a:rPr>
            </a:br>
            <a:endParaRPr lang="fr-FR" dirty="0">
              <a:solidFill>
                <a:schemeClr val="bg1"/>
              </a:solidFill>
            </a:endParaRPr>
          </a:p>
        </p:txBody>
      </p:sp>
      <p:sp>
        <p:nvSpPr>
          <p:cNvPr id="3" name="Espace réservé du contenu 2"/>
          <p:cNvSpPr>
            <a:spLocks noGrp="1"/>
          </p:cNvSpPr>
          <p:nvPr>
            <p:ph idx="1"/>
          </p:nvPr>
        </p:nvSpPr>
        <p:spPr/>
        <p:txBody>
          <a:bodyPr/>
          <a:lstStyle/>
          <a:p>
            <a:pPr algn="just">
              <a:buNone/>
            </a:pPr>
            <a:r>
              <a:rPr lang="fr-FR" dirty="0" smtClean="0"/>
              <a:t>		</a:t>
            </a:r>
            <a:r>
              <a:rPr lang="fr-FR" dirty="0" smtClean="0">
                <a:solidFill>
                  <a:schemeClr val="bg1"/>
                </a:solidFill>
              </a:rPr>
              <a:t>Chez </a:t>
            </a:r>
            <a:r>
              <a:rPr lang="fr-FR" dirty="0">
                <a:solidFill>
                  <a:schemeClr val="bg1"/>
                </a:solidFill>
              </a:rPr>
              <a:t>Grand Corps Malade, comme chez Shakespeare, Roméo et Juliette s’aiment, mais ne peuvent vivre leur amour ouvertement. La pression familiale et sociale les oblige à se cacher, à trouver des stratagèmes pour se retrouver. Les enfants craignent leur père, mais contournent son autorité. </a:t>
            </a:r>
          </a:p>
          <a:p>
            <a:endParaRPr lang="fr-F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85000" lnSpcReduction="20000"/>
          </a:bodyPr>
          <a:lstStyle/>
          <a:p>
            <a:pPr>
              <a:buNone/>
            </a:pPr>
            <a:r>
              <a:rPr lang="fr-FR" sz="4700" u="sng" dirty="0">
                <a:solidFill>
                  <a:schemeClr val="bg1"/>
                </a:solidFill>
                <a:effectLst>
                  <a:outerShdw blurRad="38100" dist="38100" dir="2700000" algn="tl">
                    <a:srgbClr val="000000">
                      <a:alpha val="43137"/>
                    </a:srgbClr>
                  </a:outerShdw>
                </a:effectLst>
              </a:rPr>
              <a:t>La trame de l’histoire est identique </a:t>
            </a:r>
            <a:r>
              <a:rPr lang="fr-FR" sz="4700" u="sng" dirty="0" smtClean="0">
                <a:solidFill>
                  <a:schemeClr val="bg1"/>
                </a:solidFill>
                <a:effectLst>
                  <a:outerShdw blurRad="38100" dist="38100" dir="2700000" algn="tl">
                    <a:srgbClr val="000000">
                      <a:alpha val="43137"/>
                    </a:srgbClr>
                  </a:outerShdw>
                </a:effectLst>
              </a:rPr>
              <a:t>:</a:t>
            </a:r>
          </a:p>
          <a:p>
            <a:pPr>
              <a:buNone/>
            </a:pPr>
            <a:endParaRPr lang="fr-FR" u="sng" dirty="0">
              <a:solidFill>
                <a:schemeClr val="bg1"/>
              </a:solidFill>
            </a:endParaRPr>
          </a:p>
          <a:p>
            <a:pPr lvl="0"/>
            <a:r>
              <a:rPr lang="fr-FR" dirty="0">
                <a:solidFill>
                  <a:schemeClr val="bg1"/>
                </a:solidFill>
              </a:rPr>
              <a:t>Roméo et Juliette se rencontrent et s’aiment immédiatement (vers 5)</a:t>
            </a:r>
          </a:p>
          <a:p>
            <a:pPr lvl="0"/>
            <a:r>
              <a:rPr lang="fr-FR" dirty="0">
                <a:solidFill>
                  <a:schemeClr val="bg1"/>
                </a:solidFill>
              </a:rPr>
              <a:t>Ils se voient le plus régulièrement possible (vers 4)</a:t>
            </a:r>
          </a:p>
          <a:p>
            <a:pPr lvl="0"/>
            <a:r>
              <a:rPr lang="fr-FR" dirty="0">
                <a:solidFill>
                  <a:schemeClr val="bg1"/>
                </a:solidFill>
              </a:rPr>
              <a:t>Ils s’aiment comme des fous, sans se soucier de ce qui les entoure (vers 7-8)</a:t>
            </a:r>
          </a:p>
          <a:p>
            <a:pPr lvl="0"/>
            <a:r>
              <a:rPr lang="fr-FR" dirty="0">
                <a:solidFill>
                  <a:schemeClr val="bg1"/>
                </a:solidFill>
              </a:rPr>
              <a:t>Ils se voient en cachette (vers 13, vers 17 à 20, vers 25)</a:t>
            </a:r>
          </a:p>
          <a:p>
            <a:pPr lvl="0"/>
            <a:r>
              <a:rPr lang="fr-FR" dirty="0">
                <a:solidFill>
                  <a:schemeClr val="bg1"/>
                </a:solidFill>
              </a:rPr>
              <a:t>Leurs pères sont contre leur union (vers 15-16)</a:t>
            </a:r>
          </a:p>
          <a:p>
            <a:pPr lvl="0"/>
            <a:r>
              <a:rPr lang="fr-FR" dirty="0">
                <a:solidFill>
                  <a:schemeClr val="bg1"/>
                </a:solidFill>
              </a:rPr>
              <a:t>Ils mentent à leurs parents (vers 17)</a:t>
            </a:r>
          </a:p>
          <a:p>
            <a:endParaRPr lang="fr-F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404664"/>
            <a:ext cx="8229600" cy="1512168"/>
          </a:xfrm>
        </p:spPr>
        <p:txBody>
          <a:bodyPr>
            <a:normAutofit fontScale="90000"/>
          </a:bodyPr>
          <a:lstStyle/>
          <a:p>
            <a:pPr lvl="0"/>
            <a:r>
              <a:rPr lang="fr-FR" b="1" u="sng" dirty="0" smtClean="0">
                <a:solidFill>
                  <a:schemeClr val="bg1"/>
                </a:solidFill>
              </a:rPr>
              <a:t>c) Le </a:t>
            </a:r>
            <a:r>
              <a:rPr lang="fr-FR" b="1" u="sng" dirty="0">
                <a:solidFill>
                  <a:schemeClr val="bg1"/>
                </a:solidFill>
              </a:rPr>
              <a:t>rôle accru des sens </a:t>
            </a:r>
            <a:r>
              <a:rPr lang="fr-FR" b="1" u="sng" dirty="0" smtClean="0">
                <a:solidFill>
                  <a:schemeClr val="bg1"/>
                </a:solidFill>
              </a:rPr>
              <a:t/>
            </a:r>
            <a:br>
              <a:rPr lang="fr-FR" b="1" u="sng" dirty="0" smtClean="0">
                <a:solidFill>
                  <a:schemeClr val="bg1"/>
                </a:solidFill>
              </a:rPr>
            </a:br>
            <a:r>
              <a:rPr lang="fr-FR" b="1" u="sng" dirty="0" smtClean="0">
                <a:solidFill>
                  <a:schemeClr val="bg1"/>
                </a:solidFill>
              </a:rPr>
              <a:t>dans </a:t>
            </a:r>
            <a:r>
              <a:rPr lang="fr-FR" b="1" u="sng" dirty="0">
                <a:solidFill>
                  <a:schemeClr val="bg1"/>
                </a:solidFill>
              </a:rPr>
              <a:t>ce coup de foudre amoureux</a:t>
            </a:r>
            <a:r>
              <a:rPr lang="fr-FR" dirty="0"/>
              <a:t/>
            </a:r>
            <a:br>
              <a:rPr lang="fr-FR" dirty="0"/>
            </a:br>
            <a:endParaRPr lang="fr-FR" dirty="0"/>
          </a:p>
        </p:txBody>
      </p:sp>
      <p:sp>
        <p:nvSpPr>
          <p:cNvPr id="3" name="Espace réservé du contenu 2"/>
          <p:cNvSpPr>
            <a:spLocks noGrp="1"/>
          </p:cNvSpPr>
          <p:nvPr>
            <p:ph idx="1"/>
          </p:nvPr>
        </p:nvSpPr>
        <p:spPr>
          <a:xfrm>
            <a:off x="467544" y="1916832"/>
            <a:ext cx="8229600" cy="4680520"/>
          </a:xfrm>
        </p:spPr>
        <p:txBody>
          <a:bodyPr>
            <a:normAutofit/>
          </a:bodyPr>
          <a:lstStyle/>
          <a:p>
            <a:pPr algn="just">
              <a:buNone/>
            </a:pPr>
            <a:r>
              <a:rPr lang="fr-FR" dirty="0" smtClean="0">
                <a:solidFill>
                  <a:schemeClr val="bg1"/>
                </a:solidFill>
              </a:rPr>
              <a:t>	</a:t>
            </a:r>
          </a:p>
          <a:p>
            <a:pPr algn="just">
              <a:buNone/>
            </a:pPr>
            <a:r>
              <a:rPr lang="fr-FR" dirty="0" smtClean="0">
                <a:solidFill>
                  <a:schemeClr val="bg1"/>
                </a:solidFill>
              </a:rPr>
              <a:t>		Dans </a:t>
            </a:r>
            <a:r>
              <a:rPr lang="fr-FR" dirty="0">
                <a:solidFill>
                  <a:schemeClr val="bg1"/>
                </a:solidFill>
              </a:rPr>
              <a:t>la lignée de Shakespeare, Grand Corps Malade a accordé une place importante aux sens. Avant même de faire plus ample connaissance, Roméo et Juliette vont se regarder, se toucher, s’embrasser. Leur amour est plus fort que la raison. On peut alors voir ces enfants comme les jouets d’un destin qui les domine. </a:t>
            </a:r>
          </a:p>
          <a:p>
            <a:endParaRPr lang="fr-F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1124744"/>
            <a:ext cx="8229600" cy="4525963"/>
          </a:xfrm>
        </p:spPr>
        <p:txBody>
          <a:bodyPr>
            <a:normAutofit fontScale="77500" lnSpcReduction="20000"/>
          </a:bodyPr>
          <a:lstStyle/>
          <a:p>
            <a:pPr algn="just">
              <a:buNone/>
            </a:pPr>
            <a:r>
              <a:rPr lang="fr-FR" dirty="0" smtClean="0"/>
              <a:t>	</a:t>
            </a:r>
            <a:r>
              <a:rPr lang="fr-FR" u="sng" dirty="0" smtClean="0">
                <a:solidFill>
                  <a:schemeClr val="bg1"/>
                </a:solidFill>
              </a:rPr>
              <a:t>Vers </a:t>
            </a:r>
            <a:r>
              <a:rPr lang="fr-FR" u="sng" dirty="0">
                <a:solidFill>
                  <a:schemeClr val="bg1"/>
                </a:solidFill>
              </a:rPr>
              <a:t>3-4 :</a:t>
            </a:r>
            <a:r>
              <a:rPr lang="fr-FR" dirty="0">
                <a:solidFill>
                  <a:schemeClr val="bg1"/>
                </a:solidFill>
              </a:rPr>
              <a:t> Nous sommes en présence d’un </a:t>
            </a:r>
            <a:r>
              <a:rPr lang="fr-FR" i="1" dirty="0">
                <a:solidFill>
                  <a:schemeClr val="bg1"/>
                </a:solidFill>
              </a:rPr>
              <a:t>enjambement</a:t>
            </a:r>
            <a:r>
              <a:rPr lang="fr-FR" dirty="0">
                <a:solidFill>
                  <a:schemeClr val="bg1"/>
                </a:solidFill>
              </a:rPr>
              <a:t> : le vers 3 ne peut se dire tout seul, il faut le lire accompagné du vers 4 qui est sa suite. </a:t>
            </a:r>
          </a:p>
          <a:p>
            <a:pPr algn="just">
              <a:buNone/>
            </a:pPr>
            <a:r>
              <a:rPr lang="fr-FR" dirty="0" smtClean="0">
                <a:solidFill>
                  <a:schemeClr val="bg1"/>
                </a:solidFill>
              </a:rPr>
              <a:t>		Les </a:t>
            </a:r>
            <a:r>
              <a:rPr lang="fr-FR" dirty="0">
                <a:solidFill>
                  <a:schemeClr val="bg1"/>
                </a:solidFill>
              </a:rPr>
              <a:t>mots « voient » et « partage » sont placés à la rime : Grand Corps Malade souligne ainsi que la cohabitation, le fait de se voir régulièrement, crée une envie de partage. Si on ne se voit pas, on ne se connait pas, on ne partage pas. </a:t>
            </a:r>
          </a:p>
          <a:p>
            <a:pPr algn="just">
              <a:buNone/>
            </a:pPr>
            <a:r>
              <a:rPr lang="fr-FR" dirty="0" smtClean="0">
                <a:solidFill>
                  <a:schemeClr val="bg1"/>
                </a:solidFill>
              </a:rPr>
              <a:t>		Comme </a:t>
            </a:r>
            <a:r>
              <a:rPr lang="fr-FR" dirty="0">
                <a:solidFill>
                  <a:schemeClr val="bg1"/>
                </a:solidFill>
              </a:rPr>
              <a:t>dans la pièce de Shakespeare, c’est la vue qui scelle leur amour grâce au champ lexical de la vision : « se voient », « regard ». Avant même de se parler, Roméo et Juliette se voient et tombent amoureux. </a:t>
            </a:r>
          </a:p>
          <a:p>
            <a:endParaRPr lang="fr-F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lgn="just">
              <a:buNone/>
            </a:pPr>
            <a:r>
              <a:rPr lang="fr-FR" dirty="0" smtClean="0">
                <a:solidFill>
                  <a:schemeClr val="bg1"/>
                </a:solidFill>
              </a:rPr>
              <a:t>	</a:t>
            </a:r>
            <a:r>
              <a:rPr lang="fr-FR" u="sng" dirty="0" smtClean="0">
                <a:solidFill>
                  <a:schemeClr val="bg1"/>
                </a:solidFill>
              </a:rPr>
              <a:t>Vers </a:t>
            </a:r>
            <a:r>
              <a:rPr lang="fr-FR" u="sng" dirty="0">
                <a:solidFill>
                  <a:schemeClr val="bg1"/>
                </a:solidFill>
              </a:rPr>
              <a:t>5 :</a:t>
            </a:r>
            <a:r>
              <a:rPr lang="fr-FR" dirty="0">
                <a:solidFill>
                  <a:schemeClr val="bg1"/>
                </a:solidFill>
              </a:rPr>
              <a:t> Dès leur première rencontre, Roméo et Juliette s’engagent, comme dans la pièce de Shakespeare. Leur amour est soudain, imprévu. Ils ne respectent pas les codes de la bienséance, toujours d’actualité, qui demandent de ne pas s’engager avec un partenaire dès le premier rendez-vous. </a:t>
            </a:r>
          </a:p>
          <a:p>
            <a:endParaRPr lang="fr-F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39552" y="620688"/>
            <a:ext cx="8229600" cy="5472608"/>
          </a:xfrm>
        </p:spPr>
        <p:txBody>
          <a:bodyPr>
            <a:normAutofit fontScale="85000" lnSpcReduction="10000"/>
          </a:bodyPr>
          <a:lstStyle/>
          <a:p>
            <a:pPr algn="just">
              <a:buNone/>
            </a:pPr>
            <a:r>
              <a:rPr lang="fr-FR" dirty="0" smtClean="0"/>
              <a:t>	</a:t>
            </a:r>
            <a:r>
              <a:rPr lang="fr-FR" u="sng" dirty="0" smtClean="0">
                <a:solidFill>
                  <a:schemeClr val="bg1"/>
                </a:solidFill>
              </a:rPr>
              <a:t>Vers </a:t>
            </a:r>
            <a:r>
              <a:rPr lang="fr-FR" u="sng" dirty="0">
                <a:solidFill>
                  <a:schemeClr val="bg1"/>
                </a:solidFill>
              </a:rPr>
              <a:t>6-7 :</a:t>
            </a:r>
            <a:r>
              <a:rPr lang="fr-FR" dirty="0">
                <a:solidFill>
                  <a:schemeClr val="bg1"/>
                </a:solidFill>
              </a:rPr>
              <a:t> Ces vers sont comme une prémonition : le destin de Roméo et Juliette est placé sous le signe du chagrin « triste » et la métaphore qui compare la pluie aux larmes annonce dès à présent que leur amour sera compliqué. </a:t>
            </a:r>
          </a:p>
          <a:p>
            <a:pPr algn="just">
              <a:buNone/>
            </a:pPr>
            <a:r>
              <a:rPr lang="fr-FR" dirty="0" smtClean="0">
                <a:solidFill>
                  <a:schemeClr val="bg1"/>
                </a:solidFill>
              </a:rPr>
              <a:t>		L’automne </a:t>
            </a:r>
            <a:r>
              <a:rPr lang="fr-FR" dirty="0">
                <a:solidFill>
                  <a:schemeClr val="bg1"/>
                </a:solidFill>
              </a:rPr>
              <a:t>n’est pas une saison anodine. Par ses couleurs rouges, sanglantes, la saison que Grand Corps Malade a choisie est celle du sang. Elle est celle des feuilles qui tombent, du froid qui arrive et du vent qui tourne : avec cet amour, les problèmes de Roméo et Juliette vont naître. Les amoureux ressentent le froid, le vent, l’humidité, mais cette météo devient presque sensuelle puisqu’elle leur permet de se réchauffer corps contre corps. </a:t>
            </a:r>
          </a:p>
          <a:p>
            <a:endParaRPr lang="fr-F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lgn="just">
              <a:buNone/>
            </a:pPr>
            <a:r>
              <a:rPr lang="fr-FR" dirty="0" smtClean="0"/>
              <a:t>	</a:t>
            </a:r>
          </a:p>
          <a:p>
            <a:pPr algn="just">
              <a:buNone/>
            </a:pPr>
            <a:r>
              <a:rPr lang="fr-FR" u="sng" dirty="0" smtClean="0">
                <a:solidFill>
                  <a:schemeClr val="bg1"/>
                </a:solidFill>
              </a:rPr>
              <a:t>Vers </a:t>
            </a:r>
            <a:r>
              <a:rPr lang="fr-FR" u="sng" dirty="0">
                <a:solidFill>
                  <a:schemeClr val="bg1"/>
                </a:solidFill>
              </a:rPr>
              <a:t>24 :</a:t>
            </a:r>
            <a:r>
              <a:rPr lang="fr-FR" dirty="0">
                <a:solidFill>
                  <a:schemeClr val="bg1"/>
                </a:solidFill>
              </a:rPr>
              <a:t> Le seul argument que peut opposer Roméo à son père est que Juliette est belle. La vue est donc pour lui le sens prédominant. </a:t>
            </a:r>
          </a:p>
          <a:p>
            <a:endParaRPr lang="fr-F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lnSpcReduction="10000"/>
          </a:bodyPr>
          <a:lstStyle/>
          <a:p>
            <a:pPr algn="just">
              <a:buNone/>
            </a:pPr>
            <a:r>
              <a:rPr lang="fr-FR" dirty="0" smtClean="0"/>
              <a:t>		</a:t>
            </a:r>
            <a:r>
              <a:rPr lang="fr-FR" dirty="0" smtClean="0">
                <a:solidFill>
                  <a:schemeClr val="bg1"/>
                </a:solidFill>
              </a:rPr>
              <a:t>Grand </a:t>
            </a:r>
            <a:r>
              <a:rPr lang="fr-FR" dirty="0">
                <a:solidFill>
                  <a:schemeClr val="bg1"/>
                </a:solidFill>
              </a:rPr>
              <a:t>Corps Malade reprend avec fidélité la tragédie de </a:t>
            </a:r>
            <a:r>
              <a:rPr lang="fr-FR" u="sng" dirty="0">
                <a:solidFill>
                  <a:schemeClr val="bg1"/>
                </a:solidFill>
              </a:rPr>
              <a:t>Roméo et Juliette</a:t>
            </a:r>
            <a:r>
              <a:rPr lang="fr-FR" dirty="0">
                <a:solidFill>
                  <a:schemeClr val="bg1"/>
                </a:solidFill>
              </a:rPr>
              <a:t>. Il conserve les personnages principaux, la trame de l’histoire et insiste, comme l’a fait Shakespeare, sur le rôle des sens, derrière lesquels se cache peut-être le destin. Pourtant, tout en respectant l’illustre dramaturge, Grand Corps Malade modifie certains aspects de cette tragédie pour l’actualiser.</a:t>
            </a:r>
          </a:p>
          <a:p>
            <a:pPr>
              <a:buNone/>
            </a:pPr>
            <a:endParaRPr lang="fr-F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5602634"/>
          </a:xfrm>
        </p:spPr>
        <p:txBody>
          <a:bodyPr>
            <a:normAutofit/>
          </a:bodyPr>
          <a:lstStyle/>
          <a:p>
            <a:r>
              <a:rPr lang="fr-FR" b="1" u="sng" dirty="0" smtClean="0">
                <a:solidFill>
                  <a:schemeClr val="bg1"/>
                </a:solidFill>
                <a:latin typeface="PlayerPlus" pitchFamily="2" charset="0"/>
              </a:rPr>
              <a:t>DEUXIEME PARTIE</a:t>
            </a:r>
            <a:r>
              <a:rPr lang="fr-FR" b="1" u="sng" dirty="0" smtClean="0"/>
              <a:t/>
            </a:r>
            <a:br>
              <a:rPr lang="fr-FR" b="1" u="sng" dirty="0" smtClean="0"/>
            </a:br>
            <a:r>
              <a:rPr lang="fr-FR" b="1" u="sng" dirty="0"/>
              <a:t/>
            </a:r>
            <a:br>
              <a:rPr lang="fr-FR" b="1" u="sng" dirty="0"/>
            </a:br>
            <a:r>
              <a:rPr lang="fr-FR" b="1" u="sng" dirty="0" smtClean="0">
                <a:solidFill>
                  <a:schemeClr val="bg1"/>
                </a:solidFill>
              </a:rPr>
              <a:t>Les </a:t>
            </a:r>
            <a:r>
              <a:rPr lang="fr-FR" b="1" u="sng" dirty="0">
                <a:solidFill>
                  <a:schemeClr val="bg1"/>
                </a:solidFill>
              </a:rPr>
              <a:t>ruptures choisies par </a:t>
            </a:r>
            <a:r>
              <a:rPr lang="fr-FR" b="1" u="sng" dirty="0" smtClean="0">
                <a:solidFill>
                  <a:schemeClr val="bg1"/>
                </a:solidFill>
              </a:rPr>
              <a:t/>
            </a:r>
            <a:br>
              <a:rPr lang="fr-FR" b="1" u="sng" dirty="0" smtClean="0">
                <a:solidFill>
                  <a:schemeClr val="bg1"/>
                </a:solidFill>
              </a:rPr>
            </a:br>
            <a:r>
              <a:rPr lang="fr-FR" b="1" u="sng" dirty="0" smtClean="0">
                <a:solidFill>
                  <a:schemeClr val="bg1"/>
                </a:solidFill>
              </a:rPr>
              <a:t>Grand </a:t>
            </a:r>
            <a:r>
              <a:rPr lang="fr-FR" b="1" u="sng" dirty="0">
                <a:solidFill>
                  <a:schemeClr val="bg1"/>
                </a:solidFill>
              </a:rPr>
              <a:t>Corps Malade </a:t>
            </a:r>
            <a:r>
              <a:rPr lang="fr-FR" b="1" u="sng" dirty="0" smtClean="0">
                <a:solidFill>
                  <a:schemeClr val="bg1"/>
                </a:solidFill>
              </a:rPr>
              <a:t/>
            </a:r>
            <a:br>
              <a:rPr lang="fr-FR" b="1" u="sng" dirty="0" smtClean="0">
                <a:solidFill>
                  <a:schemeClr val="bg1"/>
                </a:solidFill>
              </a:rPr>
            </a:br>
            <a:r>
              <a:rPr lang="fr-FR" b="1" u="sng" dirty="0" smtClean="0">
                <a:solidFill>
                  <a:schemeClr val="bg1"/>
                </a:solidFill>
              </a:rPr>
              <a:t>afin </a:t>
            </a:r>
            <a:r>
              <a:rPr lang="fr-FR" b="1" u="sng" dirty="0">
                <a:solidFill>
                  <a:schemeClr val="bg1"/>
                </a:solidFill>
              </a:rPr>
              <a:t>d’actualiser son texte</a:t>
            </a:r>
            <a:r>
              <a:rPr lang="fr-FR" dirty="0">
                <a:solidFill>
                  <a:schemeClr val="bg1"/>
                </a:solidFill>
              </a:rPr>
              <a:t/>
            </a:r>
            <a:br>
              <a:rPr lang="fr-FR" dirty="0">
                <a:solidFill>
                  <a:schemeClr val="bg1"/>
                </a:solidFill>
              </a:rPr>
            </a:br>
            <a:endParaRPr lang="fr-FR" dirty="0">
              <a:solidFill>
                <a:schemeClr val="bg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5890666"/>
          </a:xfrm>
        </p:spPr>
        <p:txBody>
          <a:bodyPr>
            <a:normAutofit fontScale="90000"/>
          </a:bodyPr>
          <a:lstStyle/>
          <a:p>
            <a:pPr algn="just"/>
            <a:r>
              <a:rPr lang="fr-FR" dirty="0">
                <a:solidFill>
                  <a:schemeClr val="bg1"/>
                </a:solidFill>
              </a:rPr>
              <a:t>	</a:t>
            </a:r>
            <a:r>
              <a:rPr lang="fr-FR" sz="3600" dirty="0">
                <a:solidFill>
                  <a:schemeClr val="bg1"/>
                </a:solidFill>
                <a:latin typeface="Verdana" pitchFamily="34" charset="0"/>
                <a:ea typeface="Verdana" pitchFamily="34" charset="0"/>
                <a:cs typeface="Verdana" pitchFamily="34" charset="0"/>
              </a:rPr>
              <a:t>Nous venons de l’étudier, Grand Corps Malade traite avec respect et fidélité le drame de Roméo et Juliette. Pourtant, le </a:t>
            </a:r>
            <a:r>
              <a:rPr lang="fr-FR" sz="3600" dirty="0" err="1">
                <a:solidFill>
                  <a:schemeClr val="bg1"/>
                </a:solidFill>
                <a:latin typeface="Verdana" pitchFamily="34" charset="0"/>
                <a:ea typeface="Verdana" pitchFamily="34" charset="0"/>
                <a:cs typeface="Verdana" pitchFamily="34" charset="0"/>
              </a:rPr>
              <a:t>slameur</a:t>
            </a:r>
            <a:r>
              <a:rPr lang="fr-FR" sz="3600" dirty="0">
                <a:solidFill>
                  <a:schemeClr val="bg1"/>
                </a:solidFill>
                <a:latin typeface="Verdana" pitchFamily="34" charset="0"/>
                <a:ea typeface="Verdana" pitchFamily="34" charset="0"/>
                <a:cs typeface="Verdana" pitchFamily="34" charset="0"/>
              </a:rPr>
              <a:t> va jouer sur les mots, actualiser le texte </a:t>
            </a:r>
            <a:r>
              <a:rPr lang="fr-FR" sz="3600" dirty="0" smtClean="0">
                <a:solidFill>
                  <a:schemeClr val="bg1"/>
                </a:solidFill>
                <a:latin typeface="Verdana" pitchFamily="34" charset="0"/>
                <a:ea typeface="Verdana" pitchFamily="34" charset="0"/>
                <a:cs typeface="Verdana" pitchFamily="34" charset="0"/>
              </a:rPr>
              <a:t>de Shakespeare </a:t>
            </a:r>
            <a:r>
              <a:rPr lang="fr-FR" sz="3600" dirty="0">
                <a:solidFill>
                  <a:schemeClr val="bg1"/>
                </a:solidFill>
                <a:latin typeface="Verdana" pitchFamily="34" charset="0"/>
                <a:ea typeface="Verdana" pitchFamily="34" charset="0"/>
                <a:cs typeface="Verdana" pitchFamily="34" charset="0"/>
              </a:rPr>
              <a:t>pour le rendre plus présent aujourd’hui, plus proche de ce que les jeunes du XXIème </a:t>
            </a:r>
            <a:r>
              <a:rPr lang="fr-FR" sz="3600" dirty="0" smtClean="0">
                <a:solidFill>
                  <a:schemeClr val="bg1"/>
                </a:solidFill>
                <a:latin typeface="Verdana" pitchFamily="34" charset="0"/>
                <a:ea typeface="Verdana" pitchFamily="34" charset="0"/>
                <a:cs typeface="Verdana" pitchFamily="34" charset="0"/>
              </a:rPr>
              <a:t>siècle</a:t>
            </a:r>
            <a:br>
              <a:rPr lang="fr-FR" sz="3600" dirty="0" smtClean="0">
                <a:solidFill>
                  <a:schemeClr val="bg1"/>
                </a:solidFill>
                <a:latin typeface="Verdana" pitchFamily="34" charset="0"/>
                <a:ea typeface="Verdana" pitchFamily="34" charset="0"/>
                <a:cs typeface="Verdana" pitchFamily="34" charset="0"/>
              </a:rPr>
            </a:br>
            <a:r>
              <a:rPr lang="fr-FR" sz="3600" dirty="0" smtClean="0">
                <a:solidFill>
                  <a:schemeClr val="bg1"/>
                </a:solidFill>
                <a:latin typeface="Verdana" pitchFamily="34" charset="0"/>
                <a:ea typeface="Verdana" pitchFamily="34" charset="0"/>
                <a:cs typeface="Verdana" pitchFamily="34" charset="0"/>
              </a:rPr>
              <a:t>peuvent ressentir.          </a:t>
            </a:r>
            <a:r>
              <a:rPr lang="fr-FR" sz="3600" dirty="0">
                <a:solidFill>
                  <a:srgbClr val="00B050"/>
                </a:solidFill>
                <a:latin typeface="Verdana" pitchFamily="34" charset="0"/>
                <a:ea typeface="Verdana" pitchFamily="34" charset="0"/>
                <a:cs typeface="Verdana" pitchFamily="34" charset="0"/>
              </a:rPr>
              <a:t>.</a:t>
            </a:r>
            <a:r>
              <a:rPr lang="fr-FR" sz="3600" dirty="0" smtClean="0">
                <a:solidFill>
                  <a:srgbClr val="00B050"/>
                </a:solidFill>
                <a:latin typeface="Verdana" pitchFamily="34" charset="0"/>
                <a:ea typeface="Verdana" pitchFamily="34" charset="0"/>
                <a:cs typeface="Verdana" pitchFamily="34" charset="0"/>
              </a:rPr>
              <a:t/>
            </a:r>
            <a:br>
              <a:rPr lang="fr-FR" sz="3600" dirty="0" smtClean="0">
                <a:solidFill>
                  <a:srgbClr val="00B050"/>
                </a:solidFill>
                <a:latin typeface="Verdana" pitchFamily="34" charset="0"/>
                <a:ea typeface="Verdana" pitchFamily="34" charset="0"/>
                <a:cs typeface="Verdana" pitchFamily="34" charset="0"/>
              </a:rPr>
            </a:br>
            <a:r>
              <a:rPr lang="fr-FR" sz="3600" dirty="0" smtClean="0">
                <a:solidFill>
                  <a:schemeClr val="bg1"/>
                </a:solidFill>
                <a:latin typeface="Verdana" pitchFamily="34" charset="0"/>
                <a:ea typeface="Verdana" pitchFamily="34" charset="0"/>
                <a:cs typeface="Verdana" pitchFamily="34" charset="0"/>
              </a:rPr>
              <a:t> </a:t>
            </a:r>
            <a:r>
              <a:rPr lang="fr-FR" sz="3600" dirty="0">
                <a:latin typeface="Verdana" pitchFamily="34" charset="0"/>
                <a:ea typeface="Verdana" pitchFamily="34" charset="0"/>
                <a:cs typeface="Verdana" pitchFamily="34" charset="0"/>
              </a:rPr>
              <a:t/>
            </a:r>
            <a:br>
              <a:rPr lang="fr-FR" sz="3600" dirty="0">
                <a:latin typeface="Verdana" pitchFamily="34" charset="0"/>
                <a:ea typeface="Verdana" pitchFamily="34" charset="0"/>
                <a:cs typeface="Verdana" pitchFamily="34" charset="0"/>
              </a:rPr>
            </a:br>
            <a:endParaRPr lang="fr-FR" sz="3600" dirty="0">
              <a:latin typeface="Verdana" pitchFamily="34" charset="0"/>
              <a:ea typeface="Verdana" pitchFamily="34" charset="0"/>
              <a:cs typeface="Verdana"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64704"/>
            <a:ext cx="8229600" cy="5361459"/>
          </a:xfrm>
        </p:spPr>
        <p:txBody>
          <a:bodyPr>
            <a:normAutofit lnSpcReduction="10000"/>
          </a:bodyPr>
          <a:lstStyle/>
          <a:p>
            <a:pPr marL="514350" lvl="0" indent="-514350" algn="ctr">
              <a:buAutoNum type="alphaLcParenR"/>
            </a:pPr>
            <a:r>
              <a:rPr lang="fr-FR" b="1" u="sng" dirty="0" smtClean="0">
                <a:solidFill>
                  <a:schemeClr val="bg1"/>
                </a:solidFill>
              </a:rPr>
              <a:t>Le vocabulaire</a:t>
            </a:r>
          </a:p>
          <a:p>
            <a:pPr marL="514350" lvl="0" indent="-514350" algn="ctr">
              <a:buNone/>
            </a:pPr>
            <a:endParaRPr lang="fr-FR" dirty="0">
              <a:solidFill>
                <a:schemeClr val="bg1"/>
              </a:solidFill>
            </a:endParaRPr>
          </a:p>
          <a:p>
            <a:pPr algn="just">
              <a:buNone/>
            </a:pPr>
            <a:r>
              <a:rPr lang="fr-FR" dirty="0" smtClean="0"/>
              <a:t>	</a:t>
            </a:r>
            <a:r>
              <a:rPr lang="fr-FR" dirty="0" smtClean="0">
                <a:solidFill>
                  <a:schemeClr val="bg1"/>
                </a:solidFill>
              </a:rPr>
              <a:t>	Dès </a:t>
            </a:r>
            <a:r>
              <a:rPr lang="fr-FR" dirty="0">
                <a:solidFill>
                  <a:schemeClr val="bg1"/>
                </a:solidFill>
              </a:rPr>
              <a:t>le titre, en effet, l’auditeur comprend que Grand Corps Malade s’appuie sur le texte de Shakespeare pour faire passer son message, mais qu’il va aussi le réactualiser. Grâce à un vocabulaire empreint de modernité, Grand Corps Malade souligne le fait que ce mythe est toujours d’actualité et que le temps n’efface rien : l’amour est toujours entravé par la société.</a:t>
            </a:r>
          </a:p>
          <a:p>
            <a:endParaRPr lang="fr-F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92696"/>
            <a:ext cx="8229600" cy="5433467"/>
          </a:xfrm>
        </p:spPr>
        <p:txBody>
          <a:bodyPr>
            <a:normAutofit fontScale="77500" lnSpcReduction="20000"/>
          </a:bodyPr>
          <a:lstStyle/>
          <a:p>
            <a:pPr algn="just">
              <a:buNone/>
            </a:pPr>
            <a:r>
              <a:rPr lang="fr-FR" dirty="0" smtClean="0">
                <a:solidFill>
                  <a:schemeClr val="bg1"/>
                </a:solidFill>
                <a:effectLst>
                  <a:outerShdw blurRad="38100" dist="38100" dir="2700000" algn="tl">
                    <a:srgbClr val="000000">
                      <a:alpha val="43137"/>
                    </a:srgbClr>
                  </a:outerShdw>
                </a:effectLst>
              </a:rPr>
              <a:t>	</a:t>
            </a:r>
            <a:r>
              <a:rPr lang="fr-FR" dirty="0" smtClean="0">
                <a:solidFill>
                  <a:schemeClr val="bg1"/>
                </a:solidFill>
              </a:rPr>
              <a:t>Titre</a:t>
            </a:r>
            <a:r>
              <a:rPr lang="fr-FR" dirty="0">
                <a:solidFill>
                  <a:schemeClr val="bg1"/>
                </a:solidFill>
              </a:rPr>
              <a:t> : Reprise du titre de Shakespeare </a:t>
            </a:r>
            <a:r>
              <a:rPr lang="fr-FR" u="sng" dirty="0">
                <a:solidFill>
                  <a:schemeClr val="bg1"/>
                </a:solidFill>
              </a:rPr>
              <a:t>Roméo et Juliette</a:t>
            </a:r>
            <a:r>
              <a:rPr lang="fr-FR" dirty="0">
                <a:solidFill>
                  <a:schemeClr val="bg1"/>
                </a:solidFill>
              </a:rPr>
              <a:t>, mais avec l’ajout de « kiffe ». Ce mot est emprunté au vocabulaire familier des jeunes et signifie « aime ». Grand Corps Malade place donc son slam dans la lignée de Shakespeare, il reprend le thème mythique de l’amour impossible, mais il l’actualise en le plaçant dans la société moderne des années 2000. </a:t>
            </a:r>
          </a:p>
          <a:p>
            <a:pPr algn="just">
              <a:buNone/>
            </a:pPr>
            <a:r>
              <a:rPr lang="fr-FR" dirty="0" smtClean="0">
                <a:solidFill>
                  <a:schemeClr val="bg1"/>
                </a:solidFill>
              </a:rPr>
              <a:t>		Par </a:t>
            </a:r>
            <a:r>
              <a:rPr lang="fr-FR" dirty="0">
                <a:solidFill>
                  <a:schemeClr val="bg1"/>
                </a:solidFill>
              </a:rPr>
              <a:t>ce verbe « kiffe », Grand Corps Malade se distingue de Shakespeare : dans </a:t>
            </a:r>
            <a:r>
              <a:rPr lang="fr-FR" u="sng" dirty="0">
                <a:solidFill>
                  <a:schemeClr val="bg1"/>
                </a:solidFill>
              </a:rPr>
              <a:t>Roméo et Juliette</a:t>
            </a:r>
            <a:r>
              <a:rPr lang="fr-FR" dirty="0">
                <a:solidFill>
                  <a:schemeClr val="bg1"/>
                </a:solidFill>
              </a:rPr>
              <a:t>, Roméo n’était pas très actif, c’était Juliette qui menait la danse et prenait les grandes décisions. Dans le texte de Grand Corps Malade, Roméo et Juliette sont aussi actifs l’un que l’autre pour s’unir et fuir leur famille. Dans le titre, Roméo est le sujet du verbe « kiffe » et c’est lui qui défendra son amour face à ses proches. Chaque amoureux est alors acteur de sa propre histoire d’amour. </a:t>
            </a:r>
          </a:p>
          <a:p>
            <a:endParaRPr lang="fr-F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836712"/>
            <a:ext cx="8229600" cy="5289451"/>
          </a:xfrm>
        </p:spPr>
        <p:txBody>
          <a:bodyPr>
            <a:normAutofit fontScale="92500" lnSpcReduction="20000"/>
          </a:bodyPr>
          <a:lstStyle/>
          <a:p>
            <a:pPr algn="just">
              <a:buNone/>
            </a:pPr>
            <a:r>
              <a:rPr lang="fr-FR" dirty="0" smtClean="0">
                <a:solidFill>
                  <a:schemeClr val="bg1"/>
                </a:solidFill>
              </a:rPr>
              <a:t>		</a:t>
            </a:r>
            <a:r>
              <a:rPr lang="fr-FR" u="sng" dirty="0" smtClean="0">
                <a:solidFill>
                  <a:schemeClr val="bg1"/>
                </a:solidFill>
                <a:effectLst>
                  <a:outerShdw blurRad="38100" dist="38100" dir="2700000" algn="tl">
                    <a:srgbClr val="000000">
                      <a:alpha val="43137"/>
                    </a:srgbClr>
                  </a:outerShdw>
                </a:effectLst>
              </a:rPr>
              <a:t>Tout </a:t>
            </a:r>
            <a:r>
              <a:rPr lang="fr-FR" u="sng" dirty="0">
                <a:solidFill>
                  <a:schemeClr val="bg1"/>
                </a:solidFill>
                <a:effectLst>
                  <a:outerShdw blurRad="38100" dist="38100" dir="2700000" algn="tl">
                    <a:srgbClr val="000000">
                      <a:alpha val="43137"/>
                    </a:srgbClr>
                  </a:outerShdw>
                </a:effectLst>
              </a:rPr>
              <a:t>au long de son texte</a:t>
            </a:r>
            <a:r>
              <a:rPr lang="fr-FR" dirty="0">
                <a:solidFill>
                  <a:schemeClr val="bg1"/>
                </a:solidFill>
              </a:rPr>
              <a:t>, Grand Corps Malade emploie du vocabulaire familier, tel que « darons » (v.20), « </a:t>
            </a:r>
            <a:r>
              <a:rPr lang="fr-FR" dirty="0" err="1">
                <a:solidFill>
                  <a:schemeClr val="bg1"/>
                </a:solidFill>
              </a:rPr>
              <a:t>vénèr</a:t>
            </a:r>
            <a:r>
              <a:rPr lang="fr-FR" dirty="0">
                <a:solidFill>
                  <a:schemeClr val="bg1"/>
                </a:solidFill>
              </a:rPr>
              <a:t> » (v.21), « on s’en fout » (v.24), « clandé » (v.25), « biftons » (v.28), « galère » (v.33), « pote » (v.34) ou « se tirent » (v.37). En faisant ce relevé, on s’aperçoit même qu’au fur et à mesure du slam le vocabulaire familier, parfois même grossier, s’intensifie. Pris par l’élan de l’amour, les conventions tombent, le rythme s’accélère (voir la présence du vers 36 au milieu de la dernière strophe) et le mythe de Roméo et Juliette s’inscrit dans un cadre familier du XXIème siècle. </a:t>
            </a:r>
          </a:p>
          <a:p>
            <a:endParaRPr lang="fr-F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64704"/>
            <a:ext cx="8229600" cy="5361459"/>
          </a:xfrm>
        </p:spPr>
        <p:txBody>
          <a:bodyPr>
            <a:normAutofit lnSpcReduction="10000"/>
          </a:bodyPr>
          <a:lstStyle/>
          <a:p>
            <a:pPr algn="just">
              <a:buNone/>
            </a:pPr>
            <a:r>
              <a:rPr lang="fr-FR" dirty="0" smtClean="0"/>
              <a:t>		</a:t>
            </a:r>
            <a:r>
              <a:rPr lang="fr-FR" u="sng" dirty="0" smtClean="0">
                <a:solidFill>
                  <a:schemeClr val="bg1"/>
                </a:solidFill>
                <a:effectLst>
                  <a:outerShdw blurRad="38100" dist="38100" dir="2700000" algn="tl">
                    <a:srgbClr val="000000">
                      <a:alpha val="43137"/>
                    </a:srgbClr>
                  </a:outerShdw>
                </a:effectLst>
              </a:rPr>
              <a:t>Dernier </a:t>
            </a:r>
            <a:r>
              <a:rPr lang="fr-FR" u="sng" dirty="0">
                <a:solidFill>
                  <a:schemeClr val="bg1"/>
                </a:solidFill>
                <a:effectLst>
                  <a:outerShdw blurRad="38100" dist="38100" dir="2700000" algn="tl">
                    <a:srgbClr val="000000">
                      <a:alpha val="43137"/>
                    </a:srgbClr>
                  </a:outerShdw>
                </a:effectLst>
              </a:rPr>
              <a:t>vers de chaque couplet + vers 36: </a:t>
            </a:r>
            <a:r>
              <a:rPr lang="fr-FR" dirty="0">
                <a:solidFill>
                  <a:schemeClr val="bg1"/>
                </a:solidFill>
              </a:rPr>
              <a:t>Grand Corps Malade joue avec la phrase de Blaise Pascal « Le cœur a ses raisons que la raison ignore ». Grâce à ces paronymes du mot « raisons » [« saisons » (v.8), « maisons » et « darons » (v.20), « liaisons » et « biftons » (v.28), « prisons » (v.36), « horizons » et « poisons » (v.40)], Grand Corps Malade souligne que l’amour, quoiqu’il arrive, sera toujours plus fort que tout, qu’il triomphera de tous les obstacles qui se placeront devant lui, quels qu’ils soient.</a:t>
            </a:r>
          </a:p>
          <a:p>
            <a:pPr>
              <a:buNone/>
            </a:pPr>
            <a:endParaRPr lang="fr-FR" dirty="0"/>
          </a:p>
          <a:p>
            <a:endParaRPr lang="fr-F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620688"/>
            <a:ext cx="8229600" cy="5361459"/>
          </a:xfrm>
        </p:spPr>
        <p:txBody>
          <a:bodyPr>
            <a:normAutofit fontScale="92500" lnSpcReduction="20000"/>
          </a:bodyPr>
          <a:lstStyle/>
          <a:p>
            <a:pPr lvl="0" algn="ctr">
              <a:buNone/>
            </a:pPr>
            <a:r>
              <a:rPr lang="fr-FR" b="1" u="sng" dirty="0" smtClean="0">
                <a:solidFill>
                  <a:schemeClr val="bg1"/>
                </a:solidFill>
              </a:rPr>
              <a:t>b) La </a:t>
            </a:r>
            <a:r>
              <a:rPr lang="fr-FR" b="1" u="sng" dirty="0">
                <a:solidFill>
                  <a:schemeClr val="bg1"/>
                </a:solidFill>
              </a:rPr>
              <a:t>référence au quotidien du XXIème siècle</a:t>
            </a:r>
            <a:endParaRPr lang="fr-FR" dirty="0">
              <a:solidFill>
                <a:schemeClr val="bg1"/>
              </a:solidFill>
            </a:endParaRPr>
          </a:p>
          <a:p>
            <a:pPr>
              <a:buNone/>
            </a:pPr>
            <a:endParaRPr lang="fr-FR" dirty="0" smtClean="0"/>
          </a:p>
          <a:p>
            <a:pPr algn="just">
              <a:buNone/>
            </a:pPr>
            <a:r>
              <a:rPr lang="fr-FR" dirty="0"/>
              <a:t>	</a:t>
            </a:r>
            <a:r>
              <a:rPr lang="fr-FR" dirty="0" smtClean="0"/>
              <a:t>	</a:t>
            </a:r>
            <a:r>
              <a:rPr lang="fr-FR" dirty="0" smtClean="0">
                <a:solidFill>
                  <a:schemeClr val="bg1"/>
                </a:solidFill>
              </a:rPr>
              <a:t>Grand </a:t>
            </a:r>
            <a:r>
              <a:rPr lang="fr-FR" dirty="0">
                <a:solidFill>
                  <a:schemeClr val="bg1"/>
                </a:solidFill>
              </a:rPr>
              <a:t>Corps Malade, pour actualiser le mythe de Shakespeare, fait aussi de nombreuses allusions au quotidien d’aujourd’hui. Les accessoires ne sont plus les mêmes : plus de dagues, d’épées, de fiole de cyanure ou de messager, mais des </a:t>
            </a:r>
            <a:r>
              <a:rPr lang="fr-FR" dirty="0" err="1">
                <a:solidFill>
                  <a:schemeClr val="bg1"/>
                </a:solidFill>
              </a:rPr>
              <a:t>McDo</a:t>
            </a:r>
            <a:r>
              <a:rPr lang="fr-FR" dirty="0">
                <a:solidFill>
                  <a:schemeClr val="bg1"/>
                </a:solidFill>
              </a:rPr>
              <a:t>, des cinémas, des </a:t>
            </a:r>
            <a:r>
              <a:rPr lang="fr-FR" dirty="0" err="1">
                <a:solidFill>
                  <a:schemeClr val="bg1"/>
                </a:solidFill>
              </a:rPr>
              <a:t>Iphones</a:t>
            </a:r>
            <a:r>
              <a:rPr lang="fr-FR" dirty="0">
                <a:solidFill>
                  <a:schemeClr val="bg1"/>
                </a:solidFill>
              </a:rPr>
              <a:t> et des </a:t>
            </a:r>
            <a:r>
              <a:rPr lang="fr-FR" dirty="0" err="1">
                <a:solidFill>
                  <a:schemeClr val="bg1"/>
                </a:solidFill>
              </a:rPr>
              <a:t>textos</a:t>
            </a:r>
            <a:r>
              <a:rPr lang="fr-FR" dirty="0">
                <a:solidFill>
                  <a:schemeClr val="bg1"/>
                </a:solidFill>
              </a:rPr>
              <a:t>. Plus de noblesse ni de bals, mais des banlieues et un métro. L’histoire de Roméo et Juliette n’est plus un mythe, mais une réalité que chacun peut vivre, dans son quotidien du XXIème siècle. </a:t>
            </a:r>
          </a:p>
          <a:p>
            <a:endParaRPr lang="fr-F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64704"/>
            <a:ext cx="8229600" cy="5361459"/>
          </a:xfrm>
        </p:spPr>
        <p:txBody>
          <a:bodyPr>
            <a:normAutofit lnSpcReduction="10000"/>
          </a:bodyPr>
          <a:lstStyle/>
          <a:p>
            <a:pPr algn="just">
              <a:buNone/>
            </a:pPr>
            <a:r>
              <a:rPr lang="fr-FR" dirty="0"/>
              <a:t>	</a:t>
            </a:r>
            <a:r>
              <a:rPr lang="fr-FR" u="sng" dirty="0" smtClean="0">
                <a:solidFill>
                  <a:schemeClr val="bg1"/>
                </a:solidFill>
                <a:effectLst>
                  <a:outerShdw blurRad="38100" dist="38100" dir="2700000" algn="tl">
                    <a:srgbClr val="000000">
                      <a:alpha val="43137"/>
                    </a:srgbClr>
                  </a:outerShdw>
                </a:effectLst>
              </a:rPr>
              <a:t>Vers</a:t>
            </a:r>
            <a:r>
              <a:rPr lang="fr-FR" u="sng" dirty="0">
                <a:solidFill>
                  <a:schemeClr val="bg1"/>
                </a:solidFill>
                <a:effectLst>
                  <a:outerShdw blurRad="38100" dist="38100" dir="2700000" algn="tl">
                    <a:srgbClr val="000000">
                      <a:alpha val="43137"/>
                    </a:srgbClr>
                  </a:outerShdw>
                </a:effectLst>
              </a:rPr>
              <a:t> 1 : </a:t>
            </a:r>
            <a:r>
              <a:rPr lang="fr-FR" dirty="0">
                <a:solidFill>
                  <a:schemeClr val="bg1"/>
                </a:solidFill>
              </a:rPr>
              <a:t>Dès le premier vers, on s’aperçoit que le texte est réactualisé : Roméo n’est plus un personnage de haute naissance : c’est un garçon des cités. </a:t>
            </a:r>
          </a:p>
          <a:p>
            <a:pPr algn="just">
              <a:buNone/>
            </a:pPr>
            <a:r>
              <a:rPr lang="fr-FR" dirty="0" smtClean="0">
                <a:solidFill>
                  <a:schemeClr val="bg1"/>
                </a:solidFill>
              </a:rPr>
              <a:t>	</a:t>
            </a:r>
          </a:p>
          <a:p>
            <a:pPr algn="just">
              <a:buNone/>
            </a:pPr>
            <a:r>
              <a:rPr lang="fr-FR" dirty="0">
                <a:solidFill>
                  <a:schemeClr val="bg1"/>
                </a:solidFill>
              </a:rPr>
              <a:t>	</a:t>
            </a:r>
            <a:r>
              <a:rPr lang="fr-FR" u="sng" dirty="0" smtClean="0">
                <a:solidFill>
                  <a:schemeClr val="bg1"/>
                </a:solidFill>
                <a:effectLst>
                  <a:outerShdw blurRad="38100" dist="38100" dir="2700000" algn="tl">
                    <a:srgbClr val="000000">
                      <a:alpha val="43137"/>
                    </a:srgbClr>
                  </a:outerShdw>
                </a:effectLst>
              </a:rPr>
              <a:t>Vers </a:t>
            </a:r>
            <a:r>
              <a:rPr lang="fr-FR" u="sng" dirty="0">
                <a:solidFill>
                  <a:schemeClr val="bg1"/>
                </a:solidFill>
                <a:effectLst>
                  <a:outerShdw blurRad="38100" dist="38100" dir="2700000" algn="tl">
                    <a:srgbClr val="000000">
                      <a:alpha val="43137"/>
                    </a:srgbClr>
                  </a:outerShdw>
                </a:effectLst>
              </a:rPr>
              <a:t>2 : </a:t>
            </a:r>
            <a:r>
              <a:rPr lang="fr-FR" dirty="0">
                <a:solidFill>
                  <a:schemeClr val="bg1"/>
                </a:solidFill>
              </a:rPr>
              <a:t>Juliette non plus n’est pas issue d’une famille fortunée. C’est une fille ordinaire dans un immeuble ordinaire. </a:t>
            </a:r>
          </a:p>
          <a:p>
            <a:pPr algn="just">
              <a:buNone/>
            </a:pPr>
            <a:r>
              <a:rPr lang="fr-FR" dirty="0" smtClean="0">
                <a:solidFill>
                  <a:schemeClr val="bg1"/>
                </a:solidFill>
              </a:rPr>
              <a:t>		Grand </a:t>
            </a:r>
            <a:r>
              <a:rPr lang="fr-FR" dirty="0">
                <a:solidFill>
                  <a:schemeClr val="bg1"/>
                </a:solidFill>
              </a:rPr>
              <a:t>Corps Malade adresse donc son slam à un public large : son Roméo et sa Juliette sont des gens comme tout le monde. </a:t>
            </a:r>
          </a:p>
          <a:p>
            <a:pPr algn="just"/>
            <a:endParaRPr lang="fr-FR" dirty="0">
              <a:solidFill>
                <a:schemeClr val="bg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92696"/>
            <a:ext cx="8229600" cy="5433467"/>
          </a:xfrm>
        </p:spPr>
        <p:txBody>
          <a:bodyPr/>
          <a:lstStyle/>
          <a:p>
            <a:pPr>
              <a:buNone/>
            </a:pPr>
            <a:r>
              <a:rPr lang="fr-FR" dirty="0" smtClean="0"/>
              <a:t>	</a:t>
            </a:r>
          </a:p>
          <a:p>
            <a:pPr algn="just">
              <a:buNone/>
            </a:pPr>
            <a:r>
              <a:rPr lang="fr-FR" dirty="0"/>
              <a:t>	</a:t>
            </a:r>
            <a:r>
              <a:rPr lang="fr-FR" u="sng" dirty="0" smtClean="0">
                <a:solidFill>
                  <a:schemeClr val="bg1"/>
                </a:solidFill>
                <a:effectLst>
                  <a:outerShdw blurRad="38100" dist="38100" dir="2700000" algn="tl">
                    <a:srgbClr val="000000">
                      <a:alpha val="43137"/>
                    </a:srgbClr>
                  </a:outerShdw>
                </a:effectLst>
              </a:rPr>
              <a:t>Vers </a:t>
            </a:r>
            <a:r>
              <a:rPr lang="fr-FR" u="sng" dirty="0">
                <a:solidFill>
                  <a:schemeClr val="bg1"/>
                </a:solidFill>
                <a:effectLst>
                  <a:outerShdw blurRad="38100" dist="38100" dir="2700000" algn="tl">
                    <a:srgbClr val="000000">
                      <a:alpha val="43137"/>
                    </a:srgbClr>
                  </a:outerShdw>
                </a:effectLst>
              </a:rPr>
              <a:t>19 :</a:t>
            </a:r>
            <a:r>
              <a:rPr lang="fr-FR" dirty="0">
                <a:solidFill>
                  <a:schemeClr val="bg1"/>
                </a:solidFill>
                <a:effectLst>
                  <a:outerShdw blurRad="38100" dist="38100" dir="2700000" algn="tl">
                    <a:srgbClr val="000000">
                      <a:alpha val="43137"/>
                    </a:srgbClr>
                  </a:outerShdw>
                </a:effectLst>
              </a:rPr>
              <a:t> </a:t>
            </a:r>
            <a:r>
              <a:rPr lang="fr-FR" dirty="0">
                <a:solidFill>
                  <a:schemeClr val="bg1"/>
                </a:solidFill>
              </a:rPr>
              <a:t>« Ils s’aiment au cinéma, chez des amis, dans le métro » : Grand Corps Malade souligne ici un paradoxe important : alors que l’amour est un sentiment intime, il ne peut pas être vécu dans le lieu de l’intimité par excellence (chez soi, en famille), mais n’existe que dans les lieux publics, là où l’anonymat fait foi. </a:t>
            </a:r>
          </a:p>
          <a:p>
            <a:pPr>
              <a:buNone/>
            </a:pPr>
            <a:endParaRPr lang="fr-FR" dirty="0"/>
          </a:p>
          <a:p>
            <a:endParaRPr lang="fr-F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92696"/>
            <a:ext cx="8229600" cy="5433467"/>
          </a:xfrm>
        </p:spPr>
        <p:txBody>
          <a:bodyPr>
            <a:normAutofit lnSpcReduction="10000"/>
          </a:bodyPr>
          <a:lstStyle/>
          <a:p>
            <a:pPr algn="just">
              <a:buNone/>
            </a:pPr>
            <a:r>
              <a:rPr lang="fr-FR" dirty="0" smtClean="0"/>
              <a:t>	</a:t>
            </a:r>
            <a:r>
              <a:rPr lang="fr-FR" u="sng" dirty="0" smtClean="0">
                <a:solidFill>
                  <a:schemeClr val="bg1"/>
                </a:solidFill>
                <a:effectLst>
                  <a:outerShdw blurRad="38100" dist="38100" dir="2700000" algn="tl">
                    <a:srgbClr val="000000">
                      <a:alpha val="43137"/>
                    </a:srgbClr>
                  </a:outerShdw>
                </a:effectLst>
              </a:rPr>
              <a:t>Vers </a:t>
            </a:r>
            <a:r>
              <a:rPr lang="fr-FR" u="sng" dirty="0">
                <a:solidFill>
                  <a:schemeClr val="bg1"/>
                </a:solidFill>
                <a:effectLst>
                  <a:outerShdw blurRad="38100" dist="38100" dir="2700000" algn="tl">
                    <a:srgbClr val="000000">
                      <a:alpha val="43137"/>
                    </a:srgbClr>
                  </a:outerShdw>
                </a:effectLst>
              </a:rPr>
              <a:t>26-27 :</a:t>
            </a:r>
            <a:r>
              <a:rPr lang="fr-FR" dirty="0">
                <a:solidFill>
                  <a:schemeClr val="bg1"/>
                </a:solidFill>
                <a:effectLst>
                  <a:outerShdw blurRad="38100" dist="38100" dir="2700000" algn="tl">
                    <a:srgbClr val="000000">
                      <a:alpha val="43137"/>
                    </a:srgbClr>
                  </a:outerShdw>
                </a:effectLst>
              </a:rPr>
              <a:t> </a:t>
            </a:r>
            <a:r>
              <a:rPr lang="fr-FR" dirty="0">
                <a:solidFill>
                  <a:schemeClr val="bg1"/>
                </a:solidFill>
              </a:rPr>
              <a:t>Grand Corps Malade offre à l’amour un cadre ordinaire, celui des jeunes du XXIème siècle. Pas d’excentricités ni de folies, l’amour est simple et se contente de peu. Il suit la mode et les habitudes de la société</a:t>
            </a:r>
            <a:r>
              <a:rPr lang="fr-FR" dirty="0" smtClean="0">
                <a:solidFill>
                  <a:schemeClr val="bg1"/>
                </a:solidFill>
              </a:rPr>
              <a:t>.</a:t>
            </a:r>
          </a:p>
          <a:p>
            <a:pPr algn="just">
              <a:buNone/>
            </a:pPr>
            <a:endParaRPr lang="fr-FR" dirty="0">
              <a:solidFill>
                <a:schemeClr val="bg1"/>
              </a:solidFill>
            </a:endParaRPr>
          </a:p>
          <a:p>
            <a:pPr algn="just">
              <a:buNone/>
            </a:pPr>
            <a:r>
              <a:rPr lang="fr-FR" dirty="0" smtClean="0">
                <a:solidFill>
                  <a:schemeClr val="bg1"/>
                </a:solidFill>
              </a:rPr>
              <a:t>	</a:t>
            </a:r>
            <a:r>
              <a:rPr lang="fr-FR" u="sng" dirty="0" smtClean="0">
                <a:solidFill>
                  <a:schemeClr val="bg1"/>
                </a:solidFill>
                <a:effectLst>
                  <a:outerShdw blurRad="38100" dist="38100" dir="2700000" algn="tl">
                    <a:srgbClr val="000000">
                      <a:alpha val="43137"/>
                    </a:srgbClr>
                  </a:outerShdw>
                </a:effectLst>
              </a:rPr>
              <a:t>Vers </a:t>
            </a:r>
            <a:r>
              <a:rPr lang="fr-FR" u="sng" dirty="0">
                <a:solidFill>
                  <a:schemeClr val="bg1"/>
                </a:solidFill>
                <a:effectLst>
                  <a:outerShdw blurRad="38100" dist="38100" dir="2700000" algn="tl">
                    <a:srgbClr val="000000">
                      <a:alpha val="43137"/>
                    </a:srgbClr>
                  </a:outerShdw>
                </a:effectLst>
              </a:rPr>
              <a:t>31 :</a:t>
            </a:r>
            <a:r>
              <a:rPr lang="fr-FR" dirty="0">
                <a:solidFill>
                  <a:schemeClr val="bg1"/>
                </a:solidFill>
                <a:effectLst>
                  <a:outerShdw blurRad="38100" dist="38100" dir="2700000" algn="tl">
                    <a:srgbClr val="000000">
                      <a:alpha val="43137"/>
                    </a:srgbClr>
                  </a:outerShdw>
                </a:effectLst>
              </a:rPr>
              <a:t> </a:t>
            </a:r>
            <a:r>
              <a:rPr lang="fr-FR" dirty="0">
                <a:solidFill>
                  <a:schemeClr val="bg1"/>
                </a:solidFill>
              </a:rPr>
              <a:t>Les nouvelles technologies servent à l’amour. Plus de messagers, mais des outils informatiques. L’amour s’adapte à la modernité. Il est intemporel. </a:t>
            </a:r>
          </a:p>
          <a:p>
            <a:endParaRPr lang="fr-F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48680"/>
            <a:ext cx="8229600" cy="5577483"/>
          </a:xfrm>
        </p:spPr>
        <p:txBody>
          <a:bodyPr>
            <a:normAutofit fontScale="77500" lnSpcReduction="20000"/>
          </a:bodyPr>
          <a:lstStyle/>
          <a:p>
            <a:pPr lvl="0" algn="ctr">
              <a:buNone/>
            </a:pPr>
            <a:r>
              <a:rPr lang="fr-FR" b="1" u="sng" dirty="0" smtClean="0">
                <a:solidFill>
                  <a:schemeClr val="bg1"/>
                </a:solidFill>
              </a:rPr>
              <a:t>c) La religion</a:t>
            </a:r>
          </a:p>
          <a:p>
            <a:pPr lvl="0">
              <a:buNone/>
            </a:pPr>
            <a:endParaRPr lang="fr-FR" dirty="0">
              <a:solidFill>
                <a:schemeClr val="bg1"/>
              </a:solidFill>
            </a:endParaRPr>
          </a:p>
          <a:p>
            <a:pPr algn="just">
              <a:buNone/>
            </a:pPr>
            <a:r>
              <a:rPr lang="fr-FR" dirty="0" smtClean="0">
                <a:solidFill>
                  <a:schemeClr val="bg1"/>
                </a:solidFill>
              </a:rPr>
              <a:t>		Grand </a:t>
            </a:r>
            <a:r>
              <a:rPr lang="fr-FR" dirty="0">
                <a:solidFill>
                  <a:schemeClr val="bg1"/>
                </a:solidFill>
              </a:rPr>
              <a:t>Corps Malade a respecté le drame de Shakespeare, mais il l’a modernisé par le vocabulaire employé ou le cadre spatio-temporel dans lequel évoluent les protagonistes. Les accessoires changent certes, mais la trame reste identique : deux adolescents s’aiment dans un monde qui leur est hostile. Et c’est justement cette hostilité qui est mise en exergue par Grand Corps Malade : alors que la société d’aujourd’hui se dit « ouverte », « respectueuse » et « égalitaire », Grand Corps Malade souligne qu’elle n’a pas tant changé que cela. A présent, ce sont les religions qui sont parfois un frein à l’amour. Juliette est juive, Roméo est musulman. Leurs familles s’opposent donc à leur union. </a:t>
            </a:r>
          </a:p>
          <a:p>
            <a:pPr algn="just">
              <a:buNone/>
            </a:pPr>
            <a:r>
              <a:rPr lang="fr-FR" dirty="0" smtClean="0">
                <a:solidFill>
                  <a:schemeClr val="bg1"/>
                </a:solidFill>
              </a:rPr>
              <a:t>		L’amour </a:t>
            </a:r>
            <a:r>
              <a:rPr lang="fr-FR" dirty="0">
                <a:solidFill>
                  <a:schemeClr val="bg1"/>
                </a:solidFill>
              </a:rPr>
              <a:t>n’a pas changé, il est toujours aussi fort. La société s’est modernisée, mais elle n’a malheureusement pas changé non plus : elle est toujours un frein à l’amour. </a:t>
            </a:r>
          </a:p>
          <a:p>
            <a:endParaRPr lang="fr-F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20688"/>
            <a:ext cx="8229600" cy="5505475"/>
          </a:xfrm>
        </p:spPr>
        <p:txBody>
          <a:bodyPr/>
          <a:lstStyle/>
          <a:p>
            <a:pPr algn="just">
              <a:buNone/>
            </a:pPr>
            <a:r>
              <a:rPr lang="fr-FR" dirty="0" smtClean="0"/>
              <a:t>	</a:t>
            </a:r>
            <a:r>
              <a:rPr lang="fr-FR" u="sng" dirty="0" smtClean="0">
                <a:solidFill>
                  <a:schemeClr val="bg1"/>
                </a:solidFill>
                <a:effectLst>
                  <a:outerShdw blurRad="38100" dist="38100" dir="2700000" algn="tl">
                    <a:srgbClr val="000000">
                      <a:alpha val="43137"/>
                    </a:srgbClr>
                  </a:outerShdw>
                </a:effectLst>
              </a:rPr>
              <a:t>Vers </a:t>
            </a:r>
            <a:r>
              <a:rPr lang="fr-FR" u="sng" dirty="0">
                <a:solidFill>
                  <a:schemeClr val="bg1"/>
                </a:solidFill>
                <a:effectLst>
                  <a:outerShdw blurRad="38100" dist="38100" dir="2700000" algn="tl">
                    <a:srgbClr val="000000">
                      <a:alpha val="43137"/>
                    </a:srgbClr>
                  </a:outerShdw>
                </a:effectLst>
              </a:rPr>
              <a:t>13 à 16 :</a:t>
            </a:r>
            <a:r>
              <a:rPr lang="fr-FR" dirty="0">
                <a:solidFill>
                  <a:schemeClr val="bg1"/>
                </a:solidFill>
                <a:effectLst>
                  <a:outerShdw blurRad="38100" dist="38100" dir="2700000" algn="tl">
                    <a:srgbClr val="000000">
                      <a:alpha val="43137"/>
                    </a:srgbClr>
                  </a:outerShdw>
                </a:effectLst>
              </a:rPr>
              <a:t> </a:t>
            </a:r>
            <a:r>
              <a:rPr lang="fr-FR" dirty="0">
                <a:solidFill>
                  <a:schemeClr val="bg1"/>
                </a:solidFill>
              </a:rPr>
              <a:t>Grand Corps Malade choisit de n’évoquer la religion que par des détails, mais ce sont des détails qui prouvent que leurs pères sont tous deux très croyants et vivent leur religion de manière traditionnelle. Roméo, par héritage familial, est certainement musulman aussi et Juliette doit être juive, mais aucun des deux ne vit sa religion comme une entrave. </a:t>
            </a:r>
          </a:p>
          <a:p>
            <a:pPr>
              <a:buNone/>
            </a:pPr>
            <a:endParaRPr lang="fr-F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48680"/>
            <a:ext cx="8229600" cy="5577483"/>
          </a:xfrm>
        </p:spPr>
        <p:txBody>
          <a:bodyPr/>
          <a:lstStyle/>
          <a:p>
            <a:pPr algn="just">
              <a:buNone/>
            </a:pPr>
            <a:r>
              <a:rPr lang="fr-FR" dirty="0" smtClean="0"/>
              <a:t>	</a:t>
            </a:r>
          </a:p>
          <a:p>
            <a:pPr algn="just">
              <a:buNone/>
            </a:pPr>
            <a:endParaRPr lang="fr-FR" dirty="0">
              <a:solidFill>
                <a:schemeClr val="bg1"/>
              </a:solidFill>
            </a:endParaRPr>
          </a:p>
          <a:p>
            <a:pPr algn="just">
              <a:buNone/>
            </a:pPr>
            <a:r>
              <a:rPr lang="fr-FR" dirty="0" smtClean="0">
                <a:solidFill>
                  <a:schemeClr val="bg1"/>
                </a:solidFill>
              </a:rPr>
              <a:t>	</a:t>
            </a:r>
            <a:r>
              <a:rPr lang="fr-FR" u="sng" dirty="0" smtClean="0">
                <a:solidFill>
                  <a:schemeClr val="bg1"/>
                </a:solidFill>
                <a:effectLst>
                  <a:outerShdw blurRad="38100" dist="38100" dir="2700000" algn="tl">
                    <a:srgbClr val="000000">
                      <a:alpha val="43137"/>
                    </a:srgbClr>
                  </a:outerShdw>
                </a:effectLst>
              </a:rPr>
              <a:t>Vers </a:t>
            </a:r>
            <a:r>
              <a:rPr lang="fr-FR" u="sng" dirty="0">
                <a:solidFill>
                  <a:schemeClr val="bg1"/>
                </a:solidFill>
                <a:effectLst>
                  <a:outerShdw blurRad="38100" dist="38100" dir="2700000" algn="tl">
                    <a:srgbClr val="000000">
                      <a:alpha val="43137"/>
                    </a:srgbClr>
                  </a:outerShdw>
                </a:effectLst>
              </a:rPr>
              <a:t>22 :</a:t>
            </a:r>
            <a:r>
              <a:rPr lang="fr-FR" dirty="0">
                <a:solidFill>
                  <a:schemeClr val="bg1"/>
                </a:solidFill>
              </a:rPr>
              <a:t> Le père n’a pas d’autres arguments que la religion pour empêcher Juliette et Roméo de se voir. Le Juif est considéré comme un pestiféré à fuir. Les deux familles ne peuvent pas s’entendre puisqu’elles ne cherchent pas à se côtoyer. La peur de l’autre est une entrave au partage, à l’amour. </a:t>
            </a:r>
          </a:p>
          <a:p>
            <a:pPr>
              <a:buNone/>
            </a:pPr>
            <a:endParaRPr lang="fr-F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404664"/>
            <a:ext cx="8229600" cy="6192688"/>
          </a:xfrm>
        </p:spPr>
        <p:txBody>
          <a:bodyPr>
            <a:normAutofit fontScale="77500" lnSpcReduction="20000"/>
          </a:bodyPr>
          <a:lstStyle/>
          <a:p>
            <a:pPr algn="just">
              <a:buNone/>
            </a:pPr>
            <a:r>
              <a:rPr lang="fr-FR" dirty="0" smtClean="0"/>
              <a:t>		</a:t>
            </a:r>
            <a:r>
              <a:rPr lang="fr-FR" dirty="0" smtClean="0">
                <a:solidFill>
                  <a:schemeClr val="bg1"/>
                </a:solidFill>
              </a:rPr>
              <a:t>Grand </a:t>
            </a:r>
            <a:r>
              <a:rPr lang="fr-FR" dirty="0">
                <a:solidFill>
                  <a:schemeClr val="bg1"/>
                </a:solidFill>
              </a:rPr>
              <a:t>Corps Malade a choisi la religion comme frein à l’amour de Roméo et Juliette. La religion, parce que c’est un sujet brûlant aujourd’hui. C’est une problématique contemporaine qui  anime les passions et envenime les discordes. Le message porté par chaque religion est celui de l’amour… Comment expliquer que les religions soient alors un obstacle à l’amour ? </a:t>
            </a:r>
          </a:p>
          <a:p>
            <a:pPr algn="just">
              <a:buNone/>
            </a:pPr>
            <a:r>
              <a:rPr lang="fr-FR" dirty="0" smtClean="0">
                <a:solidFill>
                  <a:schemeClr val="bg1"/>
                </a:solidFill>
              </a:rPr>
              <a:t>		Sans </a:t>
            </a:r>
            <a:r>
              <a:rPr lang="fr-FR" dirty="0">
                <a:solidFill>
                  <a:schemeClr val="bg1"/>
                </a:solidFill>
              </a:rPr>
              <a:t>apporter de morale à son slam, Grand Corps Malade compte sur l’esprit critique de son auditoire pour apporter une conclusion à cette histoire moderne de Roméo et Juliette. </a:t>
            </a:r>
          </a:p>
          <a:p>
            <a:pPr algn="just">
              <a:buNone/>
            </a:pPr>
            <a:r>
              <a:rPr lang="fr-FR" dirty="0" smtClean="0">
                <a:solidFill>
                  <a:schemeClr val="bg1"/>
                </a:solidFill>
              </a:rPr>
              <a:t>		Dans </a:t>
            </a:r>
            <a:r>
              <a:rPr lang="fr-FR" dirty="0">
                <a:solidFill>
                  <a:schemeClr val="bg1"/>
                </a:solidFill>
              </a:rPr>
              <a:t>le clip que Grand Corps Malade consacre à ce slam, la dernière image porte sur une dédicace à Karen </a:t>
            </a:r>
            <a:r>
              <a:rPr lang="fr-FR" dirty="0" err="1">
                <a:solidFill>
                  <a:schemeClr val="bg1"/>
                </a:solidFill>
              </a:rPr>
              <a:t>Renouard</a:t>
            </a:r>
            <a:r>
              <a:rPr lang="fr-FR" dirty="0">
                <a:solidFill>
                  <a:schemeClr val="bg1"/>
                </a:solidFill>
              </a:rPr>
              <a:t>, morte à 18 ans en 2010. Jamais dans aucune interview Grand Corps Malade n’a accepté de nous expliquer cette dédicace. Elle a pourtant son importance : elle donne un nom réel à la Juliette mythique de Shakespeare et prouve que cette histoire d’amour impossible fait encore de trop nombreuses victimes.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20688"/>
            <a:ext cx="8229600" cy="5505475"/>
          </a:xfrm>
        </p:spPr>
        <p:txBody>
          <a:bodyPr>
            <a:normAutofit fontScale="85000" lnSpcReduction="20000"/>
          </a:bodyPr>
          <a:lstStyle/>
          <a:p>
            <a:pPr>
              <a:buNone/>
            </a:pPr>
            <a:r>
              <a:rPr lang="fr-FR" sz="3600" u="sng" dirty="0" smtClean="0">
                <a:effectLst>
                  <a:outerShdw blurRad="38100" dist="38100" dir="2700000" algn="tl">
                    <a:srgbClr val="000000">
                      <a:alpha val="43137"/>
                    </a:srgbClr>
                  </a:outerShdw>
                </a:effectLst>
                <a:latin typeface="PlayerPlus" pitchFamily="2" charset="0"/>
              </a:rPr>
              <a:t>Conclusion: </a:t>
            </a:r>
          </a:p>
          <a:p>
            <a:pPr>
              <a:buNone/>
            </a:pPr>
            <a:endParaRPr lang="fr-FR" sz="1700" dirty="0" smtClean="0"/>
          </a:p>
          <a:p>
            <a:pPr>
              <a:buNone/>
            </a:pPr>
            <a:r>
              <a:rPr lang="fr-FR" sz="1700" dirty="0" smtClean="0"/>
              <a:t>		</a:t>
            </a:r>
            <a:r>
              <a:rPr lang="fr-FR" sz="2200" dirty="0" smtClean="0"/>
              <a:t>Ce </a:t>
            </a:r>
            <a:r>
              <a:rPr lang="fr-FR" sz="2200" dirty="0"/>
              <a:t>texte, œuvre moderne par excellence puisqu’il date de 2010</a:t>
            </a:r>
            <a:r>
              <a:rPr lang="fr-FR" sz="2200" baseline="30000" dirty="0"/>
              <a:t> </a:t>
            </a:r>
            <a:r>
              <a:rPr lang="fr-FR" sz="2200" dirty="0"/>
              <a:t>et relève d’une nouvelle forme artistique, le slam, s’appuie sur un mythe classique de Shakespeare pour faire passer son message. Il respecte les personnages, la trame de l’histoire et l’ambiance de la tragédie, mais il réactualise ce mythe grâce au vocabulaire et à l’évocation d’un XXIème siècle moderne. Tout ceci dans un seul et unique but : révéler que le monde actuel n’est pas moins clivé que celui d’autrefois et que les religions, aujourd’hui, sont parfois un frein paradoxal à l’amour. </a:t>
            </a:r>
          </a:p>
          <a:p>
            <a:pPr>
              <a:buNone/>
            </a:pPr>
            <a:r>
              <a:rPr lang="fr-FR" sz="2200" dirty="0" smtClean="0"/>
              <a:t>		Le </a:t>
            </a:r>
            <a:r>
              <a:rPr lang="fr-FR" sz="2200" dirty="0"/>
              <a:t>texte de Grand Corps Malade pourrait alors paraître pessimiste (Quand cessera-t-on d’empêcher les jeunes de s’aimer ?), mais une lueur d’espoir permet de faire triompher l’amour :</a:t>
            </a:r>
          </a:p>
          <a:p>
            <a:pPr algn="ctr">
              <a:buNone/>
            </a:pPr>
            <a:r>
              <a:rPr lang="fr-FR" sz="2200" dirty="0"/>
              <a:t>« Mais Juliette et Roméo changent l’histoire et se tirent</a:t>
            </a:r>
          </a:p>
          <a:p>
            <a:pPr algn="ctr">
              <a:buNone/>
            </a:pPr>
            <a:r>
              <a:rPr lang="fr-FR" sz="2200" dirty="0"/>
              <a:t>A croire qu’ils s’aiment plus à la vie qu’à la mort ».</a:t>
            </a:r>
          </a:p>
          <a:p>
            <a:pPr>
              <a:buNone/>
            </a:pPr>
            <a:r>
              <a:rPr lang="fr-FR" sz="2200" dirty="0" smtClean="0"/>
              <a:t>		Les </a:t>
            </a:r>
            <a:r>
              <a:rPr lang="fr-FR" sz="2200" dirty="0"/>
              <a:t>jeunes du XXIème siècle n’ont pas encore le courage d’affronter la société en face et de s’aimer ouvertement, mais au moins refusent-ils de mourir. La société est en pleine mutation. </a:t>
            </a:r>
          </a:p>
          <a:p>
            <a:pPr>
              <a:buNone/>
            </a:pPr>
            <a:r>
              <a:rPr lang="fr-FR" sz="2200" dirty="0" smtClean="0"/>
              <a:t>		Grand </a:t>
            </a:r>
            <a:r>
              <a:rPr lang="fr-FR" sz="2200" dirty="0"/>
              <a:t>Corps Malade est un artiste qui croit fermement dans le pouvoir des mots pour prendre un virage, pour casser des murs ou des tabous, pour briser les carcans qui nous enchaînent. </a:t>
            </a:r>
          </a:p>
          <a:p>
            <a:pPr>
              <a:buNone/>
            </a:pPr>
            <a:endParaRPr lang="fr-FR" dirty="0"/>
          </a:p>
          <a:p>
            <a:pPr>
              <a:buNone/>
            </a:pPr>
            <a:endParaRPr lang="fr-FR" dirty="0"/>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TotalTime>
  <Words>78</Words>
  <Application>Microsoft Office PowerPoint</Application>
  <PresentationFormat>Affichage à l'écran (4:3)</PresentationFormat>
  <Paragraphs>97</Paragraphs>
  <Slides>33</Slides>
  <Notes>0</Notes>
  <HiddenSlides>0</HiddenSlides>
  <MMClips>0</MMClips>
  <ScaleCrop>false</ScaleCrop>
  <HeadingPairs>
    <vt:vector size="4" baseType="variant">
      <vt:variant>
        <vt:lpstr>Thème</vt:lpstr>
      </vt:variant>
      <vt:variant>
        <vt:i4>1</vt:i4>
      </vt:variant>
      <vt:variant>
        <vt:lpstr>Titres des diapositives</vt:lpstr>
      </vt:variant>
      <vt:variant>
        <vt:i4>33</vt:i4>
      </vt:variant>
    </vt:vector>
  </HeadingPairs>
  <TitlesOfParts>
    <vt:vector size="34" baseType="lpstr">
      <vt:lpstr>Thème Office</vt:lpstr>
      <vt:lpstr>Roméo Kiffe Juliette</vt:lpstr>
      <vt:lpstr>Lecture Analytique</vt:lpstr>
      <vt:lpstr>Diapositive 3</vt:lpstr>
      <vt:lpstr>Diapositive 4</vt:lpstr>
      <vt:lpstr>a) Les personnages </vt:lpstr>
      <vt:lpstr>Diapositive 6</vt:lpstr>
      <vt:lpstr>Diapositive 7</vt:lpstr>
      <vt:lpstr>Diapositive 8</vt:lpstr>
      <vt:lpstr>Diapositive 9</vt:lpstr>
      <vt:lpstr>Diapositive 10</vt:lpstr>
      <vt:lpstr>b) La trame </vt:lpstr>
      <vt:lpstr>Diapositive 12</vt:lpstr>
      <vt:lpstr>c) Le rôle accru des sens  dans ce coup de foudre amoureux </vt:lpstr>
      <vt:lpstr>Diapositive 14</vt:lpstr>
      <vt:lpstr>Diapositive 15</vt:lpstr>
      <vt:lpstr>Diapositive 16</vt:lpstr>
      <vt:lpstr>Diapositive 17</vt:lpstr>
      <vt:lpstr>Diapositive 18</vt:lpstr>
      <vt:lpstr>DEUXIEME PARTIE  Les ruptures choisies par  Grand Corps Malade  afin d’actualiser son texte </vt:lpstr>
      <vt:lpstr> Nous venons de l’étudier, Grand Corps Malade traite avec respect et fidélité le drame de Roméo et Juliette. Pourtant, le slameur va jouer sur les mots, actualiser le texte de Shakespeare pour le rendre plus présent aujourd’hui, plus proche de ce que les jeunes du XXIème siècle peuvent ressentir.          .   </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Roméo Kiffe Juliette</dc:title>
  <dc:creator>pc</dc:creator>
  <cp:lastModifiedBy>pc</cp:lastModifiedBy>
  <cp:revision>31</cp:revision>
  <dcterms:created xsi:type="dcterms:W3CDTF">2013-01-21T08:30:08Z</dcterms:created>
  <dcterms:modified xsi:type="dcterms:W3CDTF">2013-01-21T10:11:04Z</dcterms:modified>
</cp:coreProperties>
</file>