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re et sous-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e du titre"/>
          <p:cNvSpPr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12" name="Texte niveau 1…"/>
          <p:cNvSpPr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1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Horizont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exte du titre"/>
          <p:cNvSpPr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pPr/>
            <a:r>
              <a:t>Texte du titre</a:t>
            </a:r>
          </a:p>
        </p:txBody>
      </p:sp>
      <p:sp>
        <p:nvSpPr>
          <p:cNvPr id="22" name="Texte niveau 1…"/>
          <p:cNvSpPr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23" name="Numéro de diapositive"/>
          <p:cNvSpPr/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Centr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e du titre"/>
          <p:cNvSpPr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3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 -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exte du titre"/>
          <p:cNvSpPr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 algn="ctr">
              <a:defRPr sz="6000" u="none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Texte du titre</a:t>
            </a:r>
          </a:p>
        </p:txBody>
      </p:sp>
      <p:sp>
        <p:nvSpPr>
          <p:cNvPr id="40" name="Texte niveau 1…"/>
          <p:cNvSpPr/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>
              <a:buSzTx/>
              <a:buNone/>
              <a:defRPr sz="9000" u="sng">
                <a:solidFill>
                  <a:srgbClr val="0096FF"/>
                </a:solidFill>
              </a:defRPr>
            </a:lvl1pPr>
            <a:lvl2pPr marL="0" indent="228600">
              <a:buSzTx/>
              <a:buNone/>
              <a:defRPr sz="9000" u="sng">
                <a:solidFill>
                  <a:srgbClr val="0096FF"/>
                </a:solidFill>
              </a:defRPr>
            </a:lvl2pPr>
            <a:lvl3pPr marL="0" indent="457200">
              <a:buSzTx/>
              <a:buNone/>
              <a:defRPr sz="9000" u="sng">
                <a:solidFill>
                  <a:srgbClr val="0096FF"/>
                </a:solidFill>
              </a:defRPr>
            </a:lvl3pPr>
            <a:lvl4pPr marL="0" indent="685800">
              <a:buSzTx/>
              <a:buNone/>
              <a:defRPr sz="9000" u="sng">
                <a:solidFill>
                  <a:srgbClr val="0096FF"/>
                </a:solidFill>
              </a:defRPr>
            </a:lvl4pPr>
            <a:lvl5pPr marL="0" indent="914400">
              <a:buSzTx/>
              <a:buNone/>
              <a:defRPr sz="9000" u="sng">
                <a:solidFill>
                  <a:srgbClr val="0096FF"/>
                </a:solidFill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1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- Ha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49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 et 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57" name="Texte niveau 1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5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re, puces e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exte du titre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Texte du titre</a:t>
            </a:r>
          </a:p>
        </p:txBody>
      </p:sp>
      <p:sp>
        <p:nvSpPr>
          <p:cNvPr id="67" name="Texte niveau 1…"/>
          <p:cNvSpPr/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  <a:lvl2pPr marL="6858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marL="10287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marL="13716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marL="1714500" indent="-342900">
              <a:spcBef>
                <a:spcPts val="3200"/>
              </a:spcBef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68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c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Texte niveau 1…"/>
          <p:cNvSpPr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7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3 ph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-Gilles Allain"/>
          <p:cNvSpPr/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buSzTx/>
              <a:buNone/>
              <a:defRPr sz="24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pPr/>
            <a:r>
              <a:t>-Gilles Allain</a:t>
            </a:r>
          </a:p>
        </p:txBody>
      </p:sp>
      <p:sp>
        <p:nvSpPr>
          <p:cNvPr id="94" name="« Saisissez une citation ici. »"/>
          <p:cNvSpPr/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buSzTx/>
              <a:buNone/>
              <a:defRPr sz="38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/>
            <a:r>
              <a:t>« Saisissez une citation ici. » </a:t>
            </a:r>
          </a:p>
        </p:txBody>
      </p:sp>
      <p:sp>
        <p:nvSpPr>
          <p:cNvPr id="95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e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uméro de diapositive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e du titre"/>
          <p:cNvSpPr/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du titre</a:t>
            </a:r>
          </a:p>
        </p:txBody>
      </p:sp>
      <p:sp>
        <p:nvSpPr>
          <p:cNvPr id="3" name="Texte niveau 1…"/>
          <p:cNvSpPr/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Texte niveau 1</a:t>
            </a:r>
          </a:p>
          <a:p>
            <a:pPr lvl="1"/>
            <a:r>
              <a:t>Texte niveau 2</a:t>
            </a:r>
          </a:p>
          <a:p>
            <a:pPr lvl="2"/>
            <a:r>
              <a:t>Texte niveau 3</a:t>
            </a:r>
          </a:p>
          <a:p>
            <a:pPr lvl="3"/>
            <a:r>
              <a:t>Texte niveau 4</a:t>
            </a:r>
          </a:p>
          <a:p>
            <a:pPr lvl="4"/>
            <a:r>
              <a:t>Texte niveau 5</a:t>
            </a:r>
          </a:p>
        </p:txBody>
      </p:sp>
      <p:sp>
        <p:nvSpPr>
          <p:cNvPr id="4" name="Numéro de diapositive"/>
          <p:cNvSpPr/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1pPr>
      <a:lvl2pPr marL="0" marR="0" indent="228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2pPr>
      <a:lvl3pPr marL="0" marR="0" indent="457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3pPr>
      <a:lvl4pPr marL="0" marR="0" indent="685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4pPr>
      <a:lvl5pPr marL="0" marR="0" indent="9144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5pPr>
      <a:lvl6pPr marL="0" marR="0" indent="11430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6pPr>
      <a:lvl7pPr marL="0" marR="0" indent="1371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7pPr>
      <a:lvl8pPr marL="0" marR="0" indent="1600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8pPr>
      <a:lvl9pPr marL="0" marR="0" indent="1828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sng">
          <a:ln>
            <a:noFill/>
          </a:ln>
          <a:solidFill>
            <a:srgbClr val="FF2600"/>
          </a:solidFill>
          <a:uFillTx/>
          <a:latin typeface="+mj-lt"/>
          <a:ea typeface="+mj-ea"/>
          <a:cs typeface="+mj-cs"/>
          <a:sym typeface="Comic Sans MS"/>
        </a:defRPr>
      </a:lvl9pPr>
    </p:titleStyle>
    <p:bodyStyle>
      <a:lvl1pPr marL="740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1pPr>
      <a:lvl2pPr marL="1185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2pPr>
      <a:lvl3pPr marL="1629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3pPr>
      <a:lvl4pPr marL="2074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4pPr>
      <a:lvl5pPr marL="2518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5pPr>
      <a:lvl6pPr marL="2963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6pPr>
      <a:lvl7pPr marL="3407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7pPr>
      <a:lvl8pPr marL="38523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8pPr>
      <a:lvl9pPr marL="4296833" marR="0" indent="-740833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6000" u="none">
          <a:ln>
            <a:noFill/>
          </a:ln>
          <a:solidFill>
            <a:srgbClr val="005493"/>
          </a:solidFill>
          <a:uFillTx/>
          <a:latin typeface="+mj-lt"/>
          <a:ea typeface="+mj-ea"/>
          <a:cs typeface="+mj-cs"/>
          <a:sym typeface="Comic Sans MS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1.tif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tif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équence 14 : Proportionnalité"/>
          <p:cNvSpPr/>
          <p:nvPr>
            <p:ph type="ctrTitle"/>
          </p:nvPr>
        </p:nvSpPr>
        <p:spPr>
          <a:xfrm>
            <a:off x="1270000" y="2548778"/>
            <a:ext cx="10464800" cy="3302001"/>
          </a:xfrm>
          <a:prstGeom prst="rect">
            <a:avLst/>
          </a:prstGeom>
        </p:spPr>
        <p:txBody>
          <a:bodyPr/>
          <a:lstStyle>
            <a:lvl1pPr algn="ctr"/>
          </a:lstStyle>
          <a:p>
            <a:pPr/>
            <a:r>
              <a:t>Séquence 14 : Proportionnalité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La proportionnalité joue un rôle important dans de nombreuses situations de la vie courante (…………………………………………………)."/>
          <p:cNvSpPr/>
          <p:nvPr>
            <p:ph type="subTitle" idx="1"/>
          </p:nvPr>
        </p:nvSpPr>
        <p:spPr>
          <a:xfrm>
            <a:off x="2229693" y="1986382"/>
            <a:ext cx="10464801" cy="5780836"/>
          </a:xfrm>
          <a:prstGeom prst="rect">
            <a:avLst/>
          </a:prstGeom>
        </p:spPr>
        <p:txBody>
          <a:bodyPr/>
          <a:lstStyle>
            <a:lvl1pPr defTabSz="572516">
              <a:defRPr sz="5880" u="none">
                <a:solidFill>
                  <a:srgbClr val="005493"/>
                </a:solidFill>
              </a:defRPr>
            </a:lvl1pPr>
          </a:lstStyle>
          <a:p>
            <a:pPr/>
            <a:r>
              <a:t>La proportionnalité joue un rôle important dans de nombreuses situations de la vie courante (…………………………………………………).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On reconnaît une situation de proportionnalité lorsque les grandeurs évoluent de la même manière si on les multiplie ou si on les divise."/>
          <p:cNvSpPr/>
          <p:nvPr>
            <p:ph type="subTitle" idx="1"/>
          </p:nvPr>
        </p:nvSpPr>
        <p:spPr>
          <a:xfrm>
            <a:off x="2036795" y="3559097"/>
            <a:ext cx="10464801" cy="5782759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5493"/>
                </a:solidFill>
              </a:defRPr>
            </a:pPr>
            <a:r>
              <a:t>On reconnaît une </a:t>
            </a:r>
            <a:r>
              <a:rPr>
                <a:solidFill>
                  <a:srgbClr val="35CC72"/>
                </a:solidFill>
              </a:rPr>
              <a:t>situation de proportionnalité</a:t>
            </a:r>
            <a:r>
              <a:t> lorsque les grandeurs évoluent de la même manière si on les multiplie ou si on les divise.</a:t>
            </a:r>
          </a:p>
        </p:txBody>
      </p:sp>
      <p:sp>
        <p:nvSpPr>
          <p:cNvPr id="124" name="Situations de proportionnalité"/>
          <p:cNvSpPr/>
          <p:nvPr/>
        </p:nvSpPr>
        <p:spPr>
          <a:xfrm>
            <a:off x="2036795" y="234693"/>
            <a:ext cx="10464801" cy="3010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marL="1411111" indent="-1411111" algn="l">
              <a:buSzPct val="100000"/>
              <a:buAutoNum type="romanUcPeriod" startAt="1"/>
              <a:defRPr sz="8000" u="sng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Situations de proportionnalité 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3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Exemple :…"/>
          <p:cNvSpPr/>
          <p:nvPr>
            <p:ph type="subTitle" idx="1"/>
          </p:nvPr>
        </p:nvSpPr>
        <p:spPr>
          <a:xfrm>
            <a:off x="1879057" y="108712"/>
            <a:ext cx="10720970" cy="9536176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 :</a:t>
            </a:r>
            <a:r>
              <a:t> </a:t>
            </a:r>
          </a:p>
          <a:p>
            <a:pPr marL="740833" indent="-740833">
              <a:buSzPct val="75000"/>
              <a:buChar char="•"/>
              <a:defRPr sz="6000" u="none">
                <a:solidFill>
                  <a:srgbClr val="000000"/>
                </a:solidFill>
              </a:defRPr>
            </a:pPr>
            <a:r>
              <a:t>Si 1 éclair au chocolat coûte 1,55 € alors 3 éclairs au chocolat coûtent 3 fois plus cher</a:t>
            </a:r>
            <a:br/>
            <a:r>
              <a:t>c’est à dire 3x1,55 = 4,65 €</a:t>
            </a:r>
            <a:br/>
            <a:r>
              <a:rPr u="sng"/>
              <a:t>C’est une situation de proportionnalité</a:t>
            </a:r>
            <a:r>
              <a:t>.</a:t>
            </a:r>
          </a:p>
        </p:txBody>
      </p:sp>
      <p:pic>
        <p:nvPicPr>
          <p:cNvPr id="127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rcRect l="13563" t="18840" r="14440" b="24306"/>
          <a:stretch>
            <a:fillRect/>
          </a:stretch>
        </p:blipFill>
        <p:spPr>
          <a:xfrm flipH="1">
            <a:off x="8693168" y="6957628"/>
            <a:ext cx="4248636" cy="26971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6" h="21598" fill="norm" stroke="1" extrusionOk="0">
                <a:moveTo>
                  <a:pt x="3625" y="0"/>
                </a:moveTo>
                <a:cubicBezTo>
                  <a:pt x="3170" y="0"/>
                  <a:pt x="2464" y="335"/>
                  <a:pt x="2313" y="623"/>
                </a:cubicBezTo>
                <a:cubicBezTo>
                  <a:pt x="2240" y="761"/>
                  <a:pt x="2155" y="775"/>
                  <a:pt x="1996" y="680"/>
                </a:cubicBezTo>
                <a:cubicBezTo>
                  <a:pt x="1713" y="511"/>
                  <a:pt x="1702" y="513"/>
                  <a:pt x="1702" y="750"/>
                </a:cubicBezTo>
                <a:cubicBezTo>
                  <a:pt x="1702" y="860"/>
                  <a:pt x="1431" y="1292"/>
                  <a:pt x="1099" y="1710"/>
                </a:cubicBezTo>
                <a:cubicBezTo>
                  <a:pt x="248" y="2779"/>
                  <a:pt x="-3" y="3596"/>
                  <a:pt x="0" y="5298"/>
                </a:cubicBezTo>
                <a:cubicBezTo>
                  <a:pt x="1" y="6393"/>
                  <a:pt x="33" y="6642"/>
                  <a:pt x="272" y="7433"/>
                </a:cubicBezTo>
                <a:cubicBezTo>
                  <a:pt x="790" y="9151"/>
                  <a:pt x="1514" y="10089"/>
                  <a:pt x="3397" y="11485"/>
                </a:cubicBezTo>
                <a:cubicBezTo>
                  <a:pt x="3932" y="11881"/>
                  <a:pt x="4841" y="12608"/>
                  <a:pt x="5418" y="13103"/>
                </a:cubicBezTo>
                <a:cubicBezTo>
                  <a:pt x="5995" y="13597"/>
                  <a:pt x="6899" y="14359"/>
                  <a:pt x="7428" y="14797"/>
                </a:cubicBezTo>
                <a:cubicBezTo>
                  <a:pt x="7957" y="15234"/>
                  <a:pt x="8644" y="15823"/>
                  <a:pt x="8957" y="16103"/>
                </a:cubicBezTo>
                <a:cubicBezTo>
                  <a:pt x="9269" y="16383"/>
                  <a:pt x="9899" y="16907"/>
                  <a:pt x="10356" y="17269"/>
                </a:cubicBezTo>
                <a:cubicBezTo>
                  <a:pt x="11396" y="18094"/>
                  <a:pt x="12196" y="18786"/>
                  <a:pt x="12759" y="19348"/>
                </a:cubicBezTo>
                <a:cubicBezTo>
                  <a:pt x="13548" y="20134"/>
                  <a:pt x="14320" y="20689"/>
                  <a:pt x="15252" y="21146"/>
                </a:cubicBezTo>
                <a:cubicBezTo>
                  <a:pt x="16015" y="21521"/>
                  <a:pt x="16309" y="21596"/>
                  <a:pt x="17000" y="21598"/>
                </a:cubicBezTo>
                <a:cubicBezTo>
                  <a:pt x="18465" y="21600"/>
                  <a:pt x="19466" y="21013"/>
                  <a:pt x="20033" y="19818"/>
                </a:cubicBezTo>
                <a:cubicBezTo>
                  <a:pt x="20212" y="19440"/>
                  <a:pt x="20418" y="19132"/>
                  <a:pt x="20492" y="19131"/>
                </a:cubicBezTo>
                <a:cubicBezTo>
                  <a:pt x="20566" y="19131"/>
                  <a:pt x="20753" y="19009"/>
                  <a:pt x="20908" y="18861"/>
                </a:cubicBezTo>
                <a:cubicBezTo>
                  <a:pt x="21360" y="18427"/>
                  <a:pt x="21597" y="17486"/>
                  <a:pt x="21585" y="16437"/>
                </a:cubicBezTo>
                <a:cubicBezTo>
                  <a:pt x="21578" y="15807"/>
                  <a:pt x="21481" y="15139"/>
                  <a:pt x="21287" y="14517"/>
                </a:cubicBezTo>
                <a:cubicBezTo>
                  <a:pt x="20952" y="13448"/>
                  <a:pt x="20523" y="12878"/>
                  <a:pt x="19831" y="12594"/>
                </a:cubicBezTo>
                <a:cubicBezTo>
                  <a:pt x="19179" y="12327"/>
                  <a:pt x="18676" y="11619"/>
                  <a:pt x="18825" y="11180"/>
                </a:cubicBezTo>
                <a:cubicBezTo>
                  <a:pt x="18959" y="10785"/>
                  <a:pt x="18597" y="10416"/>
                  <a:pt x="18194" y="10535"/>
                </a:cubicBezTo>
                <a:cubicBezTo>
                  <a:pt x="17838" y="10640"/>
                  <a:pt x="17706" y="10425"/>
                  <a:pt x="17665" y="9671"/>
                </a:cubicBezTo>
                <a:cubicBezTo>
                  <a:pt x="17649" y="9369"/>
                  <a:pt x="17608" y="9051"/>
                  <a:pt x="17575" y="8965"/>
                </a:cubicBezTo>
                <a:cubicBezTo>
                  <a:pt x="17488" y="8743"/>
                  <a:pt x="17161" y="8772"/>
                  <a:pt x="16835" y="9029"/>
                </a:cubicBezTo>
                <a:cubicBezTo>
                  <a:pt x="16561" y="9244"/>
                  <a:pt x="16543" y="9237"/>
                  <a:pt x="15838" y="8663"/>
                </a:cubicBezTo>
                <a:cubicBezTo>
                  <a:pt x="15444" y="8342"/>
                  <a:pt x="15008" y="7930"/>
                  <a:pt x="14871" y="7751"/>
                </a:cubicBezTo>
                <a:cubicBezTo>
                  <a:pt x="14675" y="7496"/>
                  <a:pt x="14558" y="7443"/>
                  <a:pt x="14334" y="7510"/>
                </a:cubicBezTo>
                <a:cubicBezTo>
                  <a:pt x="14160" y="7561"/>
                  <a:pt x="14022" y="7534"/>
                  <a:pt x="13985" y="7440"/>
                </a:cubicBezTo>
                <a:cubicBezTo>
                  <a:pt x="13921" y="7276"/>
                  <a:pt x="12443" y="6122"/>
                  <a:pt x="10626" y="4818"/>
                </a:cubicBezTo>
                <a:cubicBezTo>
                  <a:pt x="9575" y="4064"/>
                  <a:pt x="9537" y="4022"/>
                  <a:pt x="9438" y="3496"/>
                </a:cubicBezTo>
                <a:cubicBezTo>
                  <a:pt x="9268" y="2587"/>
                  <a:pt x="9063" y="2211"/>
                  <a:pt x="8686" y="2117"/>
                </a:cubicBezTo>
                <a:cubicBezTo>
                  <a:pt x="8479" y="2064"/>
                  <a:pt x="8158" y="1797"/>
                  <a:pt x="7856" y="1427"/>
                </a:cubicBezTo>
                <a:cubicBezTo>
                  <a:pt x="7330" y="784"/>
                  <a:pt x="7173" y="716"/>
                  <a:pt x="6900" y="1011"/>
                </a:cubicBezTo>
                <a:cubicBezTo>
                  <a:pt x="6805" y="1113"/>
                  <a:pt x="6622" y="1240"/>
                  <a:pt x="6490" y="1290"/>
                </a:cubicBezTo>
                <a:cubicBezTo>
                  <a:pt x="6281" y="1370"/>
                  <a:pt x="6225" y="1313"/>
                  <a:pt x="6035" y="839"/>
                </a:cubicBezTo>
                <a:cubicBezTo>
                  <a:pt x="5868" y="423"/>
                  <a:pt x="5777" y="315"/>
                  <a:pt x="5640" y="372"/>
                </a:cubicBezTo>
                <a:cubicBezTo>
                  <a:pt x="5541" y="412"/>
                  <a:pt x="5405" y="372"/>
                  <a:pt x="5337" y="283"/>
                </a:cubicBezTo>
                <a:cubicBezTo>
                  <a:pt x="5242" y="159"/>
                  <a:pt x="5174" y="159"/>
                  <a:pt x="5045" y="286"/>
                </a:cubicBezTo>
                <a:cubicBezTo>
                  <a:pt x="4910" y="418"/>
                  <a:pt x="4791" y="407"/>
                  <a:pt x="4454" y="226"/>
                </a:cubicBezTo>
                <a:cubicBezTo>
                  <a:pt x="4222" y="101"/>
                  <a:pt x="3848" y="0"/>
                  <a:pt x="3625" y="0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À 14 ans, Rémi mesure 1,60 m. À 26 ans, il ne mesurera pas le double de 1,60 m (3,20 m) Ce n’est pas une situation de proportionnalité."/>
          <p:cNvSpPr/>
          <p:nvPr>
            <p:ph type="subTitle" idx="1"/>
          </p:nvPr>
        </p:nvSpPr>
        <p:spPr>
          <a:xfrm>
            <a:off x="1903665" y="914461"/>
            <a:ext cx="10720969" cy="6756294"/>
          </a:xfrm>
          <a:prstGeom prst="rect">
            <a:avLst/>
          </a:prstGeom>
        </p:spPr>
        <p:txBody>
          <a:bodyPr/>
          <a:lstStyle/>
          <a:p>
            <a:pPr marL="740833" indent="-740833">
              <a:buSzPct val="75000"/>
              <a:buChar char="•"/>
              <a:defRPr sz="6000" u="none">
                <a:solidFill>
                  <a:srgbClr val="000000"/>
                </a:solidFill>
              </a:defRPr>
            </a:pPr>
            <a:r>
              <a:t>À 14 ans, Rémi mesure 1,60 m. À 26 ans, il ne mesurera pas le double de 1,60 m (3,20 m)</a:t>
            </a:r>
            <a:br/>
            <a:r>
              <a:rPr u="sng"/>
              <a:t>Ce n’est pas une situation de proportionnalité</a:t>
            </a:r>
            <a:r>
              <a:t>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Tableau de proportionnalité"/>
          <p:cNvSpPr/>
          <p:nvPr/>
        </p:nvSpPr>
        <p:spPr>
          <a:xfrm>
            <a:off x="2036795" y="234693"/>
            <a:ext cx="10464801" cy="30104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marL="1411111" indent="-1411111" algn="l">
              <a:buSzPct val="100000"/>
              <a:buAutoNum type="romanUcPeriod" startAt="2"/>
              <a:defRPr sz="8000" u="sng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Tableau de proportionnalité</a:t>
            </a:r>
          </a:p>
        </p:txBody>
      </p:sp>
      <p:sp>
        <p:nvSpPr>
          <p:cNvPr id="132" name="Un tableau est un tableau de proportionnalité si on passe d’une ligne à l’autre en multipliant (ou en divisant) par un même nombre."/>
          <p:cNvSpPr/>
          <p:nvPr/>
        </p:nvSpPr>
        <p:spPr>
          <a:xfrm>
            <a:off x="2036795" y="3568566"/>
            <a:ext cx="10464801" cy="57831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algn="l">
              <a:defRPr sz="6000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Un tableau est un </a:t>
            </a:r>
            <a:r>
              <a:rPr>
                <a:solidFill>
                  <a:srgbClr val="35CC72"/>
                </a:solidFill>
              </a:rPr>
              <a:t>tableau de proportionnalité</a:t>
            </a:r>
            <a:r>
              <a:t> si on passe d’une ligne à l’autre en multipliant (ou en divisant) par un même nombre.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Coefficient de proportionnalité"/>
          <p:cNvSpPr/>
          <p:nvPr/>
        </p:nvSpPr>
        <p:spPr>
          <a:xfrm>
            <a:off x="2036795" y="234693"/>
            <a:ext cx="10464801" cy="26482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marL="1269999" indent="-1269999" algn="l" defTabSz="467359">
              <a:buSzPct val="100000"/>
              <a:buAutoNum type="alphaLcPeriod" startAt="1"/>
              <a:defRPr sz="7200" u="sng">
                <a:solidFill>
                  <a:srgbClr val="0096FF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Coefficient de proportionnalité </a:t>
            </a:r>
          </a:p>
        </p:txBody>
      </p:sp>
      <p:sp>
        <p:nvSpPr>
          <p:cNvPr id="135" name="Pour résoudre un problème dans lequel intervient la proportionnalité, on peut calculer un coefficient de proportionnalité, c’est à dire le nombre qui permet de passer d’une grandeur à une autre."/>
          <p:cNvSpPr/>
          <p:nvPr/>
        </p:nvSpPr>
        <p:spPr>
          <a:xfrm>
            <a:off x="1854162" y="3046521"/>
            <a:ext cx="10952049" cy="64885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 algn="l" defTabSz="496570">
              <a:defRPr sz="5100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pPr>
            <a:r>
              <a:t>Pour résoudre un problème dans lequel intervient la proportionnalité, on peut calculer un </a:t>
            </a:r>
            <a:r>
              <a:rPr>
                <a:solidFill>
                  <a:srgbClr val="35CC72"/>
                </a:solidFill>
              </a:rPr>
              <a:t>coefficient de proportionnalité</a:t>
            </a:r>
            <a:r>
              <a:t>, c’est à dire le nombre qui permet de passer d’une grandeur à une autre.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Exemple :…"/>
          <p:cNvSpPr/>
          <p:nvPr>
            <p:ph type="subTitle" idx="1"/>
          </p:nvPr>
        </p:nvSpPr>
        <p:spPr>
          <a:xfrm>
            <a:off x="1854450" y="-63541"/>
            <a:ext cx="9107080" cy="7012699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 :</a:t>
            </a:r>
            <a:r>
              <a:t>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  <a:r>
              <a:t>Axel achète des roses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  <a:r>
              <a:t>pour la fête des mères.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  <a:r>
              <a:t>Un bouquet de 8 roses identiques coute 12 €. Combien coûte 11 roses ?</a:t>
            </a:r>
          </a:p>
        </p:txBody>
      </p:sp>
      <p:graphicFrame>
        <p:nvGraphicFramePr>
          <p:cNvPr id="138" name="Tableau"/>
          <p:cNvGraphicFramePr/>
          <p:nvPr/>
        </p:nvGraphicFramePr>
        <p:xfrm>
          <a:off x="1811365" y="6634442"/>
          <a:ext cx="8623301" cy="2091163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{33BA23B1-9221-436E-865A-0063620EA4FD}</a:tableStyleId>
              </a:tblPr>
              <a:tblGrid>
                <a:gridCol w="4156511"/>
                <a:gridCol w="2227355"/>
                <a:gridCol w="2227355"/>
              </a:tblGrid>
              <a:tr h="1032881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Nombres de roses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8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11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1032881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Prix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12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141" name="Grouper"/>
          <p:cNvGrpSpPr/>
          <p:nvPr/>
        </p:nvGrpSpPr>
        <p:grpSpPr>
          <a:xfrm>
            <a:off x="10448923" y="6917861"/>
            <a:ext cx="2357054" cy="1498925"/>
            <a:chOff x="23838" y="253765"/>
            <a:chExt cx="2357052" cy="1498924"/>
          </a:xfrm>
        </p:grpSpPr>
        <p:sp>
          <p:nvSpPr>
            <p:cNvPr id="143" name="Ligne de connexion"/>
            <p:cNvSpPr/>
            <p:nvPr/>
          </p:nvSpPr>
          <p:spPr>
            <a:xfrm>
              <a:off x="23838" y="253765"/>
              <a:ext cx="543921" cy="14989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200" h="21600" fill="norm" stroke="1" extrusionOk="0">
                  <a:moveTo>
                    <a:pt x="0" y="0"/>
                  </a:moveTo>
                  <a:cubicBezTo>
                    <a:pt x="21499" y="7129"/>
                    <a:pt x="21600" y="14329"/>
                    <a:pt x="304" y="21600"/>
                  </a:cubicBezTo>
                </a:path>
              </a:pathLst>
            </a:custGeom>
            <a:noFill/>
            <a:ln w="50800" cap="flat">
              <a:solidFill>
                <a:srgbClr val="FF9300"/>
              </a:solidFill>
              <a:prstDash val="solid"/>
              <a:miter lim="400000"/>
              <a:tailEnd type="stealth" w="med" len="med"/>
            </a:ln>
            <a:effectLst/>
          </p:spPr>
          <p:txBody>
            <a:bodyPr/>
            <a:lstStyle/>
            <a:p>
              <a:pPr/>
            </a:p>
          </p:txBody>
        </p:sp>
        <p:sp>
          <p:nvSpPr>
            <p:cNvPr id="140" name="Ovale"/>
            <p:cNvSpPr/>
            <p:nvPr/>
          </p:nvSpPr>
          <p:spPr>
            <a:xfrm>
              <a:off x="375933" y="357751"/>
              <a:ext cx="2004959" cy="1270001"/>
            </a:xfrm>
            <a:prstGeom prst="ellipse">
              <a:avLst/>
            </a:prstGeom>
            <a:solidFill>
              <a:srgbClr val="FFFFFF"/>
            </a:solidFill>
            <a:ln w="50800" cap="flat">
              <a:solidFill>
                <a:srgbClr val="FF930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>
                <a:defRPr sz="2400"/>
              </a:pPr>
            </a:p>
          </p:txBody>
        </p:sp>
      </p:grpSp>
      <p:pic>
        <p:nvPicPr>
          <p:cNvPr id="142" name="pasted-image.tiff" descr="pasted-image.tiff"/>
          <p:cNvPicPr>
            <a:picLocks noChangeAspect="1"/>
          </p:cNvPicPr>
          <p:nvPr/>
        </p:nvPicPr>
        <p:blipFill>
          <a:blip r:embed="rId3">
            <a:extLst/>
          </a:blip>
          <a:srcRect l="11702" t="2966" r="8250" b="2053"/>
          <a:stretch>
            <a:fillRect/>
          </a:stretch>
        </p:blipFill>
        <p:spPr>
          <a:xfrm>
            <a:off x="9988490" y="68913"/>
            <a:ext cx="2933414" cy="34806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11" h="21588" fill="norm" stroke="1" extrusionOk="0">
                <a:moveTo>
                  <a:pt x="10401" y="1"/>
                </a:moveTo>
                <a:cubicBezTo>
                  <a:pt x="10349" y="9"/>
                  <a:pt x="10263" y="82"/>
                  <a:pt x="10184" y="193"/>
                </a:cubicBezTo>
                <a:cubicBezTo>
                  <a:pt x="10076" y="345"/>
                  <a:pt x="9866" y="487"/>
                  <a:pt x="9703" y="520"/>
                </a:cubicBezTo>
                <a:cubicBezTo>
                  <a:pt x="9545" y="552"/>
                  <a:pt x="9372" y="607"/>
                  <a:pt x="9315" y="643"/>
                </a:cubicBezTo>
                <a:cubicBezTo>
                  <a:pt x="9258" y="679"/>
                  <a:pt x="9048" y="729"/>
                  <a:pt x="8849" y="754"/>
                </a:cubicBezTo>
                <a:cubicBezTo>
                  <a:pt x="8650" y="780"/>
                  <a:pt x="8278" y="846"/>
                  <a:pt x="8023" y="902"/>
                </a:cubicBezTo>
                <a:cubicBezTo>
                  <a:pt x="7768" y="957"/>
                  <a:pt x="7290" y="1006"/>
                  <a:pt x="6960" y="1010"/>
                </a:cubicBezTo>
                <a:cubicBezTo>
                  <a:pt x="6542" y="1015"/>
                  <a:pt x="6287" y="1066"/>
                  <a:pt x="6117" y="1180"/>
                </a:cubicBezTo>
                <a:cubicBezTo>
                  <a:pt x="5983" y="1270"/>
                  <a:pt x="5823" y="1345"/>
                  <a:pt x="5761" y="1345"/>
                </a:cubicBezTo>
                <a:cubicBezTo>
                  <a:pt x="5699" y="1345"/>
                  <a:pt x="5648" y="1382"/>
                  <a:pt x="5648" y="1429"/>
                </a:cubicBezTo>
                <a:cubicBezTo>
                  <a:pt x="5648" y="1543"/>
                  <a:pt x="4025" y="2650"/>
                  <a:pt x="3608" y="2819"/>
                </a:cubicBezTo>
                <a:cubicBezTo>
                  <a:pt x="3424" y="2895"/>
                  <a:pt x="3272" y="3008"/>
                  <a:pt x="3272" y="3070"/>
                </a:cubicBezTo>
                <a:cubicBezTo>
                  <a:pt x="3272" y="3133"/>
                  <a:pt x="3145" y="3252"/>
                  <a:pt x="2988" y="3336"/>
                </a:cubicBezTo>
                <a:cubicBezTo>
                  <a:pt x="2832" y="3421"/>
                  <a:pt x="2641" y="3564"/>
                  <a:pt x="2563" y="3654"/>
                </a:cubicBezTo>
                <a:cubicBezTo>
                  <a:pt x="2461" y="3771"/>
                  <a:pt x="2341" y="3806"/>
                  <a:pt x="2140" y="3772"/>
                </a:cubicBezTo>
                <a:cubicBezTo>
                  <a:pt x="1595" y="3680"/>
                  <a:pt x="1413" y="3784"/>
                  <a:pt x="1413" y="4191"/>
                </a:cubicBezTo>
                <a:cubicBezTo>
                  <a:pt x="1413" y="4496"/>
                  <a:pt x="1353" y="4608"/>
                  <a:pt x="1050" y="4858"/>
                </a:cubicBezTo>
                <a:cubicBezTo>
                  <a:pt x="756" y="5100"/>
                  <a:pt x="697" y="5202"/>
                  <a:pt x="746" y="5392"/>
                </a:cubicBezTo>
                <a:cubicBezTo>
                  <a:pt x="791" y="5563"/>
                  <a:pt x="754" y="5660"/>
                  <a:pt x="610" y="5746"/>
                </a:cubicBezTo>
                <a:cubicBezTo>
                  <a:pt x="337" y="5910"/>
                  <a:pt x="261" y="6360"/>
                  <a:pt x="265" y="7782"/>
                </a:cubicBezTo>
                <a:lnTo>
                  <a:pt x="268" y="9008"/>
                </a:lnTo>
                <a:lnTo>
                  <a:pt x="645" y="9335"/>
                </a:lnTo>
                <a:lnTo>
                  <a:pt x="1019" y="9660"/>
                </a:lnTo>
                <a:lnTo>
                  <a:pt x="610" y="9938"/>
                </a:lnTo>
                <a:cubicBezTo>
                  <a:pt x="386" y="10092"/>
                  <a:pt x="143" y="10315"/>
                  <a:pt x="68" y="10433"/>
                </a:cubicBezTo>
                <a:cubicBezTo>
                  <a:pt x="-112" y="10720"/>
                  <a:pt x="-115" y="10719"/>
                  <a:pt x="2395" y="11782"/>
                </a:cubicBezTo>
                <a:cubicBezTo>
                  <a:pt x="3531" y="12264"/>
                  <a:pt x="4842" y="12830"/>
                  <a:pt x="5309" y="13040"/>
                </a:cubicBezTo>
                <a:lnTo>
                  <a:pt x="6158" y="13424"/>
                </a:lnTo>
                <a:lnTo>
                  <a:pt x="6210" y="14778"/>
                </a:lnTo>
                <a:cubicBezTo>
                  <a:pt x="6309" y="17348"/>
                  <a:pt x="6801" y="19534"/>
                  <a:pt x="7574" y="20846"/>
                </a:cubicBezTo>
                <a:cubicBezTo>
                  <a:pt x="7823" y="21268"/>
                  <a:pt x="8042" y="21418"/>
                  <a:pt x="8591" y="21540"/>
                </a:cubicBezTo>
                <a:cubicBezTo>
                  <a:pt x="8761" y="21578"/>
                  <a:pt x="9255" y="21598"/>
                  <a:pt x="9689" y="21584"/>
                </a:cubicBezTo>
                <a:cubicBezTo>
                  <a:pt x="10293" y="21565"/>
                  <a:pt x="10610" y="21503"/>
                  <a:pt x="11042" y="21323"/>
                </a:cubicBezTo>
                <a:cubicBezTo>
                  <a:pt x="11588" y="21096"/>
                  <a:pt x="11621" y="21064"/>
                  <a:pt x="12079" y="20235"/>
                </a:cubicBezTo>
                <a:cubicBezTo>
                  <a:pt x="12575" y="19337"/>
                  <a:pt x="12872" y="18502"/>
                  <a:pt x="13081" y="17404"/>
                </a:cubicBezTo>
                <a:cubicBezTo>
                  <a:pt x="13150" y="17042"/>
                  <a:pt x="13250" y="16548"/>
                  <a:pt x="13304" y="16307"/>
                </a:cubicBezTo>
                <a:cubicBezTo>
                  <a:pt x="13358" y="16065"/>
                  <a:pt x="13430" y="15354"/>
                  <a:pt x="13463" y="14726"/>
                </a:cubicBezTo>
                <a:cubicBezTo>
                  <a:pt x="13497" y="14099"/>
                  <a:pt x="13568" y="13541"/>
                  <a:pt x="13620" y="13486"/>
                </a:cubicBezTo>
                <a:cubicBezTo>
                  <a:pt x="13671" y="13430"/>
                  <a:pt x="13837" y="13358"/>
                  <a:pt x="13991" y="13326"/>
                </a:cubicBezTo>
                <a:cubicBezTo>
                  <a:pt x="15058" y="13104"/>
                  <a:pt x="15640" y="12908"/>
                  <a:pt x="15627" y="12774"/>
                </a:cubicBezTo>
                <a:cubicBezTo>
                  <a:pt x="15618" y="12670"/>
                  <a:pt x="15740" y="12611"/>
                  <a:pt x="16065" y="12562"/>
                </a:cubicBezTo>
                <a:cubicBezTo>
                  <a:pt x="16726" y="12463"/>
                  <a:pt x="16787" y="12429"/>
                  <a:pt x="19695" y="10482"/>
                </a:cubicBezTo>
                <a:cubicBezTo>
                  <a:pt x="20524" y="9927"/>
                  <a:pt x="21323" y="9264"/>
                  <a:pt x="21395" y="9072"/>
                </a:cubicBezTo>
                <a:cubicBezTo>
                  <a:pt x="21485" y="8831"/>
                  <a:pt x="21180" y="8269"/>
                  <a:pt x="20929" y="8213"/>
                </a:cubicBezTo>
                <a:cubicBezTo>
                  <a:pt x="20561" y="8131"/>
                  <a:pt x="20184" y="7362"/>
                  <a:pt x="20129" y="6583"/>
                </a:cubicBezTo>
                <a:cubicBezTo>
                  <a:pt x="20086" y="5972"/>
                  <a:pt x="20102" y="5879"/>
                  <a:pt x="20300" y="5700"/>
                </a:cubicBezTo>
                <a:lnTo>
                  <a:pt x="20523" y="5498"/>
                </a:lnTo>
                <a:lnTo>
                  <a:pt x="20262" y="5397"/>
                </a:lnTo>
                <a:cubicBezTo>
                  <a:pt x="20023" y="5304"/>
                  <a:pt x="20005" y="5251"/>
                  <a:pt x="20005" y="4722"/>
                </a:cubicBezTo>
                <a:cubicBezTo>
                  <a:pt x="20005" y="4151"/>
                  <a:pt x="20003" y="4148"/>
                  <a:pt x="19686" y="4095"/>
                </a:cubicBezTo>
                <a:cubicBezTo>
                  <a:pt x="19491" y="4061"/>
                  <a:pt x="19322" y="3959"/>
                  <a:pt x="19254" y="3834"/>
                </a:cubicBezTo>
                <a:cubicBezTo>
                  <a:pt x="19194" y="3720"/>
                  <a:pt x="19031" y="3566"/>
                  <a:pt x="18892" y="3489"/>
                </a:cubicBezTo>
                <a:cubicBezTo>
                  <a:pt x="18710" y="3387"/>
                  <a:pt x="18653" y="3289"/>
                  <a:pt x="18686" y="3139"/>
                </a:cubicBezTo>
                <a:cubicBezTo>
                  <a:pt x="18729" y="2952"/>
                  <a:pt x="18693" y="2929"/>
                  <a:pt x="18310" y="2906"/>
                </a:cubicBezTo>
                <a:cubicBezTo>
                  <a:pt x="17934" y="2882"/>
                  <a:pt x="17875" y="2848"/>
                  <a:pt x="17788" y="2600"/>
                </a:cubicBezTo>
                <a:cubicBezTo>
                  <a:pt x="17683" y="2296"/>
                  <a:pt x="17398" y="2180"/>
                  <a:pt x="17096" y="2317"/>
                </a:cubicBezTo>
                <a:cubicBezTo>
                  <a:pt x="16943" y="2387"/>
                  <a:pt x="16777" y="2310"/>
                  <a:pt x="16218" y="1918"/>
                </a:cubicBezTo>
                <a:cubicBezTo>
                  <a:pt x="15839" y="1653"/>
                  <a:pt x="15362" y="1390"/>
                  <a:pt x="15158" y="1333"/>
                </a:cubicBezTo>
                <a:cubicBezTo>
                  <a:pt x="14955" y="1276"/>
                  <a:pt x="14666" y="1151"/>
                  <a:pt x="14515" y="1057"/>
                </a:cubicBezTo>
                <a:cubicBezTo>
                  <a:pt x="14364" y="962"/>
                  <a:pt x="14194" y="909"/>
                  <a:pt x="14138" y="939"/>
                </a:cubicBezTo>
                <a:cubicBezTo>
                  <a:pt x="14083" y="968"/>
                  <a:pt x="13980" y="932"/>
                  <a:pt x="13910" y="860"/>
                </a:cubicBezTo>
                <a:cubicBezTo>
                  <a:pt x="13839" y="788"/>
                  <a:pt x="13693" y="730"/>
                  <a:pt x="13585" y="730"/>
                </a:cubicBezTo>
                <a:cubicBezTo>
                  <a:pt x="13478" y="730"/>
                  <a:pt x="13310" y="695"/>
                  <a:pt x="13211" y="651"/>
                </a:cubicBezTo>
                <a:cubicBezTo>
                  <a:pt x="13113" y="607"/>
                  <a:pt x="12756" y="522"/>
                  <a:pt x="12418" y="464"/>
                </a:cubicBezTo>
                <a:cubicBezTo>
                  <a:pt x="12080" y="406"/>
                  <a:pt x="11732" y="327"/>
                  <a:pt x="11644" y="286"/>
                </a:cubicBezTo>
                <a:cubicBezTo>
                  <a:pt x="11556" y="246"/>
                  <a:pt x="11264" y="188"/>
                  <a:pt x="10995" y="158"/>
                </a:cubicBezTo>
                <a:cubicBezTo>
                  <a:pt x="10727" y="129"/>
                  <a:pt x="10478" y="65"/>
                  <a:pt x="10442" y="16"/>
                </a:cubicBezTo>
                <a:cubicBezTo>
                  <a:pt x="10433" y="3"/>
                  <a:pt x="10419" y="-2"/>
                  <a:pt x="10401" y="1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38" grpId="1"/>
      <p:bldP build="whole" bldLvl="1" animBg="1" rev="0" advAuto="0" spid="141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assage à l’unité"/>
          <p:cNvSpPr/>
          <p:nvPr/>
        </p:nvSpPr>
        <p:spPr>
          <a:xfrm>
            <a:off x="2036795" y="234693"/>
            <a:ext cx="10464801" cy="19812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marL="1587499" indent="-1587499" algn="l">
              <a:buSzPct val="100000"/>
              <a:buAutoNum type="alphaLcPeriod" startAt="2"/>
              <a:defRPr sz="9000" u="sng">
                <a:solidFill>
                  <a:srgbClr val="0096FF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Passage à l’unité </a:t>
            </a:r>
          </a:p>
        </p:txBody>
      </p:sp>
      <p:sp>
        <p:nvSpPr>
          <p:cNvPr id="146" name="On peut également commencer par calculer pour une unité."/>
          <p:cNvSpPr/>
          <p:nvPr/>
        </p:nvSpPr>
        <p:spPr>
          <a:xfrm>
            <a:off x="2036795" y="2448106"/>
            <a:ext cx="10464801" cy="63051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>
              <a:defRPr sz="6000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peut également commencer par calculer pour une unité.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4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Exemple :…"/>
          <p:cNvSpPr/>
          <p:nvPr>
            <p:ph type="subTitle" idx="1"/>
          </p:nvPr>
        </p:nvSpPr>
        <p:spPr>
          <a:xfrm>
            <a:off x="1977488" y="108712"/>
            <a:ext cx="10720969" cy="9536176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 :</a:t>
            </a:r>
            <a:r>
              <a:t>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</a:p>
          <a:p>
            <a:pPr>
              <a:defRPr sz="6000" u="none">
                <a:solidFill>
                  <a:srgbClr val="000000"/>
                </a:solidFill>
              </a:defRPr>
            </a:pPr>
            <a:r>
              <a:t>Combien coûtent 15 roses ?</a:t>
            </a:r>
          </a:p>
        </p:txBody>
      </p:sp>
      <p:graphicFrame>
        <p:nvGraphicFramePr>
          <p:cNvPr id="149" name="Tableau"/>
          <p:cNvGraphicFramePr/>
          <p:nvPr/>
        </p:nvGraphicFramePr>
        <p:xfrm>
          <a:off x="2167570" y="5244922"/>
          <a:ext cx="10366204" cy="2091164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{33BA23B1-9221-436E-865A-0063620EA4FD}</a:tableStyleId>
              </a:tblPr>
              <a:tblGrid>
                <a:gridCol w="4996684"/>
                <a:gridCol w="1781372"/>
                <a:gridCol w="1781372"/>
                <a:gridCol w="1781372"/>
              </a:tblGrid>
              <a:tr h="1499559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Nombres de roses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8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
unité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15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988664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Prix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12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164" name="Grouper"/>
          <p:cNvGrpSpPr/>
          <p:nvPr/>
        </p:nvGrpSpPr>
        <p:grpSpPr>
          <a:xfrm>
            <a:off x="7848214" y="3869311"/>
            <a:ext cx="3727316" cy="5239447"/>
            <a:chOff x="0" y="0"/>
            <a:chExt cx="3727314" cy="5239446"/>
          </a:xfrm>
        </p:grpSpPr>
        <p:grpSp>
          <p:nvGrpSpPr>
            <p:cNvPr id="156" name="Grouper"/>
            <p:cNvGrpSpPr/>
            <p:nvPr/>
          </p:nvGrpSpPr>
          <p:grpSpPr>
            <a:xfrm>
              <a:off x="0" y="-1"/>
              <a:ext cx="3727315" cy="1227703"/>
              <a:chOff x="0" y="0"/>
              <a:chExt cx="3727314" cy="1227701"/>
            </a:xfrm>
          </p:grpSpPr>
          <p:grpSp>
            <p:nvGrpSpPr>
              <p:cNvPr id="152" name="Grouper"/>
              <p:cNvGrpSpPr/>
              <p:nvPr/>
            </p:nvGrpSpPr>
            <p:grpSpPr>
              <a:xfrm rot="16200000">
                <a:off x="202004" y="-202005"/>
                <a:ext cx="1227703" cy="1631712"/>
                <a:chOff x="23838" y="176896"/>
                <a:chExt cx="1227701" cy="1631711"/>
              </a:xfrm>
            </p:grpSpPr>
            <p:sp>
              <p:nvSpPr>
                <p:cNvPr id="165" name="Ligne de connexion"/>
                <p:cNvSpPr/>
                <p:nvPr/>
              </p:nvSpPr>
              <p:spPr>
                <a:xfrm>
                  <a:off x="23838" y="253765"/>
                  <a:ext cx="543921" cy="149892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6200" h="21600" fill="norm" stroke="1" extrusionOk="0">
                      <a:moveTo>
                        <a:pt x="0" y="0"/>
                      </a:moveTo>
                      <a:cubicBezTo>
                        <a:pt x="21499" y="7129"/>
                        <a:pt x="21600" y="14329"/>
                        <a:pt x="304" y="21600"/>
                      </a:cubicBezTo>
                    </a:path>
                  </a:pathLst>
                </a:custGeom>
                <a:noFill/>
                <a:ln w="50800" cap="flat">
                  <a:solidFill>
                    <a:srgbClr val="FF9300"/>
                  </a:solidFill>
                  <a:prstDash val="solid"/>
                  <a:miter lim="400000"/>
                  <a:tailEnd type="stealth" w="med" len="med"/>
                </a:ln>
                <a:effectLst/>
              </p:spPr>
              <p:txBody>
                <a:bodyPr/>
                <a:lstStyle/>
                <a:p>
                  <a:pPr/>
                </a:p>
              </p:txBody>
            </p:sp>
            <p:sp>
              <p:nvSpPr>
                <p:cNvPr id="151" name="Ovale"/>
                <p:cNvSpPr/>
                <p:nvPr/>
              </p:nvSpPr>
              <p:spPr>
                <a:xfrm>
                  <a:off x="375933" y="176896"/>
                  <a:ext cx="875608" cy="1631712"/>
                </a:xfrm>
                <a:prstGeom prst="ellipse">
                  <a:avLst/>
                </a:prstGeom>
                <a:solidFill>
                  <a:srgbClr val="FFFFFF"/>
                </a:solidFill>
                <a:ln w="50800" cap="flat">
                  <a:solidFill>
                    <a:srgbClr val="FF9300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>
                    <a:defRPr sz="2400"/>
                  </a:pPr>
                </a:p>
              </p:txBody>
            </p:sp>
          </p:grpSp>
          <p:grpSp>
            <p:nvGrpSpPr>
              <p:cNvPr id="155" name="Grouper"/>
              <p:cNvGrpSpPr/>
              <p:nvPr/>
            </p:nvGrpSpPr>
            <p:grpSpPr>
              <a:xfrm rot="16200000">
                <a:off x="2297608" y="-202005"/>
                <a:ext cx="1227702" cy="1631712"/>
                <a:chOff x="23838" y="176896"/>
                <a:chExt cx="1227701" cy="1631711"/>
              </a:xfrm>
            </p:grpSpPr>
            <p:sp>
              <p:nvSpPr>
                <p:cNvPr id="166" name="Ligne de connexion"/>
                <p:cNvSpPr/>
                <p:nvPr/>
              </p:nvSpPr>
              <p:spPr>
                <a:xfrm>
                  <a:off x="23838" y="253765"/>
                  <a:ext cx="543921" cy="149892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6200" h="21600" fill="norm" stroke="1" extrusionOk="0">
                      <a:moveTo>
                        <a:pt x="0" y="0"/>
                      </a:moveTo>
                      <a:cubicBezTo>
                        <a:pt x="21499" y="7129"/>
                        <a:pt x="21600" y="14329"/>
                        <a:pt x="304" y="21600"/>
                      </a:cubicBezTo>
                    </a:path>
                  </a:pathLst>
                </a:custGeom>
                <a:noFill/>
                <a:ln w="50800" cap="flat">
                  <a:solidFill>
                    <a:srgbClr val="FF9300"/>
                  </a:solidFill>
                  <a:prstDash val="solid"/>
                  <a:miter lim="400000"/>
                  <a:tailEnd type="stealth" w="med" len="med"/>
                </a:ln>
                <a:effectLst/>
              </p:spPr>
              <p:txBody>
                <a:bodyPr/>
                <a:lstStyle/>
                <a:p>
                  <a:pPr/>
                </a:p>
              </p:txBody>
            </p:sp>
            <p:sp>
              <p:nvSpPr>
                <p:cNvPr id="154" name="Ovale"/>
                <p:cNvSpPr/>
                <p:nvPr/>
              </p:nvSpPr>
              <p:spPr>
                <a:xfrm>
                  <a:off x="375933" y="176896"/>
                  <a:ext cx="875608" cy="1631712"/>
                </a:xfrm>
                <a:prstGeom prst="ellipse">
                  <a:avLst/>
                </a:prstGeom>
                <a:solidFill>
                  <a:srgbClr val="FFFFFF"/>
                </a:solidFill>
                <a:ln w="50800" cap="flat">
                  <a:solidFill>
                    <a:srgbClr val="FF9300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>
                    <a:defRPr sz="2400"/>
                  </a:pPr>
                </a:p>
              </p:txBody>
            </p:sp>
          </p:grpSp>
        </p:grpSp>
        <p:grpSp>
          <p:nvGrpSpPr>
            <p:cNvPr id="163" name="Grouper"/>
            <p:cNvGrpSpPr/>
            <p:nvPr/>
          </p:nvGrpSpPr>
          <p:grpSpPr>
            <a:xfrm flipH="1" rot="10800000">
              <a:off x="0" y="4011745"/>
              <a:ext cx="3727315" cy="1227702"/>
              <a:chOff x="0" y="0"/>
              <a:chExt cx="3727314" cy="1227701"/>
            </a:xfrm>
          </p:grpSpPr>
          <p:grpSp>
            <p:nvGrpSpPr>
              <p:cNvPr id="159" name="Grouper"/>
              <p:cNvGrpSpPr/>
              <p:nvPr/>
            </p:nvGrpSpPr>
            <p:grpSpPr>
              <a:xfrm rot="16200000">
                <a:off x="202004" y="-202005"/>
                <a:ext cx="1227703" cy="1631712"/>
                <a:chOff x="23838" y="176896"/>
                <a:chExt cx="1227701" cy="1631711"/>
              </a:xfrm>
            </p:grpSpPr>
            <p:sp>
              <p:nvSpPr>
                <p:cNvPr id="167" name="Ligne de connexion"/>
                <p:cNvSpPr/>
                <p:nvPr/>
              </p:nvSpPr>
              <p:spPr>
                <a:xfrm>
                  <a:off x="23838" y="253765"/>
                  <a:ext cx="543921" cy="149892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6200" h="21600" fill="norm" stroke="1" extrusionOk="0">
                      <a:moveTo>
                        <a:pt x="0" y="0"/>
                      </a:moveTo>
                      <a:cubicBezTo>
                        <a:pt x="21499" y="7129"/>
                        <a:pt x="21600" y="14329"/>
                        <a:pt x="304" y="21600"/>
                      </a:cubicBezTo>
                    </a:path>
                  </a:pathLst>
                </a:custGeom>
                <a:noFill/>
                <a:ln w="50800" cap="flat">
                  <a:solidFill>
                    <a:srgbClr val="FF9300"/>
                  </a:solidFill>
                  <a:prstDash val="solid"/>
                  <a:miter lim="400000"/>
                  <a:tailEnd type="stealth" w="med" len="med"/>
                </a:ln>
                <a:effectLst/>
              </p:spPr>
              <p:txBody>
                <a:bodyPr/>
                <a:lstStyle/>
                <a:p>
                  <a:pPr/>
                </a:p>
              </p:txBody>
            </p:sp>
            <p:sp>
              <p:nvSpPr>
                <p:cNvPr id="158" name="Ovale"/>
                <p:cNvSpPr/>
                <p:nvPr/>
              </p:nvSpPr>
              <p:spPr>
                <a:xfrm>
                  <a:off x="375933" y="176896"/>
                  <a:ext cx="875608" cy="1631712"/>
                </a:xfrm>
                <a:prstGeom prst="ellipse">
                  <a:avLst/>
                </a:prstGeom>
                <a:solidFill>
                  <a:srgbClr val="FFFFFF"/>
                </a:solidFill>
                <a:ln w="50800" cap="flat">
                  <a:solidFill>
                    <a:srgbClr val="FF9300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>
                    <a:defRPr sz="2400"/>
                  </a:pPr>
                </a:p>
              </p:txBody>
            </p:sp>
          </p:grpSp>
          <p:grpSp>
            <p:nvGrpSpPr>
              <p:cNvPr id="162" name="Grouper"/>
              <p:cNvGrpSpPr/>
              <p:nvPr/>
            </p:nvGrpSpPr>
            <p:grpSpPr>
              <a:xfrm rot="16200000">
                <a:off x="2297608" y="-202005"/>
                <a:ext cx="1227702" cy="1631712"/>
                <a:chOff x="23838" y="176896"/>
                <a:chExt cx="1227701" cy="1631711"/>
              </a:xfrm>
            </p:grpSpPr>
            <p:sp>
              <p:nvSpPr>
                <p:cNvPr id="168" name="Ligne de connexion"/>
                <p:cNvSpPr/>
                <p:nvPr/>
              </p:nvSpPr>
              <p:spPr>
                <a:xfrm>
                  <a:off x="23838" y="253765"/>
                  <a:ext cx="543921" cy="149892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6200" h="21600" fill="norm" stroke="1" extrusionOk="0">
                      <a:moveTo>
                        <a:pt x="0" y="0"/>
                      </a:moveTo>
                      <a:cubicBezTo>
                        <a:pt x="21499" y="7129"/>
                        <a:pt x="21600" y="14329"/>
                        <a:pt x="304" y="21600"/>
                      </a:cubicBezTo>
                    </a:path>
                  </a:pathLst>
                </a:custGeom>
                <a:noFill/>
                <a:ln w="50800" cap="flat">
                  <a:solidFill>
                    <a:srgbClr val="FF9300"/>
                  </a:solidFill>
                  <a:prstDash val="solid"/>
                  <a:miter lim="400000"/>
                  <a:tailEnd type="stealth" w="med" len="med"/>
                </a:ln>
                <a:effectLst/>
              </p:spPr>
              <p:txBody>
                <a:bodyPr/>
                <a:lstStyle/>
                <a:p>
                  <a:pPr/>
                </a:p>
              </p:txBody>
            </p:sp>
            <p:sp>
              <p:nvSpPr>
                <p:cNvPr id="161" name="Ovale"/>
                <p:cNvSpPr/>
                <p:nvPr/>
              </p:nvSpPr>
              <p:spPr>
                <a:xfrm>
                  <a:off x="375933" y="176896"/>
                  <a:ext cx="875608" cy="1631712"/>
                </a:xfrm>
                <a:prstGeom prst="ellipse">
                  <a:avLst/>
                </a:prstGeom>
                <a:solidFill>
                  <a:srgbClr val="FFFFFF"/>
                </a:solidFill>
                <a:ln w="50800" cap="flat">
                  <a:solidFill>
                    <a:srgbClr val="FF9300"/>
                  </a:solidFill>
                  <a:prstDash val="solid"/>
                  <a:miter lim="400000"/>
                </a:ln>
                <a:effectLst/>
              </p:spPr>
              <p:txBody>
                <a:bodyPr wrap="square" lIns="50800" tIns="50800" rIns="50800" bIns="50800" numCol="1" anchor="ctr">
                  <a:noAutofit/>
                </a:bodyPr>
                <a:lstStyle/>
                <a:p>
                  <a:pPr>
                    <a:defRPr sz="2400"/>
                  </a:pPr>
                </a:p>
              </p:txBody>
            </p:sp>
          </p:grpSp>
        </p:grp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4" grpId="1"/>
      <p:bldP build="whole" bldLvl="1" animBg="1" rev="0" advAuto="0" spid="149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ar additivité"/>
          <p:cNvSpPr/>
          <p:nvPr/>
        </p:nvSpPr>
        <p:spPr>
          <a:xfrm>
            <a:off x="2036795" y="210085"/>
            <a:ext cx="10464801" cy="19812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marL="1587499" indent="-1587499" algn="l">
              <a:buSzPct val="100000"/>
              <a:buAutoNum type="alphaLcPeriod" startAt="3"/>
              <a:defRPr sz="9000" u="sng">
                <a:solidFill>
                  <a:srgbClr val="0096FF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Par additivité  </a:t>
            </a:r>
          </a:p>
        </p:txBody>
      </p:sp>
      <p:sp>
        <p:nvSpPr>
          <p:cNvPr id="171" name="On peut aussi ajouter (ou soustraire) deux colonnes pour en former une troisième."/>
          <p:cNvSpPr/>
          <p:nvPr/>
        </p:nvSpPr>
        <p:spPr>
          <a:xfrm>
            <a:off x="2036795" y="2448106"/>
            <a:ext cx="10464801" cy="63051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>
              <a:defRPr sz="6000">
                <a:solidFill>
                  <a:srgbClr val="005493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On peut aussi ajouter (ou soustraire) deux colonnes pour en former une troisième.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Exemple :…"/>
          <p:cNvSpPr/>
          <p:nvPr>
            <p:ph type="subTitle" idx="1"/>
          </p:nvPr>
        </p:nvSpPr>
        <p:spPr>
          <a:xfrm>
            <a:off x="1977488" y="108712"/>
            <a:ext cx="10720969" cy="9536176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0000"/>
                </a:solidFill>
              </a:defRPr>
            </a:pPr>
            <a:r>
              <a:rPr u="sng"/>
              <a:t>Exemple :</a:t>
            </a:r>
            <a:r>
              <a:t> </a:t>
            </a:r>
          </a:p>
          <a:p>
            <a:pPr>
              <a:defRPr sz="6000" u="none">
                <a:solidFill>
                  <a:srgbClr val="000000"/>
                </a:solidFill>
              </a:defRPr>
            </a:pPr>
            <a:r>
              <a:t>Combien coûtent 19 roses ?</a:t>
            </a:r>
          </a:p>
        </p:txBody>
      </p:sp>
      <p:graphicFrame>
        <p:nvGraphicFramePr>
          <p:cNvPr id="174" name="Tableau"/>
          <p:cNvGraphicFramePr/>
          <p:nvPr/>
        </p:nvGraphicFramePr>
        <p:xfrm>
          <a:off x="2082048" y="4567818"/>
          <a:ext cx="10366204" cy="2091164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{33BA23B1-9221-436E-865A-0063620EA4FD}</a:tableStyleId>
              </a:tblPr>
              <a:tblGrid>
                <a:gridCol w="4996684"/>
                <a:gridCol w="1781372"/>
                <a:gridCol w="1781372"/>
                <a:gridCol w="1781372"/>
              </a:tblGrid>
              <a:tr h="1032881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Nombres de roses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8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11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19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  <a:tr h="1032881"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Prix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12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16,5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pSp>
        <p:nvGrpSpPr>
          <p:cNvPr id="187" name="Grouper"/>
          <p:cNvGrpSpPr/>
          <p:nvPr/>
        </p:nvGrpSpPr>
        <p:grpSpPr>
          <a:xfrm>
            <a:off x="7848214" y="3040727"/>
            <a:ext cx="3980600" cy="5041654"/>
            <a:chOff x="0" y="0"/>
            <a:chExt cx="3980599" cy="5041652"/>
          </a:xfrm>
        </p:grpSpPr>
        <p:grpSp>
          <p:nvGrpSpPr>
            <p:cNvPr id="177" name="Grouper"/>
            <p:cNvGrpSpPr/>
            <p:nvPr/>
          </p:nvGrpSpPr>
          <p:grpSpPr>
            <a:xfrm rot="16200000">
              <a:off x="202004" y="-50526"/>
              <a:ext cx="1227703" cy="1631713"/>
              <a:chOff x="23838" y="176896"/>
              <a:chExt cx="1227701" cy="1631711"/>
            </a:xfrm>
          </p:grpSpPr>
          <p:sp>
            <p:nvSpPr>
              <p:cNvPr id="188" name="Ligne de connexion"/>
              <p:cNvSpPr/>
              <p:nvPr/>
            </p:nvSpPr>
            <p:spPr>
              <a:xfrm>
                <a:off x="23838" y="253765"/>
                <a:ext cx="543921" cy="149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200" h="21600" fill="norm" stroke="1" extrusionOk="0">
                    <a:moveTo>
                      <a:pt x="0" y="0"/>
                    </a:moveTo>
                    <a:cubicBezTo>
                      <a:pt x="21499" y="7129"/>
                      <a:pt x="21600" y="14329"/>
                      <a:pt x="304" y="21600"/>
                    </a:cubicBezTo>
                  </a:path>
                </a:pathLst>
              </a:custGeom>
              <a:noFill/>
              <a:ln w="50800" cap="flat">
                <a:solidFill>
                  <a:srgbClr val="FF9300"/>
                </a:solidFill>
                <a:prstDash val="solid"/>
                <a:miter lim="400000"/>
                <a:tailEnd type="stealth" w="med" len="med"/>
              </a:ln>
              <a:effectLst/>
            </p:spPr>
            <p:txBody>
              <a:bodyPr/>
              <a:lstStyle/>
              <a:p>
                <a:pPr/>
              </a:p>
            </p:txBody>
          </p:sp>
          <p:sp>
            <p:nvSpPr>
              <p:cNvPr id="176" name="+"/>
              <p:cNvSpPr/>
              <p:nvPr/>
            </p:nvSpPr>
            <p:spPr>
              <a:xfrm>
                <a:off x="375933" y="176896"/>
                <a:ext cx="875608" cy="1631712"/>
              </a:xfrm>
              <a:prstGeom prst="ellipse">
                <a:avLst/>
              </a:prstGeom>
              <a:solidFill>
                <a:srgbClr val="FFFFFF"/>
              </a:solidFill>
              <a:ln w="50800" cap="flat">
                <a:solidFill>
                  <a:srgbClr val="FF9300"/>
                </a:solidFill>
                <a:prstDash val="solid"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noAutofit/>
              </a:bodyPr>
              <a:lstStyle>
                <a:lvl1pPr>
                  <a:defRPr sz="4800"/>
                </a:lvl1pPr>
              </a:lstStyle>
              <a:p>
                <a:pPr/>
                <a:r>
                  <a:t>+</a:t>
                </a:r>
              </a:p>
            </p:txBody>
          </p:sp>
        </p:grpSp>
        <p:grpSp>
          <p:nvGrpSpPr>
            <p:cNvPr id="180" name="Grouper"/>
            <p:cNvGrpSpPr/>
            <p:nvPr/>
          </p:nvGrpSpPr>
          <p:grpSpPr>
            <a:xfrm rot="16200000">
              <a:off x="2005581" y="-379474"/>
              <a:ext cx="1374077" cy="2133024"/>
              <a:chOff x="34048" y="-341814"/>
              <a:chExt cx="1374076" cy="2133023"/>
            </a:xfrm>
          </p:grpSpPr>
          <p:sp>
            <p:nvSpPr>
              <p:cNvPr id="189" name="Ligne de connexion"/>
              <p:cNvSpPr/>
              <p:nvPr/>
            </p:nvSpPr>
            <p:spPr>
              <a:xfrm>
                <a:off x="34048" y="-341815"/>
                <a:ext cx="1035057" cy="20945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89" h="21600" fill="norm" stroke="1" extrusionOk="0">
                    <a:moveTo>
                      <a:pt x="15233" y="0"/>
                    </a:moveTo>
                    <a:cubicBezTo>
                      <a:pt x="21600" y="10074"/>
                      <a:pt x="16522" y="17274"/>
                      <a:pt x="0" y="21600"/>
                    </a:cubicBezTo>
                  </a:path>
                </a:pathLst>
              </a:custGeom>
              <a:noFill/>
              <a:ln w="50800" cap="flat">
                <a:solidFill>
                  <a:srgbClr val="FF9300"/>
                </a:solidFill>
                <a:prstDash val="solid"/>
                <a:miter lim="400000"/>
                <a:tailEnd type="stealth" w="med" len="med"/>
              </a:ln>
              <a:effectLst/>
            </p:spPr>
            <p:txBody>
              <a:bodyPr/>
              <a:lstStyle/>
              <a:p>
                <a:pPr/>
              </a:p>
            </p:txBody>
          </p:sp>
          <p:sp>
            <p:nvSpPr>
              <p:cNvPr id="179" name="="/>
              <p:cNvSpPr/>
              <p:nvPr/>
            </p:nvSpPr>
            <p:spPr>
              <a:xfrm rot="5400000">
                <a:off x="100588" y="483673"/>
                <a:ext cx="1617102" cy="997972"/>
              </a:xfrm>
              <a:prstGeom prst="ellipse">
                <a:avLst/>
              </a:prstGeom>
              <a:solidFill>
                <a:srgbClr val="FFFFFF"/>
              </a:solidFill>
              <a:ln w="50800" cap="flat">
                <a:solidFill>
                  <a:srgbClr val="FF9300"/>
                </a:solidFill>
                <a:prstDash val="solid"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noAutofit/>
              </a:bodyPr>
              <a:lstStyle>
                <a:lvl1pPr>
                  <a:defRPr sz="4800"/>
                </a:lvl1pPr>
              </a:lstStyle>
              <a:p>
                <a:pPr/>
                <a:r>
                  <a:t>=</a:t>
                </a:r>
              </a:p>
            </p:txBody>
          </p:sp>
        </p:grpSp>
        <p:grpSp>
          <p:nvGrpSpPr>
            <p:cNvPr id="183" name="Grouper"/>
            <p:cNvGrpSpPr/>
            <p:nvPr/>
          </p:nvGrpSpPr>
          <p:grpSpPr>
            <a:xfrm flipH="1" rot="16200000">
              <a:off x="378219" y="3538758"/>
              <a:ext cx="1227703" cy="1631713"/>
              <a:chOff x="23838" y="176896"/>
              <a:chExt cx="1227701" cy="1631711"/>
            </a:xfrm>
          </p:grpSpPr>
          <p:sp>
            <p:nvSpPr>
              <p:cNvPr id="190" name="Ligne de connexion"/>
              <p:cNvSpPr/>
              <p:nvPr/>
            </p:nvSpPr>
            <p:spPr>
              <a:xfrm>
                <a:off x="23838" y="253765"/>
                <a:ext cx="543921" cy="14989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6200" h="21600" fill="norm" stroke="1" extrusionOk="0">
                    <a:moveTo>
                      <a:pt x="0" y="0"/>
                    </a:moveTo>
                    <a:cubicBezTo>
                      <a:pt x="21499" y="7129"/>
                      <a:pt x="21600" y="14329"/>
                      <a:pt x="304" y="21600"/>
                    </a:cubicBezTo>
                  </a:path>
                </a:pathLst>
              </a:custGeom>
              <a:noFill/>
              <a:ln w="50800" cap="flat">
                <a:solidFill>
                  <a:srgbClr val="FF9300"/>
                </a:solidFill>
                <a:prstDash val="solid"/>
                <a:miter lim="400000"/>
                <a:tailEnd type="stealth" w="med" len="med"/>
              </a:ln>
              <a:effectLst/>
            </p:spPr>
            <p:txBody>
              <a:bodyPr/>
              <a:lstStyle/>
              <a:p>
                <a:pPr/>
              </a:p>
            </p:txBody>
          </p:sp>
          <p:sp>
            <p:nvSpPr>
              <p:cNvPr id="182" name="+"/>
              <p:cNvSpPr/>
              <p:nvPr/>
            </p:nvSpPr>
            <p:spPr>
              <a:xfrm>
                <a:off x="375933" y="176896"/>
                <a:ext cx="875608" cy="1631712"/>
              </a:xfrm>
              <a:prstGeom prst="ellipse">
                <a:avLst/>
              </a:prstGeom>
              <a:solidFill>
                <a:srgbClr val="FFFFFF"/>
              </a:solidFill>
              <a:ln w="50800" cap="flat">
                <a:solidFill>
                  <a:srgbClr val="FF9300"/>
                </a:solidFill>
                <a:prstDash val="solid"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noAutofit/>
              </a:bodyPr>
              <a:lstStyle>
                <a:lvl1pPr>
                  <a:defRPr sz="4800"/>
                </a:lvl1pPr>
              </a:lstStyle>
              <a:p>
                <a:pPr/>
                <a:r>
                  <a:t>+</a:t>
                </a:r>
              </a:p>
            </p:txBody>
          </p:sp>
        </p:grpSp>
        <p:grpSp>
          <p:nvGrpSpPr>
            <p:cNvPr id="186" name="Grouper"/>
            <p:cNvGrpSpPr/>
            <p:nvPr/>
          </p:nvGrpSpPr>
          <p:grpSpPr>
            <a:xfrm flipH="1" rot="16200000">
              <a:off x="2227049" y="3288102"/>
              <a:ext cx="1374077" cy="2133024"/>
              <a:chOff x="34048" y="-341814"/>
              <a:chExt cx="1374076" cy="2133023"/>
            </a:xfrm>
          </p:grpSpPr>
          <p:sp>
            <p:nvSpPr>
              <p:cNvPr id="191" name="Ligne de connexion"/>
              <p:cNvSpPr/>
              <p:nvPr/>
            </p:nvSpPr>
            <p:spPr>
              <a:xfrm>
                <a:off x="34048" y="-341815"/>
                <a:ext cx="1035057" cy="20945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7889" h="21600" fill="norm" stroke="1" extrusionOk="0">
                    <a:moveTo>
                      <a:pt x="15233" y="0"/>
                    </a:moveTo>
                    <a:cubicBezTo>
                      <a:pt x="21600" y="10074"/>
                      <a:pt x="16522" y="17274"/>
                      <a:pt x="0" y="21600"/>
                    </a:cubicBezTo>
                  </a:path>
                </a:pathLst>
              </a:custGeom>
              <a:noFill/>
              <a:ln w="50800" cap="flat">
                <a:solidFill>
                  <a:srgbClr val="FF9300"/>
                </a:solidFill>
                <a:prstDash val="solid"/>
                <a:miter lim="400000"/>
                <a:tailEnd type="stealth" w="med" len="med"/>
              </a:ln>
              <a:effectLst/>
            </p:spPr>
            <p:txBody>
              <a:bodyPr/>
              <a:lstStyle/>
              <a:p>
                <a:pPr/>
              </a:p>
            </p:txBody>
          </p:sp>
          <p:sp>
            <p:nvSpPr>
              <p:cNvPr id="185" name="="/>
              <p:cNvSpPr/>
              <p:nvPr/>
            </p:nvSpPr>
            <p:spPr>
              <a:xfrm rot="5400000">
                <a:off x="100588" y="483673"/>
                <a:ext cx="1617102" cy="997972"/>
              </a:xfrm>
              <a:prstGeom prst="ellipse">
                <a:avLst/>
              </a:prstGeom>
              <a:solidFill>
                <a:srgbClr val="FFFFFF"/>
              </a:solidFill>
              <a:ln w="50800" cap="flat">
                <a:solidFill>
                  <a:srgbClr val="FF9300"/>
                </a:solidFill>
                <a:prstDash val="solid"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noAutofit/>
              </a:bodyPr>
              <a:lstStyle>
                <a:lvl1pPr>
                  <a:defRPr sz="4800"/>
                </a:lvl1pPr>
              </a:lstStyle>
              <a:p>
                <a:pPr/>
                <a:r>
                  <a:t>=</a:t>
                </a:r>
              </a:p>
            </p:txBody>
          </p:sp>
        </p:grp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7" grpId="1"/>
      <p:bldP build="whole" bldLvl="1" animBg="1" rev="0" advAuto="0" spid="174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Pourcentage"/>
          <p:cNvSpPr/>
          <p:nvPr/>
        </p:nvSpPr>
        <p:spPr>
          <a:xfrm>
            <a:off x="2036795" y="234693"/>
            <a:ext cx="10464801" cy="18391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marL="1411111" indent="-1411111" algn="l">
              <a:buSzPct val="100000"/>
              <a:buAutoNum type="romanUcPeriod" startAt="3"/>
              <a:defRPr sz="8000" u="sng">
                <a:solidFill>
                  <a:srgbClr val="FF2600"/>
                </a:solidFill>
                <a:latin typeface="+mj-lt"/>
                <a:ea typeface="+mj-ea"/>
                <a:cs typeface="+mj-cs"/>
                <a:sym typeface="Comic Sans MS"/>
              </a:defRPr>
            </a:lvl1pPr>
          </a:lstStyle>
          <a:p>
            <a:pPr/>
            <a:r>
              <a:t>Pourcentage</a:t>
            </a:r>
          </a:p>
        </p:txBody>
      </p:sp>
      <p:sp>
        <p:nvSpPr>
          <p:cNvPr id="194" name="Un pourcentage exprime une proportion par rapport à 100 et traduit une situation de proportionnalité."/>
          <p:cNvSpPr/>
          <p:nvPr>
            <p:ph type="subTitle" sz="half" idx="1"/>
          </p:nvPr>
        </p:nvSpPr>
        <p:spPr>
          <a:xfrm>
            <a:off x="2036795" y="2621506"/>
            <a:ext cx="10464801" cy="4510588"/>
          </a:xfrm>
          <a:prstGeom prst="rect">
            <a:avLst/>
          </a:prstGeom>
        </p:spPr>
        <p:txBody>
          <a:bodyPr/>
          <a:lstStyle/>
          <a:p>
            <a:pPr>
              <a:defRPr sz="6000" u="none">
                <a:solidFill>
                  <a:srgbClr val="005493"/>
                </a:solidFill>
              </a:defRPr>
            </a:pPr>
            <a:r>
              <a:t>Un pour</a:t>
            </a:r>
            <a:r>
              <a:rPr>
                <a:solidFill>
                  <a:srgbClr val="35CC72"/>
                </a:solidFill>
              </a:rPr>
              <a:t>cent</a:t>
            </a:r>
            <a:r>
              <a:t>age exprime une proportion par rapport à </a:t>
            </a:r>
            <a:r>
              <a:rPr>
                <a:solidFill>
                  <a:srgbClr val="35CC72"/>
                </a:solidFill>
              </a:rPr>
              <a:t>100</a:t>
            </a:r>
            <a:r>
              <a:t> et traduit une situation de proportionnalité.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4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FC43910.tmp" descr="FC43910.tmp"/>
          <p:cNvPicPr>
            <a:picLocks noChangeAspect="1"/>
          </p:cNvPicPr>
          <p:nvPr/>
        </p:nvPicPr>
        <p:blipFill>
          <a:blip r:embed="rId3">
            <a:extLst/>
          </a:blip>
          <a:srcRect l="76801" t="45966" r="11766" b="37183"/>
          <a:stretch>
            <a:fillRect/>
          </a:stretch>
        </p:blipFill>
        <p:spPr>
          <a:xfrm>
            <a:off x="8147592" y="4748106"/>
            <a:ext cx="1959494" cy="105223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7" name="FC43910.tmp" descr="FC43910.tmp"/>
          <p:cNvPicPr>
            <a:picLocks noChangeAspect="1"/>
          </p:cNvPicPr>
          <p:nvPr/>
        </p:nvPicPr>
        <p:blipFill>
          <a:blip r:embed="rId3">
            <a:extLst/>
          </a:blip>
          <a:srcRect l="65949" t="82407" r="3938" b="2451"/>
          <a:stretch>
            <a:fillRect/>
          </a:stretch>
        </p:blipFill>
        <p:spPr>
          <a:xfrm>
            <a:off x="3944576" y="8499347"/>
            <a:ext cx="5742993" cy="10520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98" name="FC43910.tmp" descr="FC43910.tmp"/>
          <p:cNvPicPr>
            <a:picLocks noChangeAspect="1"/>
          </p:cNvPicPr>
          <p:nvPr/>
        </p:nvPicPr>
        <p:blipFill>
          <a:blip r:embed="rId3">
            <a:extLst/>
          </a:blip>
          <a:srcRect l="16571" t="64897" r="32019" b="12972"/>
          <a:stretch>
            <a:fillRect/>
          </a:stretch>
        </p:blipFill>
        <p:spPr>
          <a:xfrm>
            <a:off x="2607349" y="6404850"/>
            <a:ext cx="9499774" cy="1489873"/>
          </a:xfrm>
          <a:prstGeom prst="rect">
            <a:avLst/>
          </a:prstGeom>
          <a:ln w="12700">
            <a:miter lim="400000"/>
          </a:ln>
        </p:spPr>
      </p:pic>
      <p:sp>
        <p:nvSpPr>
          <p:cNvPr id="199" name="Exemple :…"/>
          <p:cNvSpPr/>
          <p:nvPr>
            <p:ph type="subTitle" idx="1"/>
          </p:nvPr>
        </p:nvSpPr>
        <p:spPr>
          <a:xfrm>
            <a:off x="2194527" y="362399"/>
            <a:ext cx="10640709" cy="9028802"/>
          </a:xfrm>
          <a:prstGeom prst="rect">
            <a:avLst/>
          </a:prstGeom>
        </p:spPr>
        <p:txBody>
          <a:bodyPr/>
          <a:lstStyle/>
          <a:p>
            <a:pPr defTabSz="350520">
              <a:defRPr sz="3600" u="none">
                <a:solidFill>
                  <a:srgbClr val="000000"/>
                </a:solidFill>
              </a:defRPr>
            </a:pPr>
            <a:r>
              <a:rPr u="sng"/>
              <a:t>Exemple :</a:t>
            </a:r>
            <a:r>
              <a:t> </a:t>
            </a:r>
          </a:p>
          <a:p>
            <a:pPr defTabSz="350520">
              <a:defRPr sz="3600" u="none">
                <a:solidFill>
                  <a:srgbClr val="000000"/>
                </a:solidFill>
              </a:defRPr>
            </a:pPr>
            <a:r>
              <a:t>L’eau de la mer Méditerranée contient environ 4% de sel.</a:t>
            </a:r>
          </a:p>
          <a:p>
            <a:pPr defTabSz="350520">
              <a:defRPr sz="3600" u="none">
                <a:solidFill>
                  <a:srgbClr val="000000"/>
                </a:solidFill>
              </a:defRPr>
            </a:pPr>
            <a:r>
              <a:t>Cela signifie que 100 g d’eau contiennent environ 4 g de sel.</a:t>
            </a:r>
            <a:br/>
            <a:r>
              <a:t>La masse de sel et la masse d’eau sont proportionnelles et le coefficient de proportionnalité est égal à </a:t>
            </a:r>
          </a:p>
          <a:p>
            <a:pPr defTabSz="350520">
              <a:defRPr sz="3600" u="none">
                <a:solidFill>
                  <a:srgbClr val="000000"/>
                </a:solidFill>
              </a:defRPr>
            </a:pPr>
            <a:r>
              <a:t>Quelle est la masse de sel contenue dans 680 g d’eau ?</a:t>
            </a:r>
          </a:p>
          <a:p>
            <a:pPr defTabSz="350520">
              <a:defRPr sz="3600" u="none">
                <a:solidFill>
                  <a:srgbClr val="000000"/>
                </a:solidFill>
              </a:defRPr>
            </a:pPr>
          </a:p>
          <a:p>
            <a:pPr defTabSz="350520">
              <a:defRPr sz="3600" u="none">
                <a:solidFill>
                  <a:srgbClr val="000000"/>
                </a:solidFill>
              </a:defRPr>
            </a:pPr>
          </a:p>
          <a:p>
            <a:pPr defTabSz="350520">
              <a:defRPr sz="3600" u="none">
                <a:solidFill>
                  <a:srgbClr val="000000"/>
                </a:solidFill>
              </a:defRPr>
            </a:pPr>
            <a:r>
              <a:t>La masse de sel contenue dans 680 g d’eau est égale à : 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Méthode pour appliquer un taux de pourcentage…"/>
          <p:cNvSpPr/>
          <p:nvPr>
            <p:ph type="subTitle" idx="1"/>
          </p:nvPr>
        </p:nvSpPr>
        <p:spPr>
          <a:xfrm>
            <a:off x="2036795" y="236016"/>
            <a:ext cx="10809917" cy="9281568"/>
          </a:xfrm>
          <a:prstGeom prst="rect">
            <a:avLst/>
          </a:prstGeom>
        </p:spPr>
        <p:txBody>
          <a:bodyPr/>
          <a:lstStyle/>
          <a:p>
            <a:pPr defTabSz="368045">
              <a:defRPr sz="3780">
                <a:solidFill>
                  <a:srgbClr val="005493"/>
                </a:solidFill>
              </a:defRPr>
            </a:pPr>
            <a:r>
              <a:t>Méthode pour appliquer un taux de pourcentage</a:t>
            </a:r>
          </a:p>
          <a:p>
            <a:pPr defTabSz="368045">
              <a:defRPr sz="3780">
                <a:solidFill>
                  <a:srgbClr val="005493"/>
                </a:solidFill>
              </a:defRPr>
            </a:pPr>
          </a:p>
          <a:p>
            <a:pPr defTabSz="368045">
              <a:defRPr sz="3780" u="none">
                <a:solidFill>
                  <a:srgbClr val="005493"/>
                </a:solidFill>
              </a:defRPr>
            </a:pPr>
            <a:r>
              <a:t>Sur un paquet de 250 g de pâtes, il est écrit « œufs frais : 30% ».</a:t>
            </a:r>
          </a:p>
          <a:p>
            <a:pPr defTabSz="368045">
              <a:defRPr sz="3780" u="none">
                <a:solidFill>
                  <a:srgbClr val="005493"/>
                </a:solidFill>
              </a:defRPr>
            </a:pPr>
            <a:r>
              <a:t>Quelle est la masse d’œufs frais dans ce paquet ?</a:t>
            </a:r>
          </a:p>
          <a:p>
            <a:pPr defTabSz="368045">
              <a:defRPr sz="3780" u="none">
                <a:solidFill>
                  <a:srgbClr val="005493"/>
                </a:solidFill>
              </a:defRPr>
            </a:pPr>
            <a:r>
              <a:t>« œufs frais : 30% » signifie que pour 100 g de ces pâtes, il y a 30 g d’œufs frais.</a:t>
            </a:r>
          </a:p>
          <a:p>
            <a:pPr defTabSz="368045">
              <a:defRPr sz="3780" u="none">
                <a:solidFill>
                  <a:srgbClr val="005493"/>
                </a:solidFill>
              </a:defRPr>
            </a:pPr>
          </a:p>
          <a:p>
            <a:pPr defTabSz="368045">
              <a:defRPr sz="3780" u="none">
                <a:solidFill>
                  <a:srgbClr val="005493"/>
                </a:solidFill>
              </a:defRPr>
            </a:pPr>
          </a:p>
          <a:p>
            <a:pPr defTabSz="368045">
              <a:defRPr sz="3780" u="none">
                <a:solidFill>
                  <a:srgbClr val="005493"/>
                </a:solidFill>
              </a:defRPr>
            </a:pPr>
          </a:p>
          <a:p>
            <a:pPr defTabSz="368045">
              <a:defRPr sz="3780" u="none">
                <a:solidFill>
                  <a:srgbClr val="005493"/>
                </a:solidFill>
              </a:defRPr>
            </a:pPr>
            <a:r>
              <a:t>Dans ce paquet, il y a donc …………….. grammes d’œufs frais </a:t>
            </a:r>
          </a:p>
        </p:txBody>
      </p:sp>
      <p:graphicFrame>
        <p:nvGraphicFramePr>
          <p:cNvPr id="202" name="Tableau"/>
          <p:cNvGraphicFramePr/>
          <p:nvPr/>
        </p:nvGraphicFramePr>
        <p:xfrm>
          <a:off x="2157492" y="5765354"/>
          <a:ext cx="9870023" cy="1918670"/>
        </p:xfrm>
        <a:graphic xmlns:a="http://schemas.openxmlformats.org/drawingml/2006/main">
          <a:graphicData uri="http://schemas.openxmlformats.org/drawingml/2006/table">
            <a:tbl>
              <a:tblPr firstCol="0" firstRow="0" lastCol="0" lastRow="0" bandCol="0" bandRow="0" rtl="0">
                <a:tableStyleId>{CF821DB8-F4EB-4A41-A1BA-3FCAFE7338EE}</a:tableStyleId>
              </a:tblPr>
              <a:tblGrid>
                <a:gridCol w="6545441"/>
                <a:gridCol w="2011540"/>
                <a:gridCol w="2011540"/>
              </a:tblGrid>
              <a:tr h="946634"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Masse d’oeufs frais (g)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30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def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defRPr>
                      </a:pP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  <a:tr h="946634"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Masse de pâtes (g)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100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/>
                      <a:r>
                        <a:rPr sz="3600">
                          <a:solidFill>
                            <a:srgbClr val="005493"/>
                          </a:solidFill>
                          <a:latin typeface="+mj-lt"/>
                          <a:ea typeface="+mj-ea"/>
                          <a:cs typeface="+mj-cs"/>
                          <a:sym typeface="Comic Sans MS"/>
                        </a:rPr>
                        <a:t>250</a:t>
                      </a:r>
                    </a:p>
                  </a:txBody>
                  <a:tcPr marL="50800" marR="50800" marT="50800" marB="50800" anchor="ctr" anchorCtr="0" horzOverflow="overflow">
                    <a:lnL w="25400">
                      <a:solidFill>
                        <a:srgbClr val="000000"/>
                      </a:solidFill>
                      <a:miter lim="400000"/>
                    </a:lnL>
                    <a:lnR w="25400">
                      <a:solidFill>
                        <a:srgbClr val="000000"/>
                      </a:solidFill>
                      <a:miter lim="400000"/>
                    </a:lnR>
                    <a:lnT w="25400">
                      <a:solidFill>
                        <a:srgbClr val="000000"/>
                      </a:solidFill>
                      <a:miter lim="400000"/>
                    </a:lnT>
                    <a:lnB w="25400">
                      <a:solidFill>
                        <a:srgbClr val="000000"/>
                      </a:solidFill>
                      <a:miter lim="400000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Les pourcentages particuliers…"/>
          <p:cNvSpPr/>
          <p:nvPr>
            <p:ph type="subTitle" idx="1"/>
          </p:nvPr>
        </p:nvSpPr>
        <p:spPr>
          <a:xfrm>
            <a:off x="2036795" y="342387"/>
            <a:ext cx="10464801" cy="9068825"/>
          </a:xfrm>
          <a:prstGeom prst="rect">
            <a:avLst/>
          </a:prstGeom>
        </p:spPr>
        <p:txBody>
          <a:bodyPr/>
          <a:lstStyle/>
          <a:p>
            <a:pPr defTabSz="484886">
              <a:defRPr sz="4980">
                <a:solidFill>
                  <a:srgbClr val="005493"/>
                </a:solidFill>
              </a:defRPr>
            </a:pPr>
            <a:r>
              <a:t>Les pourcentages particuliers</a:t>
            </a:r>
          </a:p>
          <a:p>
            <a:pPr defTabSz="484886">
              <a:defRPr sz="4980" u="none">
                <a:solidFill>
                  <a:srgbClr val="005493"/>
                </a:solidFill>
              </a:defRPr>
            </a:pPr>
          </a:p>
          <a:p>
            <a:pPr defTabSz="484886">
              <a:defRPr sz="4980" u="none">
                <a:solidFill>
                  <a:srgbClr val="005493"/>
                </a:solidFill>
              </a:defRPr>
            </a:pPr>
            <a:r>
              <a:t>Calculer </a:t>
            </a:r>
            <a:r>
              <a:rPr b="1"/>
              <a:t>10% d'un nombre</a:t>
            </a:r>
            <a:r>
              <a:t>, c'est diviser ce nombre par ……         </a:t>
            </a:r>
          </a:p>
          <a:p>
            <a:pPr defTabSz="484886">
              <a:defRPr sz="4980" u="none">
                <a:solidFill>
                  <a:srgbClr val="005493"/>
                </a:solidFill>
              </a:defRPr>
            </a:pPr>
            <a:r>
              <a:t>Calculer </a:t>
            </a:r>
            <a:r>
              <a:rPr b="1"/>
              <a:t>20% d'un nombre</a:t>
            </a:r>
            <a:r>
              <a:t>, c'est diviser ce nombre par ……</a:t>
            </a:r>
          </a:p>
          <a:p>
            <a:pPr defTabSz="484886">
              <a:defRPr sz="4980" u="none">
                <a:solidFill>
                  <a:srgbClr val="005493"/>
                </a:solidFill>
              </a:defRPr>
            </a:pPr>
            <a:r>
              <a:t>Calculer </a:t>
            </a:r>
            <a:r>
              <a:rPr b="1"/>
              <a:t>25% d'un nombre</a:t>
            </a:r>
            <a:r>
              <a:t>, c'est diviser ce nombre par ……         </a:t>
            </a:r>
          </a:p>
          <a:p>
            <a:pPr defTabSz="484886">
              <a:defRPr sz="4980" u="none">
                <a:solidFill>
                  <a:srgbClr val="005493"/>
                </a:solidFill>
              </a:defRPr>
            </a:pPr>
            <a:r>
              <a:t>Calculer </a:t>
            </a:r>
            <a:r>
              <a:rPr b="1"/>
              <a:t>50% d'un nombre</a:t>
            </a:r>
            <a:r>
              <a:t> revient à diviser ce nombre par ……   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_rels/theme2.xml.rels><?xml version="1.0" encoding="UTF-8" standalone="yes"?><Relationships xmlns="http://schemas.openxmlformats.org/package/2006/relationships"><Relationship Id="rId1" Type="http://schemas.openxmlformats.org/officeDocument/2006/relationships/image" Target="../media/image1.pn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Comic Sans MS"/>
        <a:ea typeface="Comic Sans MS"/>
        <a:cs typeface="Comic Sans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381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>
          <a:outerShdw sx="100000" sy="100000" kx="0" ky="0" algn="b" rotWithShape="0" blurRad="38100" dist="25400" dir="540000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