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media/image1.jpeg" ContentType="image/jpeg"/>
</Types>
</file>

<file path=_rels/.rels><?xml version="1.0" encoding="UTF-8" standalone="yes"?>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5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</p:sldIdLst>
  <p:sldSz cx="13004800" cy="97536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1pPr>
    <a:lvl2pPr marL="0" marR="0" indent="2286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2pPr>
    <a:lvl3pPr marL="0" marR="0" indent="4572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3pPr>
    <a:lvl4pPr marL="0" marR="0" indent="6858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4pPr>
    <a:lvl5pPr marL="0" marR="0" indent="9144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5pPr>
    <a:lvl6pPr marL="0" marR="0" indent="11430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6pPr>
    <a:lvl7pPr marL="0" marR="0" indent="13716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7pPr>
    <a:lvl8pPr marL="0" marR="0" indent="16002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8pPr>
    <a:lvl9pPr marL="0" marR="0" indent="18288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wholeTbl>
    <a:band2H>
      <a:tcTxStyle b="def" i="def"/>
      <a:tcStyle>
        <a:tcBdr/>
        <a:fill>
          <a:solidFill>
            <a:srgbClr val="E3E5E8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398CCE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3797C6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12700" cap="flat">
              <a:solidFill>
                <a:srgbClr val="B8B8B8"/>
              </a:solidFill>
              <a:prstDash val="solid"/>
              <a:miter lim="400000"/>
            </a:ln>
          </a:top>
          <a:bottom>
            <a:ln w="12700" cap="flat">
              <a:solidFill>
                <a:srgbClr val="B8B8B8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 b="def" i="def"/>
      <a:tcStyle>
        <a:tcBdr/>
        <a:fill>
          <a:solidFill>
            <a:srgbClr val="E1E0DA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rgbClr val="5AC831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254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chemeClr val="accent2"/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V>
        </a:tcBdr>
        <a:fill>
          <a:solidFill>
            <a:srgbClr val="E6E3D7"/>
          </a:solidFill>
        </a:fill>
      </a:tcStyle>
    </a:wholeTbl>
    <a:band2H>
      <a:tcTxStyle b="def" i="def"/>
      <a:tcStyle>
        <a:tcBdr/>
        <a:fill>
          <a:solidFill>
            <a:srgbClr val="C3C2C2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09C99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7764E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7764E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 b="def" i="def"/>
      <a:tcStyle>
        <a:tcBdr/>
        <a:fill>
          <a:solidFill>
            <a:srgbClr val="DCE5E6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D0D1D2"/>
          </a:solidFill>
        </a:fill>
      </a:tcStyle>
    </a:wholeTbl>
    <a:band2H>
      <a:tcTxStyle b="def" i="def"/>
      <a:tcStyle>
        <a:tcBdr/>
        <a:fill>
          <a:solidFill>
            <a:srgbClr val="DEDEDF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535761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909398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767C85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EDEEEE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1"/>
</file>

<file path=ppt/_rels/presentation.xml.rels><?xml version="1.0" encoding="UTF-8" standalone="yes"?>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Relationship Id="rId21" Type="http://schemas.openxmlformats.org/officeDocument/2006/relationships/slide" Target="slides/slide14.xml"/></Relationships>

</file>

<file path=ppt/notesMasters/_rels/notesMaster1.xml.rels><?xml version="1.0" encoding="UTF-8" standalone="yes"?>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Shape 116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17" name="Shape 117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1pPr>
    <a:lvl2pPr indent="228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2pPr>
    <a:lvl3pPr indent="457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3pPr>
    <a:lvl4pPr indent="685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4pPr>
    <a:lvl5pPr indent="9144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5pPr>
    <a:lvl6pPr indent="11430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slideLayouts/_rels/slideLayout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6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7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8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9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0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Sp="1" showMasterPhAnim="1">
  <p:cSld name="Titre et sous-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e du titre"/>
          <p:cNvSpPr/>
          <p:nvPr>
            <p:ph type="title"/>
          </p:nvPr>
        </p:nvSpPr>
        <p:spPr>
          <a:xfrm>
            <a:off x="1270000" y="1638300"/>
            <a:ext cx="10464800" cy="3302000"/>
          </a:xfrm>
          <a:prstGeom prst="rect">
            <a:avLst/>
          </a:prstGeom>
        </p:spPr>
        <p:txBody>
          <a:bodyPr anchor="b"/>
          <a:lstStyle/>
          <a:p>
            <a:pPr/>
            <a:r>
              <a:t>Texte du titre</a:t>
            </a:r>
          </a:p>
        </p:txBody>
      </p:sp>
      <p:sp>
        <p:nvSpPr>
          <p:cNvPr id="12" name="Texte niveau 1…"/>
          <p:cNvSpPr/>
          <p:nvPr>
            <p:ph type="body" sz="quarter" idx="1"/>
          </p:nvPr>
        </p:nvSpPr>
        <p:spPr>
          <a:xfrm>
            <a:off x="1270000" y="5029200"/>
            <a:ext cx="10464800" cy="1130300"/>
          </a:xfrm>
          <a:prstGeom prst="rect">
            <a:avLst/>
          </a:prstGeom>
        </p:spPr>
        <p:txBody>
          <a:bodyPr anchor="t"/>
          <a:lstStyle>
            <a:lvl1pPr marL="0" indent="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1pPr>
            <a:lvl2pPr marL="0" indent="22860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2pPr>
            <a:lvl3pPr marL="0" indent="45720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3pPr>
            <a:lvl4pPr marL="0" indent="68580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4pPr>
            <a:lvl5pPr marL="0" indent="91440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5pPr>
          </a:lstStyle>
          <a:p>
            <a:pPr/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13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Photo - Horizont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Image"/>
          <p:cNvSpPr/>
          <p:nvPr>
            <p:ph type="pic" idx="13"/>
          </p:nvPr>
        </p:nvSpPr>
        <p:spPr>
          <a:xfrm>
            <a:off x="1606550" y="635000"/>
            <a:ext cx="9779000" cy="59182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21" name="Texte du titre"/>
          <p:cNvSpPr/>
          <p:nvPr>
            <p:ph type="title"/>
          </p:nvPr>
        </p:nvSpPr>
        <p:spPr>
          <a:xfrm>
            <a:off x="1270000" y="6718300"/>
            <a:ext cx="10464800" cy="1422400"/>
          </a:xfrm>
          <a:prstGeom prst="rect">
            <a:avLst/>
          </a:prstGeom>
        </p:spPr>
        <p:txBody>
          <a:bodyPr anchor="b"/>
          <a:lstStyle/>
          <a:p>
            <a:pPr/>
            <a:r>
              <a:t>Texte du titre</a:t>
            </a:r>
          </a:p>
        </p:txBody>
      </p:sp>
      <p:sp>
        <p:nvSpPr>
          <p:cNvPr id="22" name="Texte niveau 1…"/>
          <p:cNvSpPr/>
          <p:nvPr>
            <p:ph type="body" sz="quarter" idx="1"/>
          </p:nvPr>
        </p:nvSpPr>
        <p:spPr>
          <a:xfrm>
            <a:off x="1270000" y="8191500"/>
            <a:ext cx="10464800" cy="1130300"/>
          </a:xfrm>
          <a:prstGeom prst="rect">
            <a:avLst/>
          </a:prstGeom>
        </p:spPr>
        <p:txBody>
          <a:bodyPr anchor="t"/>
          <a:lstStyle>
            <a:lvl1pPr marL="0" indent="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1pPr>
            <a:lvl2pPr marL="0" indent="22860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2pPr>
            <a:lvl3pPr marL="0" indent="45720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3pPr>
            <a:lvl4pPr marL="0" indent="68580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4pPr>
            <a:lvl5pPr marL="0" indent="91440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5pPr>
          </a:lstStyle>
          <a:p>
            <a:pPr/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23" name="Numéro de diapositive"/>
          <p:cNvSpPr/>
          <p:nvPr>
            <p:ph type="sldNum" sz="quarter" idx="2"/>
          </p:nvPr>
        </p:nvSpPr>
        <p:spPr>
          <a:xfrm>
            <a:off x="6311798" y="9245600"/>
            <a:ext cx="368504" cy="381000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re - Centr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exte du titre"/>
          <p:cNvSpPr/>
          <p:nvPr>
            <p:ph type="title"/>
          </p:nvPr>
        </p:nvSpPr>
        <p:spPr>
          <a:xfrm>
            <a:off x="1270000" y="3225800"/>
            <a:ext cx="10464800" cy="3302000"/>
          </a:xfrm>
          <a:prstGeom prst="rect">
            <a:avLst/>
          </a:prstGeom>
        </p:spPr>
        <p:txBody>
          <a:bodyPr/>
          <a:lstStyle/>
          <a:p>
            <a:pPr/>
            <a:r>
              <a:t>Texte du titre</a:t>
            </a:r>
          </a:p>
        </p:txBody>
      </p:sp>
      <p:sp>
        <p:nvSpPr>
          <p:cNvPr id="31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Photo -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Image"/>
          <p:cNvSpPr/>
          <p:nvPr>
            <p:ph type="pic" sz="half" idx="13"/>
          </p:nvPr>
        </p:nvSpPr>
        <p:spPr>
          <a:xfrm>
            <a:off x="6718300" y="635000"/>
            <a:ext cx="5334000" cy="8229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39" name="Texte du titre"/>
          <p:cNvSpPr/>
          <p:nvPr>
            <p:ph type="title"/>
          </p:nvPr>
        </p:nvSpPr>
        <p:spPr>
          <a:xfrm>
            <a:off x="952500" y="635000"/>
            <a:ext cx="5334000" cy="3987800"/>
          </a:xfrm>
          <a:prstGeom prst="rect">
            <a:avLst/>
          </a:prstGeom>
        </p:spPr>
        <p:txBody>
          <a:bodyPr anchor="b"/>
          <a:lstStyle>
            <a:lvl1pPr>
              <a:defRPr sz="6000" u="none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/>
            <a:r>
              <a:t>Texte du titre</a:t>
            </a:r>
          </a:p>
        </p:txBody>
      </p:sp>
      <p:sp>
        <p:nvSpPr>
          <p:cNvPr id="40" name="Texte niveau 1…"/>
          <p:cNvSpPr/>
          <p:nvPr>
            <p:ph type="body" sz="quarter" idx="1"/>
          </p:nvPr>
        </p:nvSpPr>
        <p:spPr>
          <a:xfrm>
            <a:off x="952500" y="4762500"/>
            <a:ext cx="5334000" cy="4102100"/>
          </a:xfrm>
          <a:prstGeom prst="rect">
            <a:avLst/>
          </a:prstGeom>
        </p:spPr>
        <p:txBody>
          <a:bodyPr anchor="t"/>
          <a:lstStyle>
            <a:lvl1pPr marL="0" indent="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1pPr>
            <a:lvl2pPr marL="0" indent="22860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2pPr>
            <a:lvl3pPr marL="0" indent="45720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3pPr>
            <a:lvl4pPr marL="0" indent="68580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4pPr>
            <a:lvl5pPr marL="0" indent="91440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5pPr>
          </a:lstStyle>
          <a:p>
            <a:pPr/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41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re - Ha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Texte du titre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Texte du titre</a:t>
            </a:r>
          </a:p>
        </p:txBody>
      </p:sp>
      <p:sp>
        <p:nvSpPr>
          <p:cNvPr id="49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re et puc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Texte du titre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Texte du titre</a:t>
            </a:r>
          </a:p>
        </p:txBody>
      </p:sp>
      <p:sp>
        <p:nvSpPr>
          <p:cNvPr id="57" name="Texte niveau 1…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58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re, puces et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Image"/>
          <p:cNvSpPr/>
          <p:nvPr>
            <p:ph type="pic" sz="half" idx="13"/>
          </p:nvPr>
        </p:nvSpPr>
        <p:spPr>
          <a:xfrm>
            <a:off x="6718300" y="2603500"/>
            <a:ext cx="5334000" cy="62865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66" name="Texte du titre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Texte du titre</a:t>
            </a:r>
          </a:p>
        </p:txBody>
      </p:sp>
      <p:sp>
        <p:nvSpPr>
          <p:cNvPr id="67" name="Texte niveau 1…"/>
          <p:cNvSpPr/>
          <p:nvPr>
            <p:ph type="body" sz="half" idx="1"/>
          </p:nvPr>
        </p:nvSpPr>
        <p:spPr>
          <a:xfrm>
            <a:off x="952500" y="2603500"/>
            <a:ext cx="5334000" cy="6286500"/>
          </a:xfrm>
          <a:prstGeom prst="rect">
            <a:avLst/>
          </a:prstGeom>
        </p:spPr>
        <p:txBody>
          <a:bodyPr/>
          <a:lstStyle>
            <a:lvl1pPr marL="342900" indent="-342900">
              <a:spcBef>
                <a:spcPts val="3200"/>
              </a:spcBef>
              <a:defRPr sz="28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1pPr>
            <a:lvl2pPr marL="685800" indent="-342900">
              <a:spcBef>
                <a:spcPts val="3200"/>
              </a:spcBef>
              <a:defRPr sz="28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2pPr>
            <a:lvl3pPr marL="1028700" indent="-342900">
              <a:spcBef>
                <a:spcPts val="3200"/>
              </a:spcBef>
              <a:defRPr sz="28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3pPr>
            <a:lvl4pPr marL="1371600" indent="-342900">
              <a:spcBef>
                <a:spcPts val="3200"/>
              </a:spcBef>
              <a:defRPr sz="28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4pPr>
            <a:lvl5pPr marL="1714500" indent="-342900">
              <a:spcBef>
                <a:spcPts val="3200"/>
              </a:spcBef>
              <a:defRPr sz="28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5pPr>
          </a:lstStyle>
          <a:p>
            <a:pPr/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68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Puc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Texte niveau 1…"/>
          <p:cNvSpPr/>
          <p:nvPr>
            <p:ph type="body" idx="1"/>
          </p:nvPr>
        </p:nvSpPr>
        <p:spPr>
          <a:xfrm>
            <a:off x="952500" y="1270000"/>
            <a:ext cx="11099800" cy="7213600"/>
          </a:xfrm>
          <a:prstGeom prst="rect">
            <a:avLst/>
          </a:prstGeom>
        </p:spPr>
        <p:txBody>
          <a:bodyPr/>
          <a:lstStyle/>
          <a:p>
            <a:pPr/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76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3 pho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Image"/>
          <p:cNvSpPr/>
          <p:nvPr>
            <p:ph type="pic" sz="quarter" idx="13"/>
          </p:nvPr>
        </p:nvSpPr>
        <p:spPr>
          <a:xfrm>
            <a:off x="6718300" y="5092700"/>
            <a:ext cx="5334000" cy="37719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4" name="Image"/>
          <p:cNvSpPr/>
          <p:nvPr>
            <p:ph type="pic" sz="quarter" idx="14"/>
          </p:nvPr>
        </p:nvSpPr>
        <p:spPr>
          <a:xfrm>
            <a:off x="6724518" y="889000"/>
            <a:ext cx="5334001" cy="37719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5" name="Image"/>
          <p:cNvSpPr/>
          <p:nvPr>
            <p:ph type="pic" sz="half" idx="15"/>
          </p:nvPr>
        </p:nvSpPr>
        <p:spPr>
          <a:xfrm>
            <a:off x="952500" y="889000"/>
            <a:ext cx="5334000" cy="7975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6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Cit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-Gilles Allain"/>
          <p:cNvSpPr/>
          <p:nvPr>
            <p:ph type="body" sz="quarter" idx="13"/>
          </p:nvPr>
        </p:nvSpPr>
        <p:spPr>
          <a:xfrm>
            <a:off x="1270000" y="6362700"/>
            <a:ext cx="10464800" cy="469900"/>
          </a:xfrm>
          <a:prstGeom prst="rect">
            <a:avLst/>
          </a:prstGeom>
        </p:spPr>
        <p:txBody>
          <a:bodyPr anchor="t">
            <a:spAutoFit/>
          </a:bodyPr>
          <a:lstStyle>
            <a:lvl1pPr marL="0" indent="0" algn="ctr">
              <a:buSzTx/>
              <a:buNone/>
              <a:defRPr sz="24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/>
            <a:r>
              <a:t>-Gilles Allain</a:t>
            </a:r>
          </a:p>
        </p:txBody>
      </p:sp>
      <p:sp>
        <p:nvSpPr>
          <p:cNvPr id="94" name="« Saisissez une citation ici. »"/>
          <p:cNvSpPr/>
          <p:nvPr>
            <p:ph type="body" sz="quarter" idx="14"/>
          </p:nvPr>
        </p:nvSpPr>
        <p:spPr>
          <a:xfrm>
            <a:off x="1270000" y="4267200"/>
            <a:ext cx="10464800" cy="685800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buSzTx/>
              <a:buNone/>
              <a:defRPr sz="38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/>
            <a:r>
              <a:t>« Saisissez une citation ici. » </a:t>
            </a:r>
          </a:p>
        </p:txBody>
      </p:sp>
      <p:sp>
        <p:nvSpPr>
          <p:cNvPr id="95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Image"/>
          <p:cNvSpPr/>
          <p:nvPr>
            <p:ph type="pic" idx="13"/>
          </p:nvPr>
        </p:nvSpPr>
        <p:spPr>
          <a:xfrm>
            <a:off x="0" y="0"/>
            <a:ext cx="13004800" cy="9753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103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Vier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Masters/_rels/slideMaster1.xml.rels><?xml version="1.0" encoding="UTF-8" standalone="yes"?>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e du titre"/>
          <p:cNvSpPr/>
          <p:nvPr>
            <p:ph type="title"/>
          </p:nvPr>
        </p:nvSpPr>
        <p:spPr>
          <a:xfrm>
            <a:off x="952500" y="444500"/>
            <a:ext cx="11099800" cy="2159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/>
          <a:p>
            <a:pPr/>
            <a:r>
              <a:t>Texte du titre</a:t>
            </a:r>
          </a:p>
        </p:txBody>
      </p:sp>
      <p:sp>
        <p:nvSpPr>
          <p:cNvPr id="3" name="Texte niveau 1…"/>
          <p:cNvSpPr/>
          <p:nvPr>
            <p:ph type="body" idx="1"/>
          </p:nvPr>
        </p:nvSpPr>
        <p:spPr>
          <a:xfrm>
            <a:off x="952500" y="2603500"/>
            <a:ext cx="11099800" cy="62865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/>
          <a:p>
            <a:pPr/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4" name="Numéro de diapositive"/>
          <p:cNvSpPr/>
          <p:nvPr>
            <p:ph type="sldNum" sz="quarter" idx="2"/>
          </p:nvPr>
        </p:nvSpPr>
        <p:spPr>
          <a:xfrm>
            <a:off x="6311798" y="9251950"/>
            <a:ext cx="368504" cy="381000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>
            <a:spAutoFit/>
          </a:bodyPr>
          <a:lstStyle>
            <a:lvl1pPr>
              <a:defRPr sz="1800"/>
            </a:lvl1pPr>
          </a:lstStyle>
          <a:p>
            <a:pPr/>
            <a:fld id="{86CB4B4D-7CA3-9044-876B-883B54F8677D}" type="slidenum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  <p:transition xmlns:p14="http://schemas.microsoft.com/office/powerpoint/2010/main" spd="med" advClick="1"/>
  <p:txStyles>
    <p:title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sng">
          <a:ln>
            <a:noFill/>
          </a:ln>
          <a:solidFill>
            <a:srgbClr val="FF2600"/>
          </a:solidFill>
          <a:uFillTx/>
          <a:latin typeface="+mj-lt"/>
          <a:ea typeface="+mj-ea"/>
          <a:cs typeface="+mj-cs"/>
          <a:sym typeface="Comic Sans MS"/>
        </a:defRPr>
      </a:lvl1pPr>
      <a:lvl2pPr marL="0" marR="0" indent="228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sng">
          <a:ln>
            <a:noFill/>
          </a:ln>
          <a:solidFill>
            <a:srgbClr val="FF2600"/>
          </a:solidFill>
          <a:uFillTx/>
          <a:latin typeface="+mj-lt"/>
          <a:ea typeface="+mj-ea"/>
          <a:cs typeface="+mj-cs"/>
          <a:sym typeface="Comic Sans MS"/>
        </a:defRPr>
      </a:lvl2pPr>
      <a:lvl3pPr marL="0" marR="0" indent="457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sng">
          <a:ln>
            <a:noFill/>
          </a:ln>
          <a:solidFill>
            <a:srgbClr val="FF2600"/>
          </a:solidFill>
          <a:uFillTx/>
          <a:latin typeface="+mj-lt"/>
          <a:ea typeface="+mj-ea"/>
          <a:cs typeface="+mj-cs"/>
          <a:sym typeface="Comic Sans MS"/>
        </a:defRPr>
      </a:lvl3pPr>
      <a:lvl4pPr marL="0" marR="0" indent="685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sng">
          <a:ln>
            <a:noFill/>
          </a:ln>
          <a:solidFill>
            <a:srgbClr val="FF2600"/>
          </a:solidFill>
          <a:uFillTx/>
          <a:latin typeface="+mj-lt"/>
          <a:ea typeface="+mj-ea"/>
          <a:cs typeface="+mj-cs"/>
          <a:sym typeface="Comic Sans MS"/>
        </a:defRPr>
      </a:lvl4pPr>
      <a:lvl5pPr marL="0" marR="0" indent="9144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sng">
          <a:ln>
            <a:noFill/>
          </a:ln>
          <a:solidFill>
            <a:srgbClr val="FF2600"/>
          </a:solidFill>
          <a:uFillTx/>
          <a:latin typeface="+mj-lt"/>
          <a:ea typeface="+mj-ea"/>
          <a:cs typeface="+mj-cs"/>
          <a:sym typeface="Comic Sans MS"/>
        </a:defRPr>
      </a:lvl5pPr>
      <a:lvl6pPr marL="0" marR="0" indent="11430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sng">
          <a:ln>
            <a:noFill/>
          </a:ln>
          <a:solidFill>
            <a:srgbClr val="FF2600"/>
          </a:solidFill>
          <a:uFillTx/>
          <a:latin typeface="+mj-lt"/>
          <a:ea typeface="+mj-ea"/>
          <a:cs typeface="+mj-cs"/>
          <a:sym typeface="Comic Sans MS"/>
        </a:defRPr>
      </a:lvl6pPr>
      <a:lvl7pPr marL="0" marR="0" indent="1371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sng">
          <a:ln>
            <a:noFill/>
          </a:ln>
          <a:solidFill>
            <a:srgbClr val="FF2600"/>
          </a:solidFill>
          <a:uFillTx/>
          <a:latin typeface="+mj-lt"/>
          <a:ea typeface="+mj-ea"/>
          <a:cs typeface="+mj-cs"/>
          <a:sym typeface="Comic Sans MS"/>
        </a:defRPr>
      </a:lvl7pPr>
      <a:lvl8pPr marL="0" marR="0" indent="1600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sng">
          <a:ln>
            <a:noFill/>
          </a:ln>
          <a:solidFill>
            <a:srgbClr val="FF2600"/>
          </a:solidFill>
          <a:uFillTx/>
          <a:latin typeface="+mj-lt"/>
          <a:ea typeface="+mj-ea"/>
          <a:cs typeface="+mj-cs"/>
          <a:sym typeface="Comic Sans MS"/>
        </a:defRPr>
      </a:lvl8pPr>
      <a:lvl9pPr marL="0" marR="0" indent="1828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sng">
          <a:ln>
            <a:noFill/>
          </a:ln>
          <a:solidFill>
            <a:srgbClr val="FF2600"/>
          </a:solidFill>
          <a:uFillTx/>
          <a:latin typeface="+mj-lt"/>
          <a:ea typeface="+mj-ea"/>
          <a:cs typeface="+mj-cs"/>
          <a:sym typeface="Comic Sans MS"/>
        </a:defRPr>
      </a:lvl9pPr>
    </p:titleStyle>
    <p:bodyStyle>
      <a:lvl1pPr marL="7408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6000" u="none">
          <a:ln>
            <a:noFill/>
          </a:ln>
          <a:solidFill>
            <a:srgbClr val="005493"/>
          </a:solidFill>
          <a:uFillTx/>
          <a:latin typeface="+mj-lt"/>
          <a:ea typeface="+mj-ea"/>
          <a:cs typeface="+mj-cs"/>
          <a:sym typeface="Comic Sans MS"/>
        </a:defRPr>
      </a:lvl1pPr>
      <a:lvl2pPr marL="11853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6000" u="none">
          <a:ln>
            <a:noFill/>
          </a:ln>
          <a:solidFill>
            <a:srgbClr val="005493"/>
          </a:solidFill>
          <a:uFillTx/>
          <a:latin typeface="+mj-lt"/>
          <a:ea typeface="+mj-ea"/>
          <a:cs typeface="+mj-cs"/>
          <a:sym typeface="Comic Sans MS"/>
        </a:defRPr>
      </a:lvl2pPr>
      <a:lvl3pPr marL="16298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6000" u="none">
          <a:ln>
            <a:noFill/>
          </a:ln>
          <a:solidFill>
            <a:srgbClr val="005493"/>
          </a:solidFill>
          <a:uFillTx/>
          <a:latin typeface="+mj-lt"/>
          <a:ea typeface="+mj-ea"/>
          <a:cs typeface="+mj-cs"/>
          <a:sym typeface="Comic Sans MS"/>
        </a:defRPr>
      </a:lvl3pPr>
      <a:lvl4pPr marL="20743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6000" u="none">
          <a:ln>
            <a:noFill/>
          </a:ln>
          <a:solidFill>
            <a:srgbClr val="005493"/>
          </a:solidFill>
          <a:uFillTx/>
          <a:latin typeface="+mj-lt"/>
          <a:ea typeface="+mj-ea"/>
          <a:cs typeface="+mj-cs"/>
          <a:sym typeface="Comic Sans MS"/>
        </a:defRPr>
      </a:lvl4pPr>
      <a:lvl5pPr marL="25188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6000" u="none">
          <a:ln>
            <a:noFill/>
          </a:ln>
          <a:solidFill>
            <a:srgbClr val="005493"/>
          </a:solidFill>
          <a:uFillTx/>
          <a:latin typeface="+mj-lt"/>
          <a:ea typeface="+mj-ea"/>
          <a:cs typeface="+mj-cs"/>
          <a:sym typeface="Comic Sans MS"/>
        </a:defRPr>
      </a:lvl5pPr>
      <a:lvl6pPr marL="29633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6000" u="none">
          <a:ln>
            <a:noFill/>
          </a:ln>
          <a:solidFill>
            <a:srgbClr val="005493"/>
          </a:solidFill>
          <a:uFillTx/>
          <a:latin typeface="+mj-lt"/>
          <a:ea typeface="+mj-ea"/>
          <a:cs typeface="+mj-cs"/>
          <a:sym typeface="Comic Sans MS"/>
        </a:defRPr>
      </a:lvl6pPr>
      <a:lvl7pPr marL="34078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6000" u="none">
          <a:ln>
            <a:noFill/>
          </a:ln>
          <a:solidFill>
            <a:srgbClr val="005493"/>
          </a:solidFill>
          <a:uFillTx/>
          <a:latin typeface="+mj-lt"/>
          <a:ea typeface="+mj-ea"/>
          <a:cs typeface="+mj-cs"/>
          <a:sym typeface="Comic Sans MS"/>
        </a:defRPr>
      </a:lvl7pPr>
      <a:lvl8pPr marL="38523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6000" u="none">
          <a:ln>
            <a:noFill/>
          </a:ln>
          <a:solidFill>
            <a:srgbClr val="005493"/>
          </a:solidFill>
          <a:uFillTx/>
          <a:latin typeface="+mj-lt"/>
          <a:ea typeface="+mj-ea"/>
          <a:cs typeface="+mj-cs"/>
          <a:sym typeface="Comic Sans MS"/>
        </a:defRPr>
      </a:lvl8pPr>
      <a:lvl9pPr marL="42968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6000" u="none">
          <a:ln>
            <a:noFill/>
          </a:ln>
          <a:solidFill>
            <a:srgbClr val="005493"/>
          </a:solidFill>
          <a:uFillTx/>
          <a:latin typeface="+mj-lt"/>
          <a:ea typeface="+mj-ea"/>
          <a:cs typeface="+mj-cs"/>
          <a:sym typeface="Comic Sans MS"/>
        </a:defRPr>
      </a:lvl9pPr>
    </p:bodyStyle>
    <p:other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228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457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685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9144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11430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1371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1600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1828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
</file>

<file path=ppt/slides/_rels/slide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
</file>

<file path=ppt/slides/_rels/slide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
</file>

<file path=ppt/slides/_rels/slide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Relationship Id="rId3" Type="http://schemas.openxmlformats.org/officeDocument/2006/relationships/image" Target="../media/image2.png"/></Relationships>

</file>

<file path=ppt/slides/_rels/slide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
</file>

<file path=ppt/slides/_rels/slide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
</file>

<file path=ppt/slides/_rels/slide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
</file>

<file path=ppt/slides/_rels/slide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
</file>

<file path=ppt/slides/_rels/slide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
</file>

<file path=ppt/slides/_rels/slide1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
</file>

<file path=ppt/slides/_rels/slide1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Relationship Id="rId3" Type="http://schemas.openxmlformats.org/officeDocument/2006/relationships/image" Target="../media/image3.png"/><Relationship Id="rId4" Type="http://schemas.openxmlformats.org/officeDocument/2006/relationships/image" Target="../media/image4.png"/><Relationship Id="rId5" Type="http://schemas.openxmlformats.org/officeDocument/2006/relationships/image" Target="../media/image5.png"/><Relationship Id="rId6" Type="http://schemas.openxmlformats.org/officeDocument/2006/relationships/image" Target="../media/image6.png"/></Relationships>

</file>

<file path=ppt/slides/_rels/slide1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
</file>

<file path=ppt/slides/_rels/slide1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
</file>

<file path=ppt/slides/_rels/slide1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Séquence 13 : Puissance"/>
          <p:cNvSpPr/>
          <p:nvPr>
            <p:ph type="ctr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Séquence 13 : Puissance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Puissance d’exposant positif"/>
          <p:cNvSpPr/>
          <p:nvPr>
            <p:ph type="ctrTitle"/>
          </p:nvPr>
        </p:nvSpPr>
        <p:spPr>
          <a:xfrm>
            <a:off x="660399" y="12700"/>
            <a:ext cx="12240123" cy="3302000"/>
          </a:xfrm>
          <a:prstGeom prst="rect">
            <a:avLst/>
          </a:prstGeom>
        </p:spPr>
        <p:txBody>
          <a:bodyPr anchor="t"/>
          <a:lstStyle>
            <a:lvl1pPr marL="1411111" indent="-1411111" algn="l">
              <a:buClr>
                <a:srgbClr val="000000"/>
              </a:buClr>
              <a:buSzPct val="100000"/>
              <a:buAutoNum type="romanUcPeriod" startAt="1"/>
            </a:lvl1pPr>
          </a:lstStyle>
          <a:p>
            <a:pPr/>
            <a:r>
              <a:t>Puissance d’exposant positif</a:t>
            </a:r>
          </a:p>
        </p:txBody>
      </p:sp>
      <p:sp>
        <p:nvSpPr>
          <p:cNvPr id="122" name="a  est un nombre quelconques et n est un entier supérieur ou égal à 1.…"/>
          <p:cNvSpPr/>
          <p:nvPr>
            <p:ph type="subTitle" idx="1"/>
          </p:nvPr>
        </p:nvSpPr>
        <p:spPr>
          <a:xfrm>
            <a:off x="1270000" y="2857499"/>
            <a:ext cx="10464800" cy="6752999"/>
          </a:xfrm>
          <a:prstGeom prst="rect">
            <a:avLst/>
          </a:prstGeom>
        </p:spPr>
        <p:txBody>
          <a:bodyPr/>
          <a:lstStyle/>
          <a:p>
            <a:pPr algn="l">
              <a:defRPr sz="600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t>a  est un nombre quelconques et n est un entier supérieur ou égal à 1.</a:t>
            </a:r>
          </a:p>
          <a:p>
            <a:pPr algn="l">
              <a:defRPr sz="600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</a:p>
          <a:p>
            <a:pPr algn="l">
              <a:defRPr sz="600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rPr>
                <a:solidFill>
                  <a:srgbClr val="79D600"/>
                </a:solidFill>
              </a:rPr>
              <a:t>a</a:t>
            </a:r>
            <a:r>
              <a:rPr baseline="31999">
                <a:solidFill>
                  <a:srgbClr val="79D600"/>
                </a:solidFill>
              </a:rPr>
              <a:t>n</a:t>
            </a:r>
            <a:r>
              <a:rPr>
                <a:solidFill>
                  <a:srgbClr val="79D600"/>
                </a:solidFill>
              </a:rPr>
              <a:t> </a:t>
            </a:r>
            <a:r>
              <a:t>= a x a x a x … x a </a:t>
            </a:r>
          </a:p>
          <a:p>
            <a:pPr>
              <a:defRPr sz="600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t>n facteurs  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an se lit « a puissance n » ou « a exposant n »…"/>
          <p:cNvSpPr/>
          <p:nvPr>
            <p:ph type="subTitle" idx="1"/>
          </p:nvPr>
        </p:nvSpPr>
        <p:spPr>
          <a:xfrm>
            <a:off x="1269999" y="2279423"/>
            <a:ext cx="10464801" cy="5194754"/>
          </a:xfrm>
          <a:prstGeom prst="rect">
            <a:avLst/>
          </a:prstGeom>
        </p:spPr>
        <p:txBody>
          <a:bodyPr/>
          <a:lstStyle/>
          <a:p>
            <a:pPr algn="l">
              <a:defRPr sz="600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t>a</a:t>
            </a:r>
            <a:r>
              <a:rPr baseline="31999"/>
              <a:t>n</a:t>
            </a:r>
            <a:r>
              <a:t> se lit « a puissance n » ou « a exposant n »</a:t>
            </a:r>
          </a:p>
          <a:p>
            <a:pPr algn="l">
              <a:defRPr sz="600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</a:p>
          <a:p>
            <a:pPr algn="l">
              <a:defRPr sz="600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t>C’est une puissance de a.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Exemples :…"/>
          <p:cNvSpPr/>
          <p:nvPr>
            <p:ph type="subTitle" idx="1"/>
          </p:nvPr>
        </p:nvSpPr>
        <p:spPr>
          <a:xfrm>
            <a:off x="2158999" y="203256"/>
            <a:ext cx="10464801" cy="9436484"/>
          </a:xfrm>
          <a:prstGeom prst="rect">
            <a:avLst/>
          </a:prstGeom>
        </p:spPr>
        <p:txBody>
          <a:bodyPr/>
          <a:lstStyle/>
          <a:p>
            <a:pPr algn="l">
              <a:defRPr sz="6000">
                <a:solidFill>
                  <a:srgbClr val="000000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t>Exemples : </a:t>
            </a:r>
          </a:p>
          <a:p>
            <a:pPr algn="l">
              <a:defRPr sz="6000" u="none">
                <a:solidFill>
                  <a:srgbClr val="000000"/>
                </a:solidFill>
                <a:latin typeface="+mj-lt"/>
                <a:ea typeface="+mj-ea"/>
                <a:cs typeface="+mj-cs"/>
                <a:sym typeface="Comic Sans MS"/>
              </a:defRPr>
            </a:pPr>
          </a:p>
          <a:p>
            <a:pPr algn="l">
              <a:lnSpc>
                <a:spcPct val="150000"/>
              </a:lnSpc>
              <a:defRPr sz="6000" u="none">
                <a:solidFill>
                  <a:srgbClr val="000000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t>2</a:t>
            </a:r>
            <a:r>
              <a:rPr baseline="31999"/>
              <a:t>3</a:t>
            </a:r>
            <a:r>
              <a:t> = 2 x 2 x 2 =…</a:t>
            </a:r>
          </a:p>
          <a:p>
            <a:pPr algn="l">
              <a:lnSpc>
                <a:spcPct val="150000"/>
              </a:lnSpc>
              <a:defRPr sz="6000" u="none">
                <a:solidFill>
                  <a:srgbClr val="000000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t>(-3)</a:t>
            </a:r>
            <a:r>
              <a:rPr baseline="31999"/>
              <a:t>2</a:t>
            </a:r>
            <a:r>
              <a:t> = …</a:t>
            </a:r>
          </a:p>
          <a:p>
            <a:pPr algn="l">
              <a:lnSpc>
                <a:spcPct val="150000"/>
              </a:lnSpc>
              <a:defRPr sz="6000" u="none">
                <a:solidFill>
                  <a:srgbClr val="000000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t>  </a:t>
            </a:r>
          </a:p>
          <a:p>
            <a:pPr algn="l">
              <a:lnSpc>
                <a:spcPct val="150000"/>
              </a:lnSpc>
              <a:defRPr sz="6000" u="none">
                <a:solidFill>
                  <a:srgbClr val="000000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t>             …</a:t>
            </a:r>
          </a:p>
        </p:txBody>
      </p:sp>
      <p:pic>
        <p:nvPicPr>
          <p:cNvPr id="127" name="pasted-image.pdf" descr="pasted-image.pdf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2482283" y="6654427"/>
            <a:ext cx="2454389" cy="2196032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L’élévation à une puissance a priorité sur les quatre opérations…"/>
          <p:cNvSpPr/>
          <p:nvPr>
            <p:ph type="subTitle" idx="1"/>
          </p:nvPr>
        </p:nvSpPr>
        <p:spPr>
          <a:xfrm>
            <a:off x="2362200" y="2279423"/>
            <a:ext cx="10464800" cy="5194754"/>
          </a:xfrm>
          <a:prstGeom prst="rect">
            <a:avLst/>
          </a:prstGeom>
        </p:spPr>
        <p:txBody>
          <a:bodyPr/>
          <a:lstStyle/>
          <a:p>
            <a:pPr algn="l" defTabSz="560831">
              <a:defRPr sz="576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t>L’élévation à une puissance a priorité sur les quatre opérations</a:t>
            </a:r>
          </a:p>
          <a:p>
            <a:pPr algn="l" defTabSz="560831">
              <a:defRPr sz="576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</a:p>
          <a:p>
            <a:pPr algn="l" defTabSz="560831">
              <a:defRPr sz="576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rPr b="1" u="sng">
                <a:solidFill>
                  <a:srgbClr val="9437FF"/>
                </a:solidFill>
              </a:rPr>
              <a:t>Attention :</a:t>
            </a:r>
            <a:r>
              <a:t> -a</a:t>
            </a:r>
            <a:r>
              <a:rPr baseline="31999"/>
              <a:t>n</a:t>
            </a:r>
            <a:r>
              <a:t> = -(a</a:t>
            </a:r>
            <a:r>
              <a:rPr baseline="31999"/>
              <a:t>n</a:t>
            </a:r>
            <a:r>
              <a:t>)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Propriété : Si a est négatif et n pair, alors an est positif.…"/>
          <p:cNvSpPr/>
          <p:nvPr>
            <p:ph type="subTitle" idx="1"/>
          </p:nvPr>
        </p:nvSpPr>
        <p:spPr>
          <a:xfrm>
            <a:off x="1270000" y="2279423"/>
            <a:ext cx="10464800" cy="7086374"/>
          </a:xfrm>
          <a:prstGeom prst="rect">
            <a:avLst/>
          </a:prstGeom>
        </p:spPr>
        <p:txBody>
          <a:bodyPr/>
          <a:lstStyle/>
          <a:p>
            <a:pPr algn="l">
              <a:defRPr sz="600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rPr u="sng">
                <a:solidFill>
                  <a:srgbClr val="FF2600"/>
                </a:solidFill>
              </a:rPr>
              <a:t>Propriété :</a:t>
            </a:r>
            <a:r>
              <a:t> Si a est négatif et n pair, alors a</a:t>
            </a:r>
            <a:r>
              <a:rPr baseline="31999"/>
              <a:t>n</a:t>
            </a:r>
            <a:r>
              <a:t> est positif.</a:t>
            </a:r>
          </a:p>
          <a:p>
            <a:pPr algn="l">
              <a:defRPr sz="600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</a:p>
          <a:p>
            <a:pPr algn="l">
              <a:defRPr sz="6000" u="none">
                <a:solidFill>
                  <a:srgbClr val="000000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rPr u="sng"/>
              <a:t>Exemple :</a:t>
            </a:r>
            <a:r>
              <a:t> </a:t>
            </a:r>
          </a:p>
          <a:p>
            <a:pPr algn="l">
              <a:defRPr sz="6000" u="none">
                <a:solidFill>
                  <a:srgbClr val="000000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t>(-3)</a:t>
            </a:r>
            <a:r>
              <a:rPr baseline="31999"/>
              <a:t>2</a:t>
            </a:r>
            <a:r>
              <a:t> = (-3) x (-3) = … 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Propriété : Si a est négatif et n impair, alors an est négatif.…"/>
          <p:cNvSpPr/>
          <p:nvPr>
            <p:ph type="subTitle" idx="1"/>
          </p:nvPr>
        </p:nvSpPr>
        <p:spPr>
          <a:xfrm>
            <a:off x="2311400" y="1333613"/>
            <a:ext cx="10464800" cy="7086374"/>
          </a:xfrm>
          <a:prstGeom prst="rect">
            <a:avLst/>
          </a:prstGeom>
        </p:spPr>
        <p:txBody>
          <a:bodyPr/>
          <a:lstStyle/>
          <a:p>
            <a:pPr algn="l">
              <a:defRPr sz="600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rPr u="sng">
                <a:solidFill>
                  <a:srgbClr val="FF2600"/>
                </a:solidFill>
              </a:rPr>
              <a:t>Propriété :</a:t>
            </a:r>
            <a:r>
              <a:t> Si a est négatif et n impair, alors a</a:t>
            </a:r>
            <a:r>
              <a:rPr baseline="31999"/>
              <a:t>n</a:t>
            </a:r>
            <a:r>
              <a:t> est négatif.</a:t>
            </a:r>
          </a:p>
          <a:p>
            <a:pPr algn="l">
              <a:defRPr sz="600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</a:p>
          <a:p>
            <a:pPr algn="l">
              <a:defRPr sz="6000" u="none">
                <a:solidFill>
                  <a:srgbClr val="000000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rPr u="sng"/>
              <a:t>Exemple :</a:t>
            </a:r>
            <a:r>
              <a:t> </a:t>
            </a:r>
          </a:p>
          <a:p>
            <a:pPr algn="l">
              <a:defRPr sz="6000" u="none">
                <a:solidFill>
                  <a:srgbClr val="000000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t>(-4)</a:t>
            </a:r>
            <a:r>
              <a:rPr baseline="31999"/>
              <a:t>3</a:t>
            </a:r>
            <a:r>
              <a:t> = (-4) x (-4) x (-4) = … 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Propriété : a est un nombre quelconque, n et m sont des entiers supérieur ou égaux à 2…"/>
          <p:cNvSpPr/>
          <p:nvPr>
            <p:ph type="subTitle" idx="1"/>
          </p:nvPr>
        </p:nvSpPr>
        <p:spPr>
          <a:xfrm>
            <a:off x="2427514" y="262221"/>
            <a:ext cx="10464801" cy="9229158"/>
          </a:xfrm>
          <a:prstGeom prst="rect">
            <a:avLst/>
          </a:prstGeom>
        </p:spPr>
        <p:txBody>
          <a:bodyPr/>
          <a:lstStyle/>
          <a:p>
            <a:pPr algn="l" defTabSz="554990">
              <a:defRPr sz="570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rPr u="sng">
                <a:solidFill>
                  <a:srgbClr val="FF2600"/>
                </a:solidFill>
              </a:rPr>
              <a:t>Propriété :</a:t>
            </a:r>
            <a:r>
              <a:t> a est un nombre quelconque, n et m sont des entiers supérieur ou égaux à 2 </a:t>
            </a:r>
          </a:p>
          <a:p>
            <a:pPr algn="l" defTabSz="554990">
              <a:defRPr sz="570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t>a</a:t>
            </a:r>
            <a:r>
              <a:rPr baseline="31999"/>
              <a:t>n</a:t>
            </a:r>
            <a:r>
              <a:t> x a</a:t>
            </a:r>
            <a:r>
              <a:rPr baseline="31999"/>
              <a:t>m</a:t>
            </a:r>
            <a:r>
              <a:t> = a</a:t>
            </a:r>
            <a:r>
              <a:rPr baseline="31999"/>
              <a:t>n + m </a:t>
            </a:r>
          </a:p>
          <a:p>
            <a:pPr algn="l" defTabSz="554990">
              <a:defRPr sz="570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</a:p>
          <a:p>
            <a:pPr algn="l" defTabSz="554990">
              <a:defRPr sz="5700" u="none">
                <a:solidFill>
                  <a:srgbClr val="000000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rPr u="sng"/>
              <a:t>Exemple :</a:t>
            </a:r>
            <a:r>
              <a:t> </a:t>
            </a:r>
          </a:p>
          <a:p>
            <a:pPr algn="l" defTabSz="554990">
              <a:defRPr sz="5700" u="none">
                <a:solidFill>
                  <a:srgbClr val="000000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t>2</a:t>
            </a:r>
            <a:r>
              <a:rPr baseline="31999"/>
              <a:t>3</a:t>
            </a:r>
            <a:r>
              <a:t> x 2</a:t>
            </a:r>
            <a:r>
              <a:rPr baseline="31999"/>
              <a:t>4</a:t>
            </a:r>
            <a:r>
              <a:t> = (2x2x2) x (2x2x2x2) </a:t>
            </a:r>
          </a:p>
          <a:p>
            <a:pPr algn="l" defTabSz="554990">
              <a:defRPr sz="5700" u="none">
                <a:solidFill>
                  <a:srgbClr val="000000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t>            = 2</a:t>
            </a:r>
            <a:r>
              <a:rPr baseline="31999"/>
              <a:t>…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Puissance d’exposant négatif"/>
          <p:cNvSpPr/>
          <p:nvPr>
            <p:ph type="ctrTitle"/>
          </p:nvPr>
        </p:nvSpPr>
        <p:spPr>
          <a:xfrm>
            <a:off x="660400" y="12700"/>
            <a:ext cx="12240122" cy="3302000"/>
          </a:xfrm>
          <a:prstGeom prst="rect">
            <a:avLst/>
          </a:prstGeom>
        </p:spPr>
        <p:txBody>
          <a:bodyPr anchor="t"/>
          <a:lstStyle>
            <a:lvl1pPr marL="1411111" indent="-1411111" algn="l">
              <a:buClr>
                <a:srgbClr val="000000"/>
              </a:buClr>
              <a:buSzPct val="100000"/>
              <a:buAutoNum type="romanUcPeriod" startAt="2"/>
            </a:lvl1pPr>
          </a:lstStyle>
          <a:p>
            <a:pPr/>
            <a:r>
              <a:t>Puissance d’exposant négatif</a:t>
            </a:r>
          </a:p>
        </p:txBody>
      </p:sp>
      <p:sp>
        <p:nvSpPr>
          <p:cNvPr id="138" name="a  est un nombre quelconques et n est un entier supérieur ou égal à 1.…"/>
          <p:cNvSpPr/>
          <p:nvPr>
            <p:ph type="subTitle" idx="1"/>
          </p:nvPr>
        </p:nvSpPr>
        <p:spPr>
          <a:xfrm>
            <a:off x="2260600" y="3060303"/>
            <a:ext cx="10464801" cy="6411006"/>
          </a:xfrm>
          <a:prstGeom prst="rect">
            <a:avLst/>
          </a:prstGeom>
        </p:spPr>
        <p:txBody>
          <a:bodyPr/>
          <a:lstStyle/>
          <a:p>
            <a:pPr algn="l" defTabSz="490727">
              <a:defRPr sz="504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t>a  est un nombre quelconques et n est un entier supérieur ou égal à 1.</a:t>
            </a:r>
          </a:p>
          <a:p>
            <a:pPr algn="l" defTabSz="490727">
              <a:defRPr sz="504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</a:p>
          <a:p>
            <a:pPr algn="l" defTabSz="490727">
              <a:defRPr sz="504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rPr>
                <a:solidFill>
                  <a:srgbClr val="79D600"/>
                </a:solidFill>
              </a:rPr>
              <a:t>a</a:t>
            </a:r>
            <a:r>
              <a:rPr baseline="31999">
                <a:solidFill>
                  <a:srgbClr val="79D600"/>
                </a:solidFill>
              </a:rPr>
              <a:t>-n</a:t>
            </a:r>
            <a:r>
              <a:rPr>
                <a:solidFill>
                  <a:srgbClr val="79D600"/>
                </a:solidFill>
              </a:rPr>
              <a:t> </a:t>
            </a:r>
            <a:r>
              <a:t>= </a:t>
            </a:r>
          </a:p>
          <a:p>
            <a:pPr defTabSz="490727">
              <a:defRPr sz="504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</a:p>
          <a:p>
            <a:pPr defTabSz="490727">
              <a:defRPr sz="504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t>n facteurs  </a:t>
            </a:r>
          </a:p>
        </p:txBody>
      </p:sp>
      <p:grpSp>
        <p:nvGrpSpPr>
          <p:cNvPr id="142" name="Grouper"/>
          <p:cNvGrpSpPr/>
          <p:nvPr/>
        </p:nvGrpSpPr>
        <p:grpSpPr>
          <a:xfrm>
            <a:off x="3893457" y="5193562"/>
            <a:ext cx="6262915" cy="2144487"/>
            <a:chOff x="0" y="0"/>
            <a:chExt cx="6262914" cy="2144485"/>
          </a:xfrm>
        </p:grpSpPr>
        <p:sp>
          <p:nvSpPr>
            <p:cNvPr id="139" name="1"/>
            <p:cNvSpPr/>
            <p:nvPr/>
          </p:nvSpPr>
          <p:spPr>
            <a:xfrm>
              <a:off x="2902782" y="0"/>
              <a:ext cx="457350" cy="115570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 algn="l">
                <a:defRPr sz="6000">
                  <a:solidFill>
                    <a:srgbClr val="005493"/>
                  </a:solidFill>
                  <a:latin typeface="+mj-lt"/>
                  <a:ea typeface="+mj-ea"/>
                  <a:cs typeface="+mj-cs"/>
                  <a:sym typeface="Comic Sans MS"/>
                </a:defRPr>
              </a:lvl1pPr>
            </a:lstStyle>
            <a:p>
              <a:pPr/>
              <a:r>
                <a:t>1</a:t>
              </a:r>
            </a:p>
          </p:txBody>
        </p:sp>
        <p:sp>
          <p:nvSpPr>
            <p:cNvPr id="140" name="Ligne"/>
            <p:cNvSpPr/>
            <p:nvPr/>
          </p:nvSpPr>
          <p:spPr>
            <a:xfrm>
              <a:off x="0" y="1167493"/>
              <a:ext cx="6262915" cy="1"/>
            </a:xfrm>
            <a:prstGeom prst="line">
              <a:avLst/>
            </a:prstGeom>
            <a:noFill/>
            <a:ln w="50800" cap="flat">
              <a:solidFill>
                <a:srgbClr val="005493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2400"/>
              </a:pPr>
            </a:p>
          </p:txBody>
        </p:sp>
        <p:sp>
          <p:nvSpPr>
            <p:cNvPr id="141" name="a x a x a x … x a"/>
            <p:cNvSpPr/>
            <p:nvPr/>
          </p:nvSpPr>
          <p:spPr>
            <a:xfrm>
              <a:off x="226667" y="988785"/>
              <a:ext cx="5809581" cy="11557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 algn="l">
                <a:defRPr sz="6000">
                  <a:solidFill>
                    <a:srgbClr val="005493"/>
                  </a:solidFill>
                  <a:latin typeface="+mj-lt"/>
                  <a:ea typeface="+mj-ea"/>
                  <a:cs typeface="+mj-cs"/>
                  <a:sym typeface="Comic Sans MS"/>
                </a:defRPr>
              </a:lvl1pPr>
            </a:lstStyle>
            <a:p>
              <a:pPr/>
              <a:r>
                <a:t>a x a x a x … x a</a:t>
              </a:r>
            </a:p>
          </p:txBody>
        </p:sp>
      </p:grpSp>
    </p:spTree>
  </p:cSld>
  <p:clrMapOvr>
    <a:masterClrMapping/>
  </p:clrMapOvr>
  <p:transition xmlns:p14="http://schemas.microsoft.com/office/powerpoint/2010/main" spd="med" advClick="1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On dit que a-n est l’inverse de an…"/>
          <p:cNvSpPr/>
          <p:nvPr>
            <p:ph type="subTitle" idx="1"/>
          </p:nvPr>
        </p:nvSpPr>
        <p:spPr>
          <a:xfrm>
            <a:off x="2369457" y="2279423"/>
            <a:ext cx="10464801" cy="5194754"/>
          </a:xfrm>
          <a:prstGeom prst="rect">
            <a:avLst/>
          </a:prstGeom>
        </p:spPr>
        <p:txBody>
          <a:bodyPr/>
          <a:lstStyle/>
          <a:p>
            <a:pPr algn="l">
              <a:defRPr sz="600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t>On dit que a</a:t>
            </a:r>
            <a:r>
              <a:rPr baseline="31999"/>
              <a:t>-n</a:t>
            </a:r>
            <a:r>
              <a:t> est </a:t>
            </a:r>
            <a:r>
              <a:rPr>
                <a:solidFill>
                  <a:srgbClr val="79D600"/>
                </a:solidFill>
              </a:rPr>
              <a:t>l’inverse</a:t>
            </a:r>
            <a:r>
              <a:t> de a</a:t>
            </a:r>
            <a:r>
              <a:rPr baseline="31999"/>
              <a:t>n</a:t>
            </a:r>
          </a:p>
          <a:p>
            <a:pPr algn="l">
              <a:defRPr sz="600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t>c’est à dire que a</a:t>
            </a:r>
            <a:r>
              <a:rPr baseline="31999"/>
              <a:t>n</a:t>
            </a:r>
            <a:r>
              <a:t> x a</a:t>
            </a:r>
            <a:r>
              <a:rPr baseline="31999"/>
              <a:t>-n</a:t>
            </a:r>
            <a:r>
              <a:t> = 1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Exemples :"/>
          <p:cNvSpPr/>
          <p:nvPr>
            <p:ph type="subTitle" idx="1"/>
          </p:nvPr>
        </p:nvSpPr>
        <p:spPr>
          <a:xfrm>
            <a:off x="2666999" y="203256"/>
            <a:ext cx="10464801" cy="6172088"/>
          </a:xfrm>
          <a:prstGeom prst="rect">
            <a:avLst/>
          </a:prstGeom>
        </p:spPr>
        <p:txBody>
          <a:bodyPr/>
          <a:lstStyle>
            <a:lvl1pPr algn="l">
              <a:defRPr sz="6000">
                <a:solidFill>
                  <a:srgbClr val="000000"/>
                </a:solidFill>
                <a:latin typeface="+mj-lt"/>
                <a:ea typeface="+mj-ea"/>
                <a:cs typeface="+mj-cs"/>
                <a:sym typeface="Comic Sans MS"/>
              </a:defRPr>
            </a:lvl1pPr>
          </a:lstStyle>
          <a:p>
            <a:pPr/>
            <a:r>
              <a:t>Exemples : </a:t>
            </a:r>
          </a:p>
        </p:txBody>
      </p:sp>
      <p:pic>
        <p:nvPicPr>
          <p:cNvPr id="147" name="MathTypeEquation.pdf" descr="MathTypeEquation.pdf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6053364" y="4794250"/>
            <a:ext cx="114301" cy="165100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151" name="Grouper"/>
          <p:cNvGrpSpPr/>
          <p:nvPr/>
        </p:nvGrpSpPr>
        <p:grpSpPr>
          <a:xfrm>
            <a:off x="2602706" y="1288779"/>
            <a:ext cx="9249200" cy="7734842"/>
            <a:chOff x="0" y="0"/>
            <a:chExt cx="9249199" cy="7734841"/>
          </a:xfrm>
        </p:grpSpPr>
        <p:pic>
          <p:nvPicPr>
            <p:cNvPr id="148" name="pasted-image.pdf" descr="pasted-image.pdf"/>
            <p:cNvPicPr>
              <a:picLocks noChangeAspect="1"/>
            </p:cNvPicPr>
            <p:nvPr/>
          </p:nvPicPr>
          <p:blipFill>
            <a:blip r:embed="rId4">
              <a:extLst/>
            </a:blip>
            <a:stretch>
              <a:fillRect/>
            </a:stretch>
          </p:blipFill>
          <p:spPr>
            <a:xfrm>
              <a:off x="137961" y="0"/>
              <a:ext cx="9111239" cy="255166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49" name="pasted-image.pdf" descr="pasted-image.pdf"/>
            <p:cNvPicPr>
              <a:picLocks noChangeAspect="1"/>
            </p:cNvPicPr>
            <p:nvPr/>
          </p:nvPicPr>
          <p:blipFill>
            <a:blip r:embed="rId5">
              <a:extLst/>
            </a:blip>
            <a:stretch>
              <a:fillRect/>
            </a:stretch>
          </p:blipFill>
          <p:spPr>
            <a:xfrm>
              <a:off x="32217" y="4667691"/>
              <a:ext cx="4690936" cy="3067151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50" name="pasted-image.pdf" descr="pasted-image.pdf"/>
            <p:cNvPicPr>
              <a:picLocks noChangeAspect="1"/>
            </p:cNvPicPr>
            <p:nvPr/>
          </p:nvPicPr>
          <p:blipFill>
            <a:blip r:embed="rId6">
              <a:extLst/>
            </a:blip>
            <a:stretch>
              <a:fillRect/>
            </a:stretch>
          </p:blipFill>
          <p:spPr>
            <a:xfrm>
              <a:off x="0" y="2958874"/>
              <a:ext cx="4755371" cy="1301606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</p:spTree>
  </p:cSld>
  <p:clrMapOvr>
    <a:masterClrMapping/>
  </p:clrMapOvr>
  <p:transition xmlns:p14="http://schemas.microsoft.com/office/powerpoint/2010/main" spd="med" advClick="1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Écriture scientifique"/>
          <p:cNvSpPr/>
          <p:nvPr>
            <p:ph type="ctrTitle"/>
          </p:nvPr>
        </p:nvSpPr>
        <p:spPr>
          <a:xfrm>
            <a:off x="660400" y="12700"/>
            <a:ext cx="12240122" cy="1795463"/>
          </a:xfrm>
          <a:prstGeom prst="rect">
            <a:avLst/>
          </a:prstGeom>
        </p:spPr>
        <p:txBody>
          <a:bodyPr anchor="t"/>
          <a:lstStyle>
            <a:lvl1pPr marL="1411111" indent="-1411111" algn="l">
              <a:buClr>
                <a:srgbClr val="000000"/>
              </a:buClr>
              <a:buSzPct val="100000"/>
              <a:buAutoNum type="romanUcPeriod" startAt="3"/>
            </a:lvl1pPr>
          </a:lstStyle>
          <a:p>
            <a:pPr/>
            <a:r>
              <a:t>Écriture scientifique</a:t>
            </a:r>
          </a:p>
        </p:txBody>
      </p:sp>
      <p:sp>
        <p:nvSpPr>
          <p:cNvPr id="154" name="L’écriture (ou notation) scientifique d’un nombre positif est :…"/>
          <p:cNvSpPr/>
          <p:nvPr>
            <p:ph type="subTitle" idx="1"/>
          </p:nvPr>
        </p:nvSpPr>
        <p:spPr>
          <a:xfrm>
            <a:off x="2311400" y="2080078"/>
            <a:ext cx="10464800" cy="6612732"/>
          </a:xfrm>
          <a:prstGeom prst="rect">
            <a:avLst/>
          </a:prstGeom>
        </p:spPr>
        <p:txBody>
          <a:bodyPr/>
          <a:lstStyle/>
          <a:p>
            <a:pPr algn="l" defTabSz="531622">
              <a:defRPr sz="546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rPr>
                <a:solidFill>
                  <a:srgbClr val="79D600"/>
                </a:solidFill>
              </a:rPr>
              <a:t>L’écriture (ou notation) scientifique</a:t>
            </a:r>
            <a:r>
              <a:t> d’un nombre positif est :  </a:t>
            </a:r>
          </a:p>
          <a:p>
            <a:pPr defTabSz="531622">
              <a:defRPr sz="5460" u="none">
                <a:solidFill>
                  <a:srgbClr val="79D600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t>a x 10</a:t>
            </a:r>
            <a:r>
              <a:rPr baseline="31999"/>
              <a:t>n</a:t>
            </a:r>
            <a:r>
              <a:t> </a:t>
            </a:r>
          </a:p>
          <a:p>
            <a:pPr algn="l" defTabSz="531622">
              <a:defRPr sz="546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t>avec a un nombre positif tel que 1 ≤ a &lt; 10 et n un entier relatif 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Exemples :…"/>
          <p:cNvSpPr/>
          <p:nvPr>
            <p:ph type="subTitle" idx="1"/>
          </p:nvPr>
        </p:nvSpPr>
        <p:spPr>
          <a:xfrm>
            <a:off x="2362200" y="202902"/>
            <a:ext cx="10464800" cy="9160868"/>
          </a:xfrm>
          <a:prstGeom prst="rect">
            <a:avLst/>
          </a:prstGeom>
        </p:spPr>
        <p:txBody>
          <a:bodyPr/>
          <a:lstStyle/>
          <a:p>
            <a:pPr algn="l">
              <a:defRPr sz="6000" u="none">
                <a:solidFill>
                  <a:srgbClr val="000000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rPr u="sng"/>
              <a:t>Exemples :</a:t>
            </a:r>
            <a:r>
              <a:t> </a:t>
            </a:r>
          </a:p>
          <a:p>
            <a:pPr algn="l">
              <a:defRPr sz="6000" u="none">
                <a:solidFill>
                  <a:srgbClr val="000000"/>
                </a:solidFill>
                <a:latin typeface="+mj-lt"/>
                <a:ea typeface="+mj-ea"/>
                <a:cs typeface="+mj-cs"/>
                <a:sym typeface="Comic Sans MS"/>
              </a:defRPr>
            </a:pPr>
          </a:p>
          <a:p>
            <a:pPr marL="740833" indent="-740833" algn="l">
              <a:lnSpc>
                <a:spcPct val="120000"/>
              </a:lnSpc>
              <a:buSzPct val="75000"/>
              <a:buChar char="•"/>
              <a:defRPr sz="6000" u="none">
                <a:solidFill>
                  <a:srgbClr val="000000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t>4 850= 4,85 × 10</a:t>
            </a:r>
            <a:r>
              <a:rPr baseline="31999"/>
              <a:t>…</a:t>
            </a:r>
            <a:r>
              <a:t>			</a:t>
            </a:r>
          </a:p>
          <a:p>
            <a:pPr marL="740833" indent="-740833" algn="l">
              <a:lnSpc>
                <a:spcPct val="120000"/>
              </a:lnSpc>
              <a:buSzPct val="75000"/>
              <a:buChar char="•"/>
              <a:defRPr sz="6000" u="none">
                <a:solidFill>
                  <a:srgbClr val="000000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t>0,0754 = 7,54 × 10</a:t>
            </a:r>
            <a:r>
              <a:rPr baseline="31999"/>
              <a:t>…</a:t>
            </a:r>
            <a:endParaRPr baseline="31999"/>
          </a:p>
          <a:p>
            <a:pPr marL="740833" indent="-740833" algn="l">
              <a:lnSpc>
                <a:spcPct val="120000"/>
              </a:lnSpc>
              <a:buSzPct val="75000"/>
              <a:buChar char="•"/>
              <a:defRPr sz="6000" u="none">
                <a:solidFill>
                  <a:srgbClr val="000000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t>185,3×10</a:t>
            </a:r>
            <a:r>
              <a:rPr baseline="31999"/>
              <a:t>-4</a:t>
            </a:r>
            <a:r>
              <a:t> =1,853 x 10</a:t>
            </a:r>
            <a:r>
              <a:rPr baseline="31999"/>
              <a:t>…</a:t>
            </a:r>
            <a:endParaRPr baseline="31999"/>
          </a:p>
          <a:p>
            <a:pPr marL="740833" indent="-740833" algn="l">
              <a:lnSpc>
                <a:spcPct val="120000"/>
              </a:lnSpc>
              <a:buSzPct val="75000"/>
              <a:buChar char="•"/>
              <a:defRPr sz="6000" u="none">
                <a:solidFill>
                  <a:srgbClr val="000000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t>75,2×10</a:t>
            </a:r>
            <a:r>
              <a:rPr baseline="31999"/>
              <a:t>8 </a:t>
            </a:r>
            <a:r>
              <a:t>= …</a:t>
            </a:r>
          </a:p>
          <a:p>
            <a:pPr marL="740833" indent="-740833" algn="l">
              <a:lnSpc>
                <a:spcPct val="120000"/>
              </a:lnSpc>
              <a:buSzPct val="75000"/>
              <a:buChar char="•"/>
              <a:defRPr sz="6000" u="none">
                <a:solidFill>
                  <a:srgbClr val="000000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t>0,078×10</a:t>
            </a:r>
            <a:r>
              <a:rPr baseline="31999"/>
              <a:t>8</a:t>
            </a:r>
            <a:r>
              <a:t> = …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Cette écriture permet de raccourcir l’écriture d’un nombre et d’en voir rapidement un ordre de grandeur (très petit ou très grand).…"/>
          <p:cNvSpPr/>
          <p:nvPr>
            <p:ph type="subTitle" idx="1"/>
          </p:nvPr>
        </p:nvSpPr>
        <p:spPr>
          <a:xfrm>
            <a:off x="2369457" y="282943"/>
            <a:ext cx="10464801" cy="9187715"/>
          </a:xfrm>
          <a:prstGeom prst="rect">
            <a:avLst/>
          </a:prstGeom>
        </p:spPr>
        <p:txBody>
          <a:bodyPr/>
          <a:lstStyle/>
          <a:p>
            <a:pPr algn="l" defTabSz="549148">
              <a:defRPr sz="564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t>Cette écriture permet de raccourcir l’écriture d’un nombre et d’en voir rapidement un ordre de grandeur (très petit ou très grand).</a:t>
            </a:r>
          </a:p>
          <a:p>
            <a:pPr algn="l" defTabSz="549148">
              <a:defRPr sz="564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t>Elle est très utilisée dans les sciences, comme l’astronomie, la chimie, la biologie.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theme/_rels/theme1.xml.rels><?xml version="1.0" encoding="UTF-8" standalone="yes"?><Relationships xmlns="http://schemas.openxmlformats.org/package/2006/relationships"><Relationship Id="rId1" Type="http://schemas.openxmlformats.org/officeDocument/2006/relationships/image" Target="../media/image1.png"/></Relationships>

</file>

<file path=ppt/theme/_rels/theme2.xml.rels><?xml version="1.0" encoding="UTF-8" standalone="yes"?><Relationships xmlns="http://schemas.openxmlformats.org/package/2006/relationships"><Relationship Id="rId1" Type="http://schemas.openxmlformats.org/officeDocument/2006/relationships/image" Target="../media/image1.png"/></Relationships>

</file>

<file path=ppt/theme/theme1.xml><?xml version="1.0" encoding="utf-8"?>
<a:theme xmlns:a="http://schemas.openxmlformats.org/drawingml/2006/main" xmlns:r="http://schemas.openxmlformats.org/officeDocument/2006/relationships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Comic Sans MS"/>
        <a:ea typeface="Comic Sans MS"/>
        <a:cs typeface="Comic Sans MS"/>
      </a:majorFont>
      <a:minorFont>
        <a:latin typeface="Helvetica Light"/>
        <a:ea typeface="Helvetica Light"/>
        <a:cs typeface="Helvetica Light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sx="100000" sy="100000" kx="0" ky="0" algn="b" rotWithShape="0" blurRad="38100" dist="25400" dir="5400000">
              <a:srgbClr val="000000">
                <a:alpha val="50000"/>
              </a:srgbClr>
            </a:outerShdw>
          </a:effectLst>
        </a:effectStyle>
        <a:effectStyle>
          <a:effectLst>
            <a:outerShdw sx="100000" sy="100000" kx="0" ky="0" algn="b" rotWithShape="0" blurRad="50800" dist="12700" dir="0">
              <a:srgbClr val="000000">
                <a:alpha val="50000"/>
              </a:srgbClr>
            </a:outerShdw>
          </a:effectLst>
        </a:effectStyle>
        <a:effectStyle>
          <a:effectLst>
            <a:outerShdw sx="100000" sy="100000" kx="0" ky="0" algn="b" rotWithShape="0" blurRad="38100" dist="25400" dir="540000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r:embed="rId1"/>
          <a:srcRect l="0" t="0" r="0" b="0"/>
          <a:tile tx="0" ty="0" sx="100000" sy="100000" flip="none" algn="tl"/>
        </a:blipFill>
        <a:ln w="12700" cap="flat">
          <a:noFill/>
          <a:miter lim="400000"/>
        </a:ln>
        <a:effectLst>
          <a:outerShdw sx="100000" sy="100000" kx="0" ky="0" algn="b" rotWithShape="0" blurRad="38100" dist="25400" dir="540000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2400" u="none" kumimoji="0" normalizeH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36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Comic Sans MS"/>
        <a:ea typeface="Comic Sans MS"/>
        <a:cs typeface="Comic Sans MS"/>
      </a:majorFont>
      <a:minorFont>
        <a:latin typeface="Helvetica Light"/>
        <a:ea typeface="Helvetica Light"/>
        <a:cs typeface="Helvetica Light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sx="100000" sy="100000" kx="0" ky="0" algn="b" rotWithShape="0" blurRad="38100" dist="25400" dir="5400000">
              <a:srgbClr val="000000">
                <a:alpha val="50000"/>
              </a:srgbClr>
            </a:outerShdw>
          </a:effectLst>
        </a:effectStyle>
        <a:effectStyle>
          <a:effectLst>
            <a:outerShdw sx="100000" sy="100000" kx="0" ky="0" algn="b" rotWithShape="0" blurRad="50800" dist="12700" dir="0">
              <a:srgbClr val="000000">
                <a:alpha val="50000"/>
              </a:srgbClr>
            </a:outerShdw>
          </a:effectLst>
        </a:effectStyle>
        <a:effectStyle>
          <a:effectLst>
            <a:outerShdw sx="100000" sy="100000" kx="0" ky="0" algn="b" rotWithShape="0" blurRad="38100" dist="25400" dir="540000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r:embed="rId1"/>
          <a:srcRect l="0" t="0" r="0" b="0"/>
          <a:tile tx="0" ty="0" sx="100000" sy="100000" flip="none" algn="tl"/>
        </a:blipFill>
        <a:ln w="12700" cap="flat">
          <a:noFill/>
          <a:miter lim="400000"/>
        </a:ln>
        <a:effectLst>
          <a:outerShdw sx="100000" sy="100000" kx="0" ky="0" algn="b" rotWithShape="0" blurRad="38100" dist="25400" dir="540000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2400" u="none" kumimoji="0" normalizeH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36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