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charts/chart1.xml" ContentType="application/vnd.openxmlformats-officedocument.drawingml.chart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
</file>

<file path=ppt/charts/_rels/chart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Sheet1.xlsx"/></Relationships>
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roundedCorners val="0"/>
  <c:chart>
    <c:autoTitleDeleted val="1"/>
    <c:plotArea>
      <c:layout>
        <c:manualLayout>
          <c:layoutTarget val="inner"/>
          <c:xMode val="edge"/>
          <c:yMode val="edge"/>
          <c:x val="0.0936317"/>
          <c:y val="0.0677357"/>
          <c:w val="0.886736"/>
          <c:h val="0.828039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Prix</c:v>
                </c:pt>
              </c:strCache>
            </c:strRef>
          </c:tx>
          <c:spPr>
            <a:solidFill>
              <a:srgbClr val="009193"/>
            </a:solidFill>
            <a:ln w="88900" cap="flat">
              <a:solidFill>
                <a:srgbClr val="009193"/>
              </a:solidFill>
              <a:prstDash val="solid"/>
              <a:miter lim="400000"/>
            </a:ln>
            <a:effectLst/>
          </c:spPr>
          <c:marker>
            <c:symbol val="square"/>
            <c:size val="8"/>
            <c:spPr>
              <a:solidFill>
                <a:srgbClr val="009193"/>
              </a:solidFill>
              <a:ln w="9525" cap="flat">
                <a:solidFill>
                  <a:srgbClr val="009193"/>
                </a:solidFill>
                <a:prstDash val="solid"/>
                <a:miter lim="400000"/>
              </a:ln>
              <a:effectLst/>
            </c:spPr>
          </c:marker>
          <c:dLbls>
            <c:numFmt formatCode="#,##0" sourceLinked="0"/>
            <c:txPr>
              <a:bodyPr/>
              <a:lstStyle/>
              <a:p>
                <a:pPr>
                  <a:defRPr b="0" i="0" strike="noStrike" sz="2600" u="none">
                    <a:solidFill>
                      <a:srgbClr val="000000"/>
                    </a:solidFill>
                    <a:latin typeface="Helvetica Light"/>
                  </a:defRPr>
                </a:pPr>
              </a:p>
            </c:txPr>
            <c:dLblPos val="b"/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Sheet1!$B$1:$I$1</c:f>
              <c:strCache>
                <c:ptCount val="8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</c:strCache>
            </c:strRef>
          </c:cat>
          <c:val>
            <c:numRef>
              <c:f>Sheet1!$B$2:$I$2</c:f>
              <c:numCache>
                <c:ptCount val="8"/>
                <c:pt idx="0">
                  <c:v>0.000000</c:v>
                </c:pt>
                <c:pt idx="1">
                  <c:v>12.700000</c:v>
                </c:pt>
                <c:pt idx="2">
                  <c:v>25.400000</c:v>
                </c:pt>
                <c:pt idx="3">
                  <c:v>38.100000</c:v>
                </c:pt>
                <c:pt idx="4">
                  <c:v>50.800000</c:v>
                </c:pt>
                <c:pt idx="5">
                  <c:v>63.500000</c:v>
                </c:pt>
                <c:pt idx="6">
                  <c:v>76.200000</c:v>
                </c:pt>
                <c:pt idx="7">
                  <c:v>88.900000</c:v>
                </c:pt>
              </c:numCache>
            </c:numRef>
          </c:val>
          <c:smooth val="0"/>
        </c:ser>
        <c:marker val="1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>
              <a:defRPr b="0" i="0" strike="noStrike" sz="2000" u="none">
                <a:solidFill>
                  <a:srgbClr val="000000"/>
                </a:solidFill>
                <a:latin typeface="Helvetica Light"/>
              </a:defRPr>
            </a:pPr>
          </a:p>
        </c:txPr>
        <c:crossAx val="2094734553"/>
        <c:crosses val="autoZero"/>
        <c:auto val="1"/>
        <c:lblAlgn val="ctr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c:spPr>
        </c:majorGridlines>
        <c:numFmt formatCode="General" sourceLinked="0"/>
        <c:majorTickMark val="none"/>
        <c:minorTickMark val="none"/>
        <c:tickLblPos val="nextTo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>
              <a:defRPr b="0" i="0" strike="noStrike" sz="2000" u="none">
                <a:solidFill>
                  <a:srgbClr val="000000"/>
                </a:solidFill>
                <a:latin typeface="Helvetica Light"/>
              </a:defRPr>
            </a:pPr>
          </a:p>
        </c:txPr>
        <c:crossAx val="2094734552"/>
        <c:crosses val="autoZero"/>
        <c:crossBetween val="midCat"/>
        <c:majorUnit val="22.5"/>
        <c:minorUnit val="11.2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chart" Target="../charts/chart1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2 : Proportionnalité"/>
          <p:cNvSpPr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Séquence 12 : Proportionnalité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Qu’est ce que c’est ?"/>
          <p:cNvSpPr/>
          <p:nvPr>
            <p:ph type="ctrTitle"/>
          </p:nvPr>
        </p:nvSpPr>
        <p:spPr>
          <a:xfrm>
            <a:off x="691193" y="94815"/>
            <a:ext cx="11940663" cy="2112665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1"/>
            </a:lvl1pPr>
          </a:lstStyle>
          <a:p>
            <a:pPr/>
            <a:r>
              <a:t>Qu’est ce que c’est ?</a:t>
            </a:r>
          </a:p>
        </p:txBody>
      </p:sp>
      <p:sp>
        <p:nvSpPr>
          <p:cNvPr id="122" name="Deux grandeurs sont proportionnelles si les valeurs de l’une s’obtiennent en multipliant les valeurs de l’autre par un même nombre, appelé coefficient de proportionnalité."/>
          <p:cNvSpPr/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Deux grandeurs sont </a:t>
            </a:r>
            <a:r>
              <a:rPr>
                <a:solidFill>
                  <a:srgbClr val="79D600"/>
                </a:solidFill>
              </a:rPr>
              <a:t>proportionnelles</a:t>
            </a:r>
            <a:r>
              <a:t> si les valeurs de l’une s’obtiennent en multipliant les valeurs de l’autre par un même nombre, appelé </a:t>
            </a:r>
            <a:r>
              <a:rPr>
                <a:solidFill>
                  <a:srgbClr val="79D600"/>
                </a:solidFill>
              </a:rPr>
              <a:t>coefficient de proportionnalité</a:t>
            </a:r>
            <a:r>
              <a:t>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aractérisation graphique"/>
          <p:cNvSpPr/>
          <p:nvPr>
            <p:ph type="ctrTitle"/>
          </p:nvPr>
        </p:nvSpPr>
        <p:spPr>
          <a:xfrm>
            <a:off x="691193" y="94815"/>
            <a:ext cx="11940663" cy="2112665"/>
          </a:xfrm>
          <a:prstGeom prst="rect">
            <a:avLst/>
          </a:prstGeom>
        </p:spPr>
        <p:txBody>
          <a:bodyPr anchor="ctr"/>
          <a:lstStyle>
            <a:lvl1pPr marL="1227666" indent="-1227666" algn="l" defTabSz="508254">
              <a:buSzPct val="100000"/>
              <a:buAutoNum type="romanUcPeriod" startAt="2"/>
              <a:defRPr sz="6960"/>
            </a:lvl1pPr>
          </a:lstStyle>
          <a:p>
            <a:pPr/>
            <a:r>
              <a:t>Caractérisation graphique </a:t>
            </a:r>
          </a:p>
        </p:txBody>
      </p:sp>
      <p:sp>
        <p:nvSpPr>
          <p:cNvPr id="125" name="Propriété : Un graphique représente une situation de proportionnalité si tous les points sont alignés entre eux et avec l’origine du repère.…"/>
          <p:cNvSpPr/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Un graphique représente une situation de proportionnalité si tous les points sont alignés entre eux et avec l’origine du repère.</a:t>
            </a: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La réciproque est vraie.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Exemple :…"/>
          <p:cNvSpPr/>
          <p:nvPr>
            <p:ph type="subTitle" sz="half" idx="1"/>
          </p:nvPr>
        </p:nvSpPr>
        <p:spPr>
          <a:xfrm>
            <a:off x="1842225" y="333003"/>
            <a:ext cx="10989759" cy="3782297"/>
          </a:xfrm>
          <a:prstGeom prst="rect">
            <a:avLst/>
          </a:prstGeom>
        </p:spPr>
        <p:txBody>
          <a:bodyPr/>
          <a:lstStyle/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 :</a:t>
            </a:r>
            <a:r>
              <a:t> </a:t>
            </a:r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Lorsqu’on fait son plein, le prix est proportionnel à la quantité prise.</a:t>
            </a:r>
          </a:p>
        </p:txBody>
      </p:sp>
      <p:grpSp>
        <p:nvGrpSpPr>
          <p:cNvPr id="133" name="Grouper"/>
          <p:cNvGrpSpPr/>
          <p:nvPr/>
        </p:nvGrpSpPr>
        <p:grpSpPr>
          <a:xfrm>
            <a:off x="1331857" y="2891770"/>
            <a:ext cx="11196913" cy="6042562"/>
            <a:chOff x="0" y="0"/>
            <a:chExt cx="11196912" cy="6042561"/>
          </a:xfrm>
        </p:grpSpPr>
        <p:graphicFrame>
          <p:nvGraphicFramePr>
            <p:cNvPr id="128" name="Graphique 2D linéaire"/>
            <p:cNvGraphicFramePr/>
            <p:nvPr/>
          </p:nvGraphicFramePr>
          <p:xfrm>
            <a:off x="1412019" y="235136"/>
            <a:ext cx="7517048" cy="4499847"/>
          </p:xfrm>
          <a:graphic xmlns:a="http://schemas.openxmlformats.org/drawingml/2006/main">
            <a:graphicData uri="http://schemas.openxmlformats.org/drawingml/2006/chart">
              <c:chart xmlns:c="http://schemas.openxmlformats.org/drawingml/2006/chart" r:id="rId3"/>
            </a:graphicData>
          </a:graphic>
        </p:graphicFrame>
        <p:sp>
          <p:nvSpPr>
            <p:cNvPr id="129" name="Axe des abscisses"/>
            <p:cNvSpPr/>
            <p:nvPr/>
          </p:nvSpPr>
          <p:spPr>
            <a:xfrm>
              <a:off x="6594838" y="3634031"/>
              <a:ext cx="4602075" cy="8337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/>
              <a:r>
                <a:rPr sz="6400">
                  <a:solidFill>
                    <a:srgbClr val="9437FF"/>
                  </a:solidFill>
                  <a:latin typeface="SignPainter-HouseScript"/>
                  <a:ea typeface="SignPainter-HouseScript"/>
                  <a:cs typeface="SignPainter-HouseScript"/>
                  <a:sym typeface="SignPainter-HouseScript"/>
                </a:rPr>
                <a:t>Axe des abscisses</a:t>
              </a:r>
              <a:r>
                <a:t> </a:t>
              </a:r>
            </a:p>
          </p:txBody>
        </p:sp>
        <p:sp>
          <p:nvSpPr>
            <p:cNvPr id="130" name="Axe des ordonnées"/>
            <p:cNvSpPr/>
            <p:nvPr/>
          </p:nvSpPr>
          <p:spPr>
            <a:xfrm rot="16200000">
              <a:off x="-1595476" y="2014220"/>
              <a:ext cx="4862170" cy="8337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/>
            <a:p>
              <a:pPr/>
              <a:r>
                <a:rPr sz="6400">
                  <a:solidFill>
                    <a:srgbClr val="9437FF"/>
                  </a:solidFill>
                  <a:latin typeface="SignPainter-HouseScript"/>
                  <a:ea typeface="SignPainter-HouseScript"/>
                  <a:cs typeface="SignPainter-HouseScript"/>
                  <a:sym typeface="SignPainter-HouseScript"/>
                </a:rPr>
                <a:t>Axe des ordonnées</a:t>
              </a:r>
              <a:r>
                <a:t> </a:t>
              </a:r>
            </a:p>
          </p:txBody>
        </p:sp>
        <p:sp>
          <p:nvSpPr>
            <p:cNvPr id="131" name="Origine du repère"/>
            <p:cNvSpPr/>
            <p:nvPr/>
          </p:nvSpPr>
          <p:spPr>
            <a:xfrm>
              <a:off x="0" y="5208831"/>
              <a:ext cx="4668419" cy="8337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>
                <a:defRPr sz="6400">
                  <a:solidFill>
                    <a:srgbClr val="FF8AD8"/>
                  </a:solidFill>
                  <a:latin typeface="SignPainter-HouseScript"/>
                  <a:ea typeface="SignPainter-HouseScript"/>
                  <a:cs typeface="SignPainter-HouseScript"/>
                  <a:sym typeface="SignPainter-HouseScript"/>
                </a:defRPr>
              </a:lvl1pPr>
            </a:lstStyle>
            <a:p>
              <a:pPr/>
              <a:r>
                <a:t>Origine du repère</a:t>
              </a:r>
            </a:p>
          </p:txBody>
        </p:sp>
        <p:sp>
          <p:nvSpPr>
            <p:cNvPr id="132" name="Ligne"/>
            <p:cNvSpPr/>
            <p:nvPr/>
          </p:nvSpPr>
          <p:spPr>
            <a:xfrm flipV="1">
              <a:off x="1567909" y="4423429"/>
              <a:ext cx="427634" cy="822540"/>
            </a:xfrm>
            <a:prstGeom prst="line">
              <a:avLst/>
            </a:prstGeom>
            <a:noFill/>
            <a:ln w="50800" cap="flat">
              <a:solidFill>
                <a:srgbClr val="FF8AD8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alculer une quatrième proportionnelle"/>
          <p:cNvSpPr/>
          <p:nvPr>
            <p:ph type="ctrTitle"/>
          </p:nvPr>
        </p:nvSpPr>
        <p:spPr>
          <a:xfrm>
            <a:off x="847109" y="94815"/>
            <a:ext cx="12109733" cy="2112665"/>
          </a:xfrm>
          <a:prstGeom prst="rect">
            <a:avLst/>
          </a:prstGeom>
        </p:spPr>
        <p:txBody>
          <a:bodyPr anchor="ctr"/>
          <a:lstStyle>
            <a:lvl1pPr marL="987777" indent="-987777" algn="l" defTabSz="408940">
              <a:buSzPct val="100000"/>
              <a:buAutoNum type="romanUcPeriod" startAt="3"/>
              <a:defRPr sz="5600"/>
            </a:lvl1pPr>
          </a:lstStyle>
          <a:p>
            <a:pPr/>
            <a:r>
              <a:t>Calculer une quatrième proportionnelle </a:t>
            </a:r>
          </a:p>
        </p:txBody>
      </p:sp>
      <p:sp>
        <p:nvSpPr>
          <p:cNvPr id="136" name="Propriété : Dans un tableau de proportionnalité à quatre cases, lorsqu’on ne connait que trois valeurs, on peut calculer la quatrième valeur. Elle est appelée la quatrième de proportionnalité."/>
          <p:cNvSpPr/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Dans un tableau de proportionnalité à quatre cases, lorsqu’on ne connait que trois valeurs, on peut calculer la quatrième valeur. Elle est appelée la </a:t>
            </a:r>
            <a:r>
              <a:rPr>
                <a:solidFill>
                  <a:srgbClr val="79D600"/>
                </a:solidFill>
              </a:rPr>
              <a:t>quatrième de proportionnalité</a:t>
            </a:r>
            <a:r>
              <a:t>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ropriété : Dans une situation de proportionnalité, on peut utiliser l’égalité du produit en croix :…"/>
          <p:cNvSpPr/>
          <p:nvPr>
            <p:ph type="subTitle" idx="1"/>
          </p:nvPr>
        </p:nvSpPr>
        <p:spPr>
          <a:xfrm>
            <a:off x="1270000" y="604252"/>
            <a:ext cx="10464800" cy="8843985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Propriété :</a:t>
            </a:r>
            <a:r>
              <a:t> Dans une situation de proportionnalité, on peut utiliser </a:t>
            </a:r>
            <a:r>
              <a:rPr>
                <a:solidFill>
                  <a:srgbClr val="79D600"/>
                </a:solidFill>
              </a:rPr>
              <a:t>l’égalité du produit en croix : </a:t>
            </a:r>
            <a:endParaRPr>
              <a:solidFill>
                <a:srgbClr val="79D600"/>
              </a:solidFill>
            </a:endParaRP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79D600"/>
                </a:solidFill>
              </a:rPr>
              <a:t>a x d = b x c </a:t>
            </a:r>
            <a:endParaRPr>
              <a:solidFill>
                <a:srgbClr val="79D600"/>
              </a:solidFill>
            </a:endParaRP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  <p:grpSp>
        <p:nvGrpSpPr>
          <p:cNvPr id="142" name="Grouper"/>
          <p:cNvGrpSpPr/>
          <p:nvPr/>
        </p:nvGrpSpPr>
        <p:grpSpPr>
          <a:xfrm>
            <a:off x="4953000" y="6356077"/>
            <a:ext cx="10464800" cy="7213601"/>
            <a:chOff x="38100" y="38100"/>
            <a:chExt cx="10464800" cy="7213600"/>
          </a:xfrm>
        </p:grpSpPr>
        <p:graphicFrame>
          <p:nvGraphicFramePr>
            <p:cNvPr id="139" name="Tableau"/>
            <p:cNvGraphicFramePr/>
            <p:nvPr/>
          </p:nvGraphicFramePr>
          <p:xfrm>
            <a:off x="38100" y="38100"/>
            <a:ext cx="10464800" cy="7213600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0" rtl="0">
                  <a:tableStyleId>{33BA23B1-9221-436E-865A-0063620EA4FD}</a:tableStyleId>
                </a:tblPr>
                <a:tblGrid>
                  <a:gridCol w="1549400"/>
                  <a:gridCol w="1549400"/>
                </a:tblGrid>
                <a:tr h="1193800"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005493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a</a:t>
                        </a:r>
                      </a:p>
                    </a:txBody>
                    <a:tcPr marL="50800" marR="50800" marT="50800" marB="50800" anchor="ctr" anchorCtr="0" horzOverflow="overflow">
                      <a:lnL w="38100">
                        <a:solidFill>
                          <a:srgbClr val="005493"/>
                        </a:solidFill>
                        <a:miter lim="400000"/>
                      </a:lnL>
                      <a:lnR w="38100">
                        <a:solidFill>
                          <a:srgbClr val="005493"/>
                        </a:solidFill>
                        <a:miter lim="400000"/>
                      </a:lnR>
                      <a:lnT w="38100">
                        <a:solidFill>
                          <a:srgbClr val="005493"/>
                        </a:solidFill>
                        <a:miter lim="400000"/>
                      </a:lnT>
                      <a:lnB w="38100">
                        <a:solidFill>
                          <a:srgbClr val="005493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005493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c</a:t>
                        </a:r>
                      </a:p>
                    </a:txBody>
                    <a:tcPr marL="50800" marR="50800" marT="50800" marB="50800" anchor="ctr" anchorCtr="0" horzOverflow="overflow">
                      <a:lnL w="38100">
                        <a:solidFill>
                          <a:srgbClr val="005493"/>
                        </a:solidFill>
                        <a:miter lim="400000"/>
                      </a:lnL>
                      <a:lnR w="38100">
                        <a:solidFill>
                          <a:srgbClr val="005493"/>
                        </a:solidFill>
                        <a:miter lim="400000"/>
                      </a:lnR>
                      <a:lnT w="38100">
                        <a:solidFill>
                          <a:srgbClr val="005493"/>
                        </a:solidFill>
                        <a:miter lim="400000"/>
                      </a:lnT>
                      <a:lnB w="38100">
                        <a:solidFill>
                          <a:srgbClr val="005493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</a:tr>
                <a:tr h="1193800"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005493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b</a:t>
                        </a:r>
                      </a:p>
                    </a:txBody>
                    <a:tcPr marL="50800" marR="50800" marT="50800" marB="50800" anchor="ctr" anchorCtr="0" horzOverflow="overflow">
                      <a:lnL w="38100">
                        <a:solidFill>
                          <a:srgbClr val="005493"/>
                        </a:solidFill>
                        <a:miter lim="400000"/>
                      </a:lnL>
                      <a:lnR w="38100">
                        <a:solidFill>
                          <a:srgbClr val="005493"/>
                        </a:solidFill>
                        <a:miter lim="400000"/>
                      </a:lnR>
                      <a:lnT w="38100">
                        <a:solidFill>
                          <a:srgbClr val="005493"/>
                        </a:solidFill>
                        <a:miter lim="400000"/>
                      </a:lnT>
                      <a:lnB w="38100">
                        <a:solidFill>
                          <a:srgbClr val="005493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005493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d</a:t>
                        </a:r>
                      </a:p>
                    </a:txBody>
                    <a:tcPr marL="50800" marR="50800" marT="50800" marB="50800" anchor="ctr" anchorCtr="0" horzOverflow="overflow">
                      <a:lnL w="38100">
                        <a:solidFill>
                          <a:srgbClr val="005493"/>
                        </a:solidFill>
                        <a:miter lim="400000"/>
                      </a:lnL>
                      <a:lnR w="38100">
                        <a:solidFill>
                          <a:srgbClr val="005493"/>
                        </a:solidFill>
                        <a:miter lim="400000"/>
                      </a:lnR>
                      <a:lnT w="38100">
                        <a:solidFill>
                          <a:srgbClr val="005493"/>
                        </a:solidFill>
                        <a:miter lim="400000"/>
                      </a:lnT>
                      <a:lnB w="38100">
                        <a:solidFill>
                          <a:srgbClr val="005493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40" name="Ligne"/>
            <p:cNvSpPr/>
            <p:nvPr/>
          </p:nvSpPr>
          <p:spPr>
            <a:xfrm flipV="1">
              <a:off x="1225164" y="869564"/>
              <a:ext cx="724672" cy="724672"/>
            </a:xfrm>
            <a:prstGeom prst="line">
              <a:avLst/>
            </a:prstGeom>
            <a:noFill/>
            <a:ln w="63500" cap="flat">
              <a:solidFill>
                <a:srgbClr val="79D600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  <p:sp>
          <p:nvSpPr>
            <p:cNvPr id="141" name="Ligne"/>
            <p:cNvSpPr/>
            <p:nvPr/>
          </p:nvSpPr>
          <p:spPr>
            <a:xfrm flipH="1" flipV="1">
              <a:off x="1225164" y="869564"/>
              <a:ext cx="724672" cy="724672"/>
            </a:xfrm>
            <a:prstGeom prst="line">
              <a:avLst/>
            </a:prstGeom>
            <a:noFill/>
            <a:ln w="63500" cap="flat">
              <a:solidFill>
                <a:srgbClr val="79D600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Cette égalité permet de calculer la quatrième de proportionnelle sans utiliser le coefficient de proportionnalité."/>
          <p:cNvSpPr/>
          <p:nvPr>
            <p:ph type="subTitle" idx="1"/>
          </p:nvPr>
        </p:nvSpPr>
        <p:spPr>
          <a:xfrm>
            <a:off x="1270000" y="1817971"/>
            <a:ext cx="10464800" cy="5584582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Cette égalité permet de calculer la quatrième de proportionnelle sans utiliser le coefficient de proportionnalité.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Exemple :…"/>
          <p:cNvSpPr/>
          <p:nvPr>
            <p:ph type="subTitle" idx="1"/>
          </p:nvPr>
        </p:nvSpPr>
        <p:spPr>
          <a:xfrm>
            <a:off x="1007521" y="406014"/>
            <a:ext cx="10989759" cy="8941573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 :</a:t>
            </a:r>
            <a:r>
              <a:t>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Dans le tableau de proportionnalité ci-contre, on a :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250 x </a:t>
            </a:r>
            <a:r>
              <a:rPr>
                <a:solidFill>
                  <a:schemeClr val="accent4">
                    <a:hueOff val="384618"/>
                    <a:satOff val="3869"/>
                    <a:lumOff val="5802"/>
                  </a:schemeClr>
                </a:solidFill>
              </a:rPr>
              <a:t>?</a:t>
            </a:r>
            <a:r>
              <a:t> = 400 x 150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</a:t>
            </a:r>
            <a:r>
              <a:rPr>
                <a:solidFill>
                  <a:srgbClr val="FF9300"/>
                </a:solidFill>
              </a:rPr>
              <a:t>?</a:t>
            </a:r>
            <a:r>
              <a:t> = </a:t>
            </a:r>
            <a:r>
              <a:rPr u="sng"/>
              <a:t>400 x 150</a:t>
            </a:r>
          </a:p>
          <a:p>
            <a:pPr lvl="1" indent="2493818"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250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</a:t>
            </a:r>
            <a:r>
              <a:rPr>
                <a:solidFill>
                  <a:srgbClr val="FF9300"/>
                </a:solidFill>
              </a:rPr>
              <a:t>?</a:t>
            </a:r>
            <a:r>
              <a:t> = 240</a:t>
            </a:r>
          </a:p>
        </p:txBody>
      </p:sp>
      <p:grpSp>
        <p:nvGrpSpPr>
          <p:cNvPr id="151" name="Grouper"/>
          <p:cNvGrpSpPr/>
          <p:nvPr/>
        </p:nvGrpSpPr>
        <p:grpSpPr>
          <a:xfrm>
            <a:off x="7761900" y="287213"/>
            <a:ext cx="10464801" cy="7213601"/>
            <a:chOff x="1022240" y="-5620705"/>
            <a:chExt cx="10464800" cy="7213600"/>
          </a:xfrm>
        </p:grpSpPr>
        <p:graphicFrame>
          <p:nvGraphicFramePr>
            <p:cNvPr id="147" name="Tableau"/>
            <p:cNvGraphicFramePr/>
            <p:nvPr/>
          </p:nvGraphicFramePr>
          <p:xfrm>
            <a:off x="1022240" y="-5620706"/>
            <a:ext cx="10464801" cy="72136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0" rtl="0">
                  <a:tableStyleId>{33BA23B1-9221-436E-865A-0063620EA4FD}</a:tableStyleId>
                </a:tblPr>
                <a:tblGrid>
                  <a:gridCol w="2311400"/>
                  <a:gridCol w="2311400"/>
                </a:tblGrid>
                <a:tr h="1193800"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250</a:t>
                        </a:r>
                      </a:p>
                    </a:txBody>
                    <a:tcPr marL="50800" marR="50800" marT="50800" marB="50800" anchor="ctr" anchorCtr="0" horzOverflow="overflow">
                      <a:lnL w="38100">
                        <a:solidFill>
                          <a:srgbClr val="000000"/>
                        </a:solidFill>
                        <a:miter lim="400000"/>
                      </a:lnL>
                      <a:lnR w="38100">
                        <a:solidFill>
                          <a:srgbClr val="000000"/>
                        </a:solidFill>
                        <a:miter lim="400000"/>
                      </a:lnR>
                      <a:lnT w="38100">
                        <a:solidFill>
                          <a:srgbClr val="000000"/>
                        </a:solidFill>
                        <a:miter lim="400000"/>
                      </a:lnT>
                      <a:lnB w="3810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400</a:t>
                        </a:r>
                      </a:p>
                    </a:txBody>
                    <a:tcPr marL="50800" marR="50800" marT="50800" marB="50800" anchor="ctr" anchorCtr="0" horzOverflow="overflow">
                      <a:lnL w="38100">
                        <a:solidFill>
                          <a:srgbClr val="000000"/>
                        </a:solidFill>
                        <a:miter lim="400000"/>
                      </a:lnL>
                      <a:lnR w="38100">
                        <a:solidFill>
                          <a:srgbClr val="000000"/>
                        </a:solidFill>
                        <a:miter lim="400000"/>
                      </a:lnR>
                      <a:lnT w="38100">
                        <a:solidFill>
                          <a:srgbClr val="000000"/>
                        </a:solidFill>
                        <a:miter lim="400000"/>
                      </a:lnT>
                      <a:lnB w="3810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</a:tr>
                <a:tr h="1193800"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150</a:t>
                        </a:r>
                      </a:p>
                    </a:txBody>
                    <a:tcPr marL="50800" marR="50800" marT="50800" marB="50800" anchor="ctr" anchorCtr="0" horzOverflow="overflow">
                      <a:lnL w="38100">
                        <a:solidFill>
                          <a:srgbClr val="000000"/>
                        </a:solidFill>
                        <a:miter lim="400000"/>
                      </a:lnL>
                      <a:lnR w="38100">
                        <a:solidFill>
                          <a:srgbClr val="000000"/>
                        </a:solidFill>
                        <a:miter lim="400000"/>
                      </a:lnR>
                      <a:lnT w="38100">
                        <a:solidFill>
                          <a:srgbClr val="000000"/>
                        </a:solidFill>
                        <a:miter lim="400000"/>
                      </a:lnT>
                      <a:lnB w="3810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>
                          <a:defRPr sz="1800"/>
                        </a:pPr>
                        <a:r>
                          <a:rPr sz="6000">
                            <a:solidFill>
                              <a:srgbClr val="FF9300"/>
                            </a:solidFill>
                            <a:latin typeface="+mj-lt"/>
                            <a:ea typeface="+mj-ea"/>
                            <a:cs typeface="+mj-cs"/>
                            <a:sym typeface="Comic Sans MS"/>
                          </a:rPr>
                          <a:t>?</a:t>
                        </a:r>
                      </a:p>
                    </a:txBody>
                    <a:tcPr marL="50800" marR="50800" marT="50800" marB="50800" anchor="ctr" anchorCtr="0" horzOverflow="overflow">
                      <a:lnL w="38100">
                        <a:solidFill>
                          <a:srgbClr val="000000"/>
                        </a:solidFill>
                        <a:miter lim="400000"/>
                      </a:lnL>
                      <a:lnR w="38100">
                        <a:solidFill>
                          <a:srgbClr val="000000"/>
                        </a:solidFill>
                        <a:miter lim="400000"/>
                      </a:lnR>
                      <a:lnT w="38100">
                        <a:solidFill>
                          <a:srgbClr val="000000"/>
                        </a:solidFill>
                        <a:miter lim="400000"/>
                      </a:lnT>
                      <a:lnB w="3810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FFFFFF">
                          <a:alpha val="0"/>
                        </a:srgbClr>
                      </a:solidFill>
                    </a:tcPr>
                  </a:tc>
                </a:tr>
              </a:tbl>
            </a:graphicData>
          </a:graphic>
        </p:graphicFrame>
        <p:grpSp>
          <p:nvGrpSpPr>
            <p:cNvPr id="150" name="Grouper"/>
            <p:cNvGrpSpPr/>
            <p:nvPr/>
          </p:nvGrpSpPr>
          <p:grpSpPr>
            <a:xfrm>
              <a:off x="2971304" y="-4789242"/>
              <a:ext cx="724672" cy="724672"/>
              <a:chOff x="0" y="0"/>
              <a:chExt cx="724671" cy="724671"/>
            </a:xfrm>
          </p:grpSpPr>
          <p:sp>
            <p:nvSpPr>
              <p:cNvPr id="148" name="Ligne"/>
              <p:cNvSpPr/>
              <p:nvPr/>
            </p:nvSpPr>
            <p:spPr>
              <a:xfrm flipV="1">
                <a:off x="0" y="0"/>
                <a:ext cx="724672" cy="724672"/>
              </a:xfrm>
              <a:prstGeom prst="line">
                <a:avLst/>
              </a:prstGeom>
              <a:noFill/>
              <a:ln w="63500" cap="flat">
                <a:solidFill>
                  <a:srgbClr val="FF9300"/>
                </a:solidFill>
                <a:prstDash val="solid"/>
                <a:miter lim="400000"/>
                <a:headEnd type="triangle" w="med" len="med"/>
                <a:tailEnd type="triangle" w="med" len="med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>
                  <a:defRPr sz="2400"/>
                </a:pPr>
              </a:p>
            </p:txBody>
          </p:sp>
          <p:sp>
            <p:nvSpPr>
              <p:cNvPr id="149" name="Ligne"/>
              <p:cNvSpPr/>
              <p:nvPr/>
            </p:nvSpPr>
            <p:spPr>
              <a:xfrm flipH="1" flipV="1">
                <a:off x="0" y="0"/>
                <a:ext cx="724672" cy="724672"/>
              </a:xfrm>
              <a:prstGeom prst="line">
                <a:avLst/>
              </a:prstGeom>
              <a:noFill/>
              <a:ln w="63500" cap="flat">
                <a:solidFill>
                  <a:srgbClr val="FF9300"/>
                </a:solidFill>
                <a:prstDash val="solid"/>
                <a:miter lim="400000"/>
                <a:headEnd type="triangle" w="med" len="med"/>
                <a:tailEnd type="triangle" w="med" len="med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>
                  <a:defRPr sz="2400"/>
                </a:pPr>
              </a:p>
            </p:txBody>
          </p:sp>
        </p:grpSp>
      </p:grp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ourcentage"/>
          <p:cNvSpPr/>
          <p:nvPr>
            <p:ph type="ctrTitle"/>
          </p:nvPr>
        </p:nvSpPr>
        <p:spPr>
          <a:xfrm>
            <a:off x="1257167" y="94815"/>
            <a:ext cx="10911034" cy="2112665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4"/>
            </a:lvl1pPr>
          </a:lstStyle>
          <a:p>
            <a:pPr/>
            <a:r>
              <a:t>Pourcentage</a:t>
            </a:r>
          </a:p>
        </p:txBody>
      </p:sp>
      <p:sp>
        <p:nvSpPr>
          <p:cNvPr id="154" name="Lorsqu’on applique un pourcentage ou lorsqu’on calcule un taux de pourcentage, on utilise la proportionnalité.…"/>
          <p:cNvSpPr/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marL="577849" indent="-577849" algn="l" defTabSz="455675">
              <a:buSzPct val="75000"/>
              <a:buChar char="•"/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Lorsqu’on applique un pourcentage ou lorsqu’on calcule un taux de pourcentage, on utilise la proportionnalité.</a:t>
            </a:r>
          </a:p>
          <a:p>
            <a:pPr marL="577849" indent="-577849" algn="l" defTabSz="455675">
              <a:buSzPct val="75000"/>
              <a:buChar char="•"/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Calculer </a:t>
            </a:r>
            <a:r>
              <a:rPr>
                <a:solidFill>
                  <a:srgbClr val="0096FF"/>
                </a:solidFill>
              </a:rPr>
              <a:t>t%</a:t>
            </a:r>
            <a:r>
              <a:t> d’une quantité, c’est multiplier cette quantité par </a:t>
            </a:r>
            <a:r>
              <a:rPr>
                <a:solidFill>
                  <a:srgbClr val="0096FF"/>
                </a:solidFill>
              </a:rPr>
              <a:t>t/100</a:t>
            </a:r>
            <a:r>
              <a:t>.</a:t>
            </a:r>
          </a:p>
          <a:p>
            <a:pPr marL="577849" indent="-577849" algn="l" defTabSz="455675">
              <a:buSzPct val="75000"/>
              <a:buChar char="•"/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Exemple :…"/>
          <p:cNvSpPr/>
          <p:nvPr>
            <p:ph type="subTitle" idx="1"/>
          </p:nvPr>
        </p:nvSpPr>
        <p:spPr>
          <a:xfrm>
            <a:off x="1007521" y="406014"/>
            <a:ext cx="10989759" cy="8941573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 :</a:t>
            </a:r>
            <a:r>
              <a:t> </a:t>
            </a:r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Dans un collège de 467 élèves, il y 253 filles. Quel est le pourcentage de filles 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Échelle"/>
          <p:cNvSpPr/>
          <p:nvPr>
            <p:ph type="ctrTitle"/>
          </p:nvPr>
        </p:nvSpPr>
        <p:spPr>
          <a:xfrm>
            <a:off x="1257167" y="94815"/>
            <a:ext cx="10911034" cy="2112665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5"/>
            </a:lvl1pPr>
          </a:lstStyle>
          <a:p>
            <a:pPr/>
            <a:r>
              <a:t>Échelle</a:t>
            </a:r>
          </a:p>
        </p:txBody>
      </p:sp>
      <p:sp>
        <p:nvSpPr>
          <p:cNvPr id="159" name="L’échelle d’une reproduction (plan, carte, photo, maquette …) est le coefficient de proportionnalité entre les dimensions réelles et les dimensions sur la reproduction, exprimées dans la même unité."/>
          <p:cNvSpPr/>
          <p:nvPr>
            <p:ph type="subTitle" idx="1"/>
          </p:nvPr>
        </p:nvSpPr>
        <p:spPr>
          <a:xfrm>
            <a:off x="1270000" y="2229852"/>
            <a:ext cx="10464800" cy="7298554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L’</a:t>
            </a:r>
            <a:r>
              <a:rPr>
                <a:solidFill>
                  <a:srgbClr val="79D600"/>
                </a:solidFill>
              </a:rPr>
              <a:t>échelle</a:t>
            </a:r>
            <a:r>
              <a:t> d’une reproduction (plan, carte, photo, maquette …) est le coefficient de proportionnalité entre les dimensions réelles et les dimensions sur la reproduction, exprimées dans la </a:t>
            </a:r>
            <a:r>
              <a:rPr b="1" u="sng"/>
              <a:t>même unité</a:t>
            </a:r>
            <a:r>
              <a:t>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Exemple :…"/>
          <p:cNvSpPr/>
          <p:nvPr>
            <p:ph type="subTitle" idx="1"/>
          </p:nvPr>
        </p:nvSpPr>
        <p:spPr>
          <a:xfrm>
            <a:off x="1007521" y="262493"/>
            <a:ext cx="10989759" cy="8941573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</a:t>
            </a:r>
          </a:p>
          <a:p>
            <a:pPr algn="l">
              <a:lnSpc>
                <a:spcPct val="120000"/>
              </a:lnSpc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Sur une carte à l’échelle       , 1cm représente 2000cm dans la réalité.</a:t>
            </a:r>
          </a:p>
        </p:txBody>
      </p:sp>
      <p:pic>
        <p:nvPicPr>
          <p:cNvPr id="162" name="equation.pdf" descr="equation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740094" y="1198004"/>
            <a:ext cx="1667921" cy="1626982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63" name="Tableau"/>
          <p:cNvGraphicFramePr/>
          <p:nvPr/>
        </p:nvGraphicFramePr>
        <p:xfrm>
          <a:off x="1155281" y="5493601"/>
          <a:ext cx="10732338" cy="2979379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{33BA23B1-9221-436E-865A-0063620EA4FD}</a:tableStyleId>
              </a:tblPr>
              <a:tblGrid>
                <a:gridCol w="5680399"/>
                <a:gridCol w="1671279"/>
                <a:gridCol w="1671279"/>
                <a:gridCol w="1671279"/>
              </a:tblGrid>
              <a:tr h="1470639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Distance sur la carte 
(en cm)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  <a:tr h="1470639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Distance réelle (en cm)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40</a:t>
                      </a: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38100">
                      <a:solidFill>
                        <a:srgbClr val="797979"/>
                      </a:solidFill>
                      <a:miter lim="400000"/>
                    </a:lnL>
                    <a:lnR w="38100">
                      <a:solidFill>
                        <a:srgbClr val="797979"/>
                      </a:solidFill>
                      <a:miter lim="400000"/>
                    </a:lnR>
                    <a:lnT w="38100">
                      <a:solidFill>
                        <a:srgbClr val="797979"/>
                      </a:solidFill>
                      <a:miter lim="400000"/>
                    </a:lnT>
                    <a:lnB w="38100">
                      <a:solidFill>
                        <a:srgbClr val="797979"/>
                      </a:solidFill>
                      <a:miter lim="400000"/>
                    </a:lnB>
                    <a:solidFill>
                      <a:srgbClr val="FFFFFF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